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4" r:id="rId1"/>
  </p:sldMasterIdLst>
  <p:notesMasterIdLst>
    <p:notesMasterId r:id="rId23"/>
  </p:notesMasterIdLst>
  <p:handoutMasterIdLst>
    <p:handoutMasterId r:id="rId24"/>
  </p:handoutMasterIdLst>
  <p:sldIdLst>
    <p:sldId id="283" r:id="rId2"/>
    <p:sldId id="268" r:id="rId3"/>
    <p:sldId id="284" r:id="rId4"/>
    <p:sldId id="285" r:id="rId5"/>
    <p:sldId id="286" r:id="rId6"/>
    <p:sldId id="287" r:id="rId7"/>
    <p:sldId id="288" r:id="rId8"/>
    <p:sldId id="289"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302" r:id="rId2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CC48"/>
    <a:srgbClr val="498339"/>
    <a:srgbClr val="279BCE"/>
    <a:srgbClr val="6AA9DD"/>
    <a:srgbClr val="1C2346"/>
    <a:srgbClr val="2B57A4"/>
    <a:srgbClr val="264C22"/>
    <a:srgbClr val="65B04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22" autoAdjust="0"/>
    <p:restoredTop sz="54101" autoAdjust="0"/>
  </p:normalViewPr>
  <p:slideViewPr>
    <p:cSldViewPr snapToGrid="0" snapToObjects="1">
      <p:cViewPr>
        <p:scale>
          <a:sx n="100" d="100"/>
          <a:sy n="100" d="100"/>
        </p:scale>
        <p:origin x="-984" y="1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5" d="100"/>
          <a:sy n="85" d="100"/>
        </p:scale>
        <p:origin x="-383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8AB7562-90BB-4E8C-9580-AB50A3580E3C}" type="datetimeFigureOut">
              <a:rPr lang="en-ZA" smtClean="0"/>
              <a:t>2015/08/21</a:t>
            </a:fld>
            <a:endParaRPr lang="en-ZA"/>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ZA"/>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8B01456-8100-4F02-BA61-D827A94533C8}" type="slidenum">
              <a:rPr lang="en-ZA" smtClean="0"/>
              <a:t>‹#›</a:t>
            </a:fld>
            <a:endParaRPr lang="en-ZA"/>
          </a:p>
        </p:txBody>
      </p:sp>
    </p:spTree>
    <p:extLst>
      <p:ext uri="{BB962C8B-B14F-4D97-AF65-F5344CB8AC3E}">
        <p14:creationId xmlns:p14="http://schemas.microsoft.com/office/powerpoint/2010/main" val="17202647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2CECB3-252F-4E2B-ACC3-67DBCBBC5B3D}" type="datetimeFigureOut">
              <a:rPr lang="en-GB" smtClean="0"/>
              <a:t>21/08/2015</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5105D7-B004-47F4-B324-F21CA3DEE8FA}" type="slidenum">
              <a:rPr lang="en-GB" smtClean="0"/>
              <a:t>‹#›</a:t>
            </a:fld>
            <a:endParaRPr lang="en-GB"/>
          </a:p>
        </p:txBody>
      </p:sp>
    </p:spTree>
    <p:extLst>
      <p:ext uri="{BB962C8B-B14F-4D97-AF65-F5344CB8AC3E}">
        <p14:creationId xmlns:p14="http://schemas.microsoft.com/office/powerpoint/2010/main" val="5525552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endParaRPr lang="en-GB"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Explain</a:t>
            </a:r>
            <a:r>
              <a:rPr lang="en-GB" sz="1200" kern="1200" baseline="0" dirty="0" smtClean="0">
                <a:solidFill>
                  <a:schemeClr val="tx1"/>
                </a:solidFill>
                <a:effectLst/>
                <a:latin typeface="+mn-lt"/>
                <a:ea typeface="+mn-ea"/>
                <a:cs typeface="+mn-cs"/>
              </a:rPr>
              <a:t> </a:t>
            </a:r>
            <a:r>
              <a:rPr lang="en-GB" sz="1200" kern="1200" baseline="0" dirty="0" smtClean="0">
                <a:solidFill>
                  <a:schemeClr val="tx1"/>
                </a:solidFill>
                <a:effectLst/>
                <a:latin typeface="+mn-lt"/>
                <a:ea typeface="+mn-ea"/>
                <a:cs typeface="+mn-cs"/>
              </a:rPr>
              <a:t>that this </a:t>
            </a:r>
            <a:r>
              <a:rPr lang="en-GB" sz="1200" kern="1200" baseline="0" dirty="0" smtClean="0">
                <a:solidFill>
                  <a:schemeClr val="tx1"/>
                </a:solidFill>
                <a:effectLst/>
                <a:latin typeface="+mn-lt"/>
                <a:ea typeface="+mn-ea"/>
                <a:cs typeface="+mn-cs"/>
              </a:rPr>
              <a:t>Challenge </a:t>
            </a:r>
            <a:r>
              <a:rPr lang="en-GB" sz="1200" kern="1200" baseline="0" dirty="0" smtClean="0">
                <a:solidFill>
                  <a:schemeClr val="tx1"/>
                </a:solidFill>
                <a:effectLst/>
                <a:latin typeface="+mn-lt"/>
                <a:ea typeface="+mn-ea"/>
                <a:cs typeface="+mn-cs"/>
              </a:rPr>
              <a:t>is </a:t>
            </a:r>
            <a:r>
              <a:rPr lang="en-GB" sz="1200" kern="1200" dirty="0" smtClean="0">
                <a:solidFill>
                  <a:schemeClr val="tx1"/>
                </a:solidFill>
                <a:effectLst/>
                <a:latin typeface="+mn-lt"/>
                <a:ea typeface="+mn-ea"/>
                <a:cs typeface="+mn-cs"/>
              </a:rPr>
              <a:t>an</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activity where participants will work in small</a:t>
            </a:r>
            <a:r>
              <a:rPr lang="en-GB" sz="1200" kern="1200" baseline="0" dirty="0" smtClean="0">
                <a:solidFill>
                  <a:schemeClr val="tx1"/>
                </a:solidFill>
                <a:effectLst/>
                <a:latin typeface="+mn-lt"/>
                <a:ea typeface="+mn-ea"/>
                <a:cs typeface="+mn-cs"/>
              </a:rPr>
              <a:t> teams to plan, design and then construct a tower made from Lego bricks.</a:t>
            </a:r>
            <a:r>
              <a:rPr lang="en-GB"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endParaRPr lang="en-GB"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This </a:t>
            </a:r>
            <a:r>
              <a:rPr lang="en-GB" sz="1200" kern="1200" dirty="0" smtClean="0">
                <a:solidFill>
                  <a:schemeClr val="tx1"/>
                </a:solidFill>
                <a:effectLst/>
                <a:latin typeface="+mn-lt"/>
                <a:ea typeface="+mn-ea"/>
                <a:cs typeface="+mn-cs"/>
              </a:rPr>
              <a:t>is a competitive activity and each team will be trying to make as much profit</a:t>
            </a:r>
            <a:r>
              <a:rPr lang="en-GB" sz="1200" kern="1200" baseline="0" dirty="0" smtClean="0">
                <a:solidFill>
                  <a:schemeClr val="tx1"/>
                </a:solidFill>
                <a:effectLst/>
                <a:latin typeface="+mn-lt"/>
                <a:ea typeface="+mn-ea"/>
                <a:cs typeface="+mn-cs"/>
              </a:rPr>
              <a:t> as possible. You may need to explain that ‘profit’ is the amount of money made by a company after all expenses have been paid.</a:t>
            </a:r>
          </a:p>
          <a:p>
            <a:pPr marL="171450" lvl="0" indent="-171450">
              <a:buFont typeface="Arial" panose="020B0604020202020204" pitchFamily="34" charset="0"/>
              <a:buChar char="•"/>
            </a:pPr>
            <a:endParaRPr lang="en-GB" sz="1200" kern="1200" baseline="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baseline="0" dirty="0" smtClean="0">
                <a:solidFill>
                  <a:schemeClr val="tx1"/>
                </a:solidFill>
                <a:effectLst/>
                <a:latin typeface="Arial" panose="020B0604020202020204" pitchFamily="34" charset="0"/>
                <a:ea typeface="+mn-ea"/>
                <a:cs typeface="Arial" panose="020B0604020202020204" pitchFamily="34" charset="0"/>
              </a:rPr>
              <a:t>Ultimately, each team’s tower can be of any design but it must be free-standing and stable. Each team will be expected to demonstrate teamwork, co-operation and problem solving skills.</a:t>
            </a:r>
          </a:p>
          <a:p>
            <a:pPr marL="171450" lvl="0" indent="-171450">
              <a:buFont typeface="Arial" panose="020B0604020202020204" pitchFamily="34" charset="0"/>
              <a:buChar char="•"/>
            </a:pPr>
            <a:endParaRPr lang="en-GB" sz="1200" kern="1200" baseline="0" dirty="0" smtClean="0">
              <a:solidFill>
                <a:schemeClr val="tx1"/>
              </a:solidFill>
              <a:effectLst/>
              <a:latin typeface="Arial" panose="020B0604020202020204" pitchFamily="34" charset="0"/>
              <a:ea typeface="+mn-ea"/>
              <a:cs typeface="Arial" panose="020B0604020202020204" pitchFamily="34" charset="0"/>
            </a:endParaRPr>
          </a:p>
          <a:p>
            <a:pPr marL="171450" lvl="0" indent="-171450">
              <a:buFont typeface="Arial" panose="020B0604020202020204" pitchFamily="34" charset="0"/>
              <a:buChar char="•"/>
            </a:pPr>
            <a:r>
              <a:rPr lang="en-GB" sz="1200" kern="1200" baseline="0" dirty="0" smtClean="0">
                <a:solidFill>
                  <a:schemeClr val="tx1"/>
                </a:solidFill>
                <a:effectLst/>
                <a:latin typeface="Arial" panose="020B0604020202020204" pitchFamily="34" charset="0"/>
                <a:ea typeface="+mn-ea"/>
                <a:cs typeface="Arial" panose="020B0604020202020204" pitchFamily="34" charset="0"/>
              </a:rPr>
              <a:t>Explain that they are now going to view a presentation which may give them some ideas for their design, promote discussion and help them to understand the aims of the challenge.</a:t>
            </a:r>
          </a:p>
          <a:p>
            <a:pPr marL="171450" lvl="0" indent="-171450">
              <a:buFont typeface="Arial" panose="020B0604020202020204" pitchFamily="34" charset="0"/>
              <a:buChar char="•"/>
            </a:pPr>
            <a:endParaRPr lang="en-GB" sz="1200" kern="1200" baseline="0" dirty="0" smtClean="0">
              <a:solidFill>
                <a:schemeClr val="tx1"/>
              </a:solidFill>
              <a:effectLst/>
              <a:latin typeface="Arial" panose="020B0604020202020204" pitchFamily="34" charset="0"/>
              <a:ea typeface="+mn-ea"/>
              <a:cs typeface="Arial" panose="020B0604020202020204" pitchFamily="34" charset="0"/>
            </a:endParaRPr>
          </a:p>
          <a:p>
            <a:pPr marL="171450" lvl="0" indent="-171450">
              <a:buFont typeface="Arial" panose="020B0604020202020204" pitchFamily="34" charset="0"/>
              <a:buChar char="•"/>
            </a:pPr>
            <a:r>
              <a:rPr lang="en-GB" sz="1200" b="1" kern="1200" baseline="0" dirty="0" smtClean="0">
                <a:solidFill>
                  <a:schemeClr val="tx1"/>
                </a:solidFill>
                <a:effectLst/>
                <a:latin typeface="Arial" panose="020B0604020202020204" pitchFamily="34" charset="0"/>
                <a:ea typeface="+mn-ea"/>
                <a:cs typeface="Arial" panose="020B0604020202020204" pitchFamily="34" charset="0"/>
              </a:rPr>
              <a:t>Activity Lead note:  Do not feel obliged to use all the slides if time is limited.  </a:t>
            </a:r>
          </a:p>
          <a:p>
            <a:pPr marL="171450" lvl="0" indent="-171450">
              <a:buFont typeface="Arial" panose="020B0604020202020204" pitchFamily="34" charset="0"/>
              <a:buChar char="•"/>
            </a:pPr>
            <a:endParaRPr lang="en-GB" sz="1200" b="1" kern="1200" baseline="0" dirty="0" smtClean="0">
              <a:solidFill>
                <a:schemeClr val="tx1"/>
              </a:solidFill>
              <a:effectLst/>
              <a:latin typeface="Arial" panose="020B0604020202020204" pitchFamily="34" charset="0"/>
              <a:ea typeface="+mn-ea"/>
              <a:cs typeface="Arial" panose="020B0604020202020204" pitchFamily="34" charset="0"/>
            </a:endParaRPr>
          </a:p>
          <a:p>
            <a:pPr marL="171450" lvl="0" indent="-171450">
              <a:buFont typeface="Arial" panose="020B0604020202020204" pitchFamily="34" charset="0"/>
              <a:buChar char="•"/>
            </a:pPr>
            <a:r>
              <a:rPr lang="en-GB" sz="1200" b="0" kern="1200" baseline="0" dirty="0" smtClean="0">
                <a:solidFill>
                  <a:schemeClr val="tx1"/>
                </a:solidFill>
                <a:effectLst/>
                <a:latin typeface="Arial" panose="020B0604020202020204" pitchFamily="34" charset="0"/>
                <a:ea typeface="+mn-ea"/>
                <a:cs typeface="Arial" panose="020B0604020202020204" pitchFamily="34" charset="0"/>
              </a:rPr>
              <a:t>An alternative approach would be for participants to research examples of towers for themselves if time and internet access allows.</a:t>
            </a:r>
          </a:p>
          <a:p>
            <a:pPr lvl="0"/>
            <a:endParaRPr lang="en-GB" sz="1200" kern="1200" dirty="0" smtClean="0">
              <a:solidFill>
                <a:schemeClr val="tx1"/>
              </a:solidFill>
              <a:effectLst/>
              <a:latin typeface="Arial" panose="020B0604020202020204" pitchFamily="34" charset="0"/>
              <a:ea typeface="+mn-ea"/>
              <a:cs typeface="Arial" panose="020B0604020202020204" pitchFamily="34" charset="0"/>
            </a:endParaRPr>
          </a:p>
          <a:p>
            <a:pPr lvl="0"/>
            <a:r>
              <a:rPr lang="en-GB" sz="1200" b="1" kern="1200" dirty="0" smtClean="0">
                <a:solidFill>
                  <a:schemeClr val="tx1"/>
                </a:solidFill>
                <a:effectLst/>
                <a:latin typeface="Arial" panose="020B0604020202020204" pitchFamily="34" charset="0"/>
                <a:ea typeface="+mn-ea"/>
                <a:cs typeface="Arial" panose="020B0604020202020204" pitchFamily="34" charset="0"/>
              </a:rPr>
              <a:t>Image </a:t>
            </a:r>
            <a:r>
              <a:rPr lang="en-GB" sz="1200" b="1" kern="1200" dirty="0" smtClean="0">
                <a:solidFill>
                  <a:schemeClr val="tx1"/>
                </a:solidFill>
                <a:effectLst/>
                <a:latin typeface="Arial" panose="020B0604020202020204" pitchFamily="34" charset="0"/>
                <a:ea typeface="+mn-ea"/>
                <a:cs typeface="Arial" panose="020B0604020202020204" pitchFamily="34" charset="0"/>
              </a:rPr>
              <a:t>reference</a:t>
            </a:r>
            <a:r>
              <a:rPr lang="en-GB" sz="1200" kern="1200" dirty="0" smtClean="0">
                <a:solidFill>
                  <a:schemeClr val="tx1"/>
                </a:solidFill>
                <a:effectLst/>
                <a:latin typeface="Arial" panose="020B0604020202020204" pitchFamily="34" charset="0"/>
                <a:ea typeface="+mn-ea"/>
                <a:cs typeface="Arial" panose="020B0604020202020204" pitchFamily="34" charset="0"/>
              </a:rPr>
              <a:t>: </a:t>
            </a:r>
            <a:r>
              <a:rPr lang="en-GB" sz="1200" kern="1200" dirty="0" smtClean="0">
                <a:solidFill>
                  <a:schemeClr val="tx1"/>
                </a:solidFill>
                <a:effectLst/>
                <a:latin typeface="Arial" panose="020B0604020202020204" pitchFamily="34" charset="0"/>
                <a:ea typeface="+mn-ea"/>
                <a:cs typeface="Arial" panose="020B0604020202020204" pitchFamily="34" charset="0"/>
              </a:rPr>
              <a:t>Tokyo </a:t>
            </a:r>
            <a:r>
              <a:rPr lang="en-GB" sz="1200" kern="1200" dirty="0" err="1" smtClean="0">
                <a:solidFill>
                  <a:schemeClr val="tx1"/>
                </a:solidFill>
                <a:effectLst/>
                <a:latin typeface="Arial" panose="020B0604020202020204" pitchFamily="34" charset="0"/>
                <a:ea typeface="+mn-ea"/>
                <a:cs typeface="Arial" panose="020B0604020202020204" pitchFamily="34" charset="0"/>
              </a:rPr>
              <a:t>Skytree</a:t>
            </a:r>
            <a:r>
              <a:rPr lang="en-GB" sz="1200" kern="1200" dirty="0" smtClean="0">
                <a:solidFill>
                  <a:schemeClr val="tx1"/>
                </a:solidFill>
                <a:effectLst/>
                <a:latin typeface="Arial" panose="020B0604020202020204" pitchFamily="34" charset="0"/>
                <a:ea typeface="+mn-ea"/>
                <a:cs typeface="Arial" panose="020B0604020202020204" pitchFamily="34" charset="0"/>
              </a:rPr>
              <a:t>, Japan</a:t>
            </a:r>
          </a:p>
          <a:p>
            <a:pPr lvl="0"/>
            <a:endParaRPr lang="en-GB" sz="1200" b="0" kern="1200" dirty="0" smtClean="0">
              <a:solidFill>
                <a:schemeClr val="tx1"/>
              </a:solidFill>
              <a:effectLst/>
              <a:latin typeface="Arial" panose="020B0604020202020204" pitchFamily="34" charset="0"/>
              <a:ea typeface="+mn-ea"/>
              <a:cs typeface="Arial" panose="020B0604020202020204" pitchFamily="34" charset="0"/>
            </a:endParaRPr>
          </a:p>
          <a:p>
            <a:endParaRPr lang="en-ZA"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1</a:t>
            </a:fld>
            <a:endParaRPr lang="en-GB"/>
          </a:p>
        </p:txBody>
      </p:sp>
    </p:spTree>
    <p:extLst>
      <p:ext uri="{BB962C8B-B14F-4D97-AF65-F5344CB8AC3E}">
        <p14:creationId xmlns:p14="http://schemas.microsoft.com/office/powerpoint/2010/main" val="2288792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12</a:t>
            </a:fld>
            <a:endParaRPr lang="en-GB"/>
          </a:p>
        </p:txBody>
      </p:sp>
    </p:spTree>
    <p:extLst>
      <p:ext uri="{BB962C8B-B14F-4D97-AF65-F5344CB8AC3E}">
        <p14:creationId xmlns:p14="http://schemas.microsoft.com/office/powerpoint/2010/main" val="26083724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smtClean="0">
                <a:latin typeface="Arial" panose="020B0604020202020204" pitchFamily="34" charset="0"/>
                <a:cs typeface="Arial" panose="020B0604020202020204" pitchFamily="34" charset="0"/>
              </a:rPr>
              <a:t>The Kingdom Tower</a:t>
            </a:r>
            <a:r>
              <a:rPr lang="en-GB" baseline="0" dirty="0" smtClean="0">
                <a:latin typeface="Arial" panose="020B0604020202020204" pitchFamily="34" charset="0"/>
                <a:cs typeface="Arial" panose="020B0604020202020204" pitchFamily="34" charset="0"/>
              </a:rPr>
              <a:t> </a:t>
            </a:r>
            <a:r>
              <a:rPr lang="en-GB" dirty="0" smtClean="0">
                <a:latin typeface="Arial" panose="020B0604020202020204" pitchFamily="34" charset="0"/>
                <a:cs typeface="Arial" panose="020B0604020202020204" pitchFamily="34" charset="0"/>
              </a:rPr>
              <a:t>is due to be completed in 2018. </a:t>
            </a:r>
            <a:endParaRPr lang="en-GB"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dirty="0" smtClean="0">
                <a:latin typeface="Arial" panose="020B0604020202020204" pitchFamily="34" charset="0"/>
                <a:cs typeface="Arial" panose="020B0604020202020204" pitchFamily="34" charset="0"/>
              </a:rPr>
              <a:t>It </a:t>
            </a:r>
            <a:r>
              <a:rPr lang="en-GB" dirty="0" smtClean="0">
                <a:latin typeface="Arial" panose="020B0604020202020204" pitchFamily="34" charset="0"/>
                <a:cs typeface="Arial" panose="020B0604020202020204" pitchFamily="34" charset="0"/>
              </a:rPr>
              <a:t>will be at least 1,000 metres tall (its final height is yet to be confirmed), beating</a:t>
            </a:r>
            <a:r>
              <a:rPr lang="en-GB" baseline="0" dirty="0" smtClean="0">
                <a:latin typeface="Arial" panose="020B0604020202020204" pitchFamily="34" charset="0"/>
                <a:cs typeface="Arial" panose="020B0604020202020204" pitchFamily="34" charset="0"/>
              </a:rPr>
              <a:t> the previous world’s tallest building (</a:t>
            </a:r>
            <a:r>
              <a:rPr lang="en-GB" dirty="0" smtClean="0">
                <a:latin typeface="Arial" panose="020B0604020202020204" pitchFamily="34" charset="0"/>
                <a:cs typeface="Arial" panose="020B0604020202020204" pitchFamily="34" charset="0"/>
              </a:rPr>
              <a:t>Dubai’s 828m-tall </a:t>
            </a:r>
            <a:r>
              <a:rPr lang="en-GB" dirty="0" err="1" smtClean="0">
                <a:latin typeface="Arial" panose="020B0604020202020204" pitchFamily="34" charset="0"/>
                <a:cs typeface="Arial" panose="020B0604020202020204" pitchFamily="34" charset="0"/>
              </a:rPr>
              <a:t>Burj</a:t>
            </a:r>
            <a:r>
              <a:rPr lang="en-GB" dirty="0" smtClean="0">
                <a:latin typeface="Arial" panose="020B0604020202020204" pitchFamily="34" charset="0"/>
                <a:cs typeface="Arial" panose="020B0604020202020204" pitchFamily="34" charset="0"/>
              </a:rPr>
              <a:t> </a:t>
            </a:r>
            <a:r>
              <a:rPr lang="en-GB" dirty="0" err="1" smtClean="0">
                <a:latin typeface="Arial" panose="020B0604020202020204" pitchFamily="34" charset="0"/>
                <a:cs typeface="Arial" panose="020B0604020202020204" pitchFamily="34" charset="0"/>
              </a:rPr>
              <a:t>Khalifa</a:t>
            </a:r>
            <a:r>
              <a:rPr lang="en-GB" dirty="0" smtClean="0">
                <a:latin typeface="Arial" panose="020B0604020202020204" pitchFamily="34" charset="0"/>
                <a:cs typeface="Arial" panose="020B0604020202020204" pitchFamily="34" charset="0"/>
              </a:rPr>
              <a:t>,</a:t>
            </a:r>
            <a:r>
              <a:rPr lang="en-GB" baseline="0" dirty="0" smtClean="0">
                <a:latin typeface="Arial" panose="020B0604020202020204" pitchFamily="34" charset="0"/>
                <a:cs typeface="Arial" panose="020B0604020202020204" pitchFamily="34" charset="0"/>
              </a:rPr>
              <a:t> which was on the previous slide) by at least 170m.</a:t>
            </a: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13</a:t>
            </a:fld>
            <a:endParaRPr lang="en-GB"/>
          </a:p>
        </p:txBody>
      </p:sp>
    </p:spTree>
    <p:extLst>
      <p:ext uri="{BB962C8B-B14F-4D97-AF65-F5344CB8AC3E}">
        <p14:creationId xmlns:p14="http://schemas.microsoft.com/office/powerpoint/2010/main" val="22321975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smtClean="0">
                <a:latin typeface="Arial" panose="020B0604020202020204" pitchFamily="34" charset="0"/>
                <a:cs typeface="Arial" panose="020B0604020202020204" pitchFamily="34" charset="0"/>
              </a:rPr>
              <a:t>Explain that participants</a:t>
            </a:r>
            <a:r>
              <a:rPr lang="en-GB" baseline="0" dirty="0" smtClean="0">
                <a:latin typeface="Arial" panose="020B0604020202020204" pitchFamily="34" charset="0"/>
                <a:cs typeface="Arial" panose="020B0604020202020204" pitchFamily="34" charset="0"/>
              </a:rPr>
              <a:t> are now going to receive guidance and instruction for the Brick Tower Challenge.</a:t>
            </a:r>
          </a:p>
          <a:p>
            <a:pPr marL="171450" indent="-171450">
              <a:buFont typeface="Arial" panose="020B0604020202020204" pitchFamily="34" charset="0"/>
              <a:buChar char="•"/>
            </a:pPr>
            <a:endParaRPr lang="en-GB" baseline="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dirty="0" smtClean="0">
                <a:latin typeface="Arial" panose="020B0604020202020204" pitchFamily="34" charset="0"/>
                <a:cs typeface="Arial" panose="020B0604020202020204" pitchFamily="34" charset="0"/>
              </a:rPr>
              <a:t>You</a:t>
            </a:r>
            <a:r>
              <a:rPr lang="en-GB" baseline="0" dirty="0" smtClean="0">
                <a:latin typeface="Arial" panose="020B0604020202020204" pitchFamily="34" charset="0"/>
                <a:cs typeface="Arial" panose="020B0604020202020204" pitchFamily="34" charset="0"/>
              </a:rPr>
              <a:t> could start by asking them to </a:t>
            </a:r>
            <a:r>
              <a:rPr lang="en-GB" dirty="0" smtClean="0">
                <a:latin typeface="Arial" panose="020B0604020202020204" pitchFamily="34" charset="0"/>
                <a:cs typeface="Arial" panose="020B0604020202020204" pitchFamily="34" charset="0"/>
              </a:rPr>
              <a:t>think about who would be involved in designing and planning a project.  </a:t>
            </a:r>
          </a:p>
          <a:p>
            <a:pPr marL="171450" indent="-171450">
              <a:buFont typeface="Arial" panose="020B0604020202020204" pitchFamily="34" charset="0"/>
              <a:buChar char="•"/>
            </a:pPr>
            <a:endParaRPr lang="en-GB"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dirty="0" smtClean="0">
                <a:latin typeface="Arial" panose="020B0604020202020204" pitchFamily="34" charset="0"/>
                <a:cs typeface="Arial" panose="020B0604020202020204" pitchFamily="34" charset="0"/>
              </a:rPr>
              <a:t>Get them thinking about the wide range of job roles before the build</a:t>
            </a:r>
            <a:r>
              <a:rPr lang="en-GB" baseline="0" dirty="0" smtClean="0">
                <a:latin typeface="Arial" panose="020B0604020202020204" pitchFamily="34" charset="0"/>
                <a:cs typeface="Arial" panose="020B0604020202020204" pitchFamily="34" charset="0"/>
              </a:rPr>
              <a:t> takes place.</a:t>
            </a:r>
            <a:r>
              <a:rPr lang="en-GB" dirty="0" smtClean="0">
                <a:latin typeface="Arial" panose="020B0604020202020204" pitchFamily="34" charset="0"/>
                <a:cs typeface="Arial" panose="020B0604020202020204" pitchFamily="34" charset="0"/>
              </a:rPr>
              <a:t> </a:t>
            </a:r>
          </a:p>
          <a:p>
            <a:endParaRPr lang="en-GB" dirty="0" smtClean="0">
              <a:latin typeface="Arial" panose="020B0604020202020204" pitchFamily="34" charset="0"/>
              <a:cs typeface="Arial" panose="020B0604020202020204" pitchFamily="34" charset="0"/>
            </a:endParaRPr>
          </a:p>
          <a:p>
            <a:r>
              <a:rPr lang="en-GB" dirty="0" smtClean="0">
                <a:latin typeface="Arial" panose="020B0604020202020204" pitchFamily="34" charset="0"/>
                <a:cs typeface="Arial" panose="020B0604020202020204" pitchFamily="34" charset="0"/>
              </a:rPr>
              <a:t>You could mention</a:t>
            </a:r>
            <a:r>
              <a:rPr lang="en-GB" dirty="0" smtClean="0">
                <a:latin typeface="Arial" panose="020B0604020202020204" pitchFamily="34" charset="0"/>
                <a:cs typeface="Arial" panose="020B0604020202020204" pitchFamily="34" charset="0"/>
              </a:rPr>
              <a:t>:</a:t>
            </a:r>
          </a:p>
          <a:p>
            <a:endParaRPr lang="en-GB"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b="1" dirty="0" smtClean="0">
                <a:latin typeface="Arial" panose="020B0604020202020204" pitchFamily="34" charset="0"/>
                <a:cs typeface="Arial" panose="020B0604020202020204" pitchFamily="34" charset="0"/>
              </a:rPr>
              <a:t>Architects </a:t>
            </a:r>
            <a:r>
              <a:rPr lang="en-GB" dirty="0" smtClean="0">
                <a:latin typeface="Arial" panose="020B0604020202020204" pitchFamily="34" charset="0"/>
                <a:cs typeface="Arial" panose="020B0604020202020204" pitchFamily="34" charset="0"/>
              </a:rPr>
              <a:t>– those who come up with innovative </a:t>
            </a:r>
            <a:r>
              <a:rPr lang="en-GB" dirty="0" smtClean="0">
                <a:latin typeface="Arial" panose="020B0604020202020204" pitchFamily="34" charset="0"/>
                <a:cs typeface="Arial" panose="020B0604020202020204" pitchFamily="34" charset="0"/>
              </a:rPr>
              <a:t>designs</a:t>
            </a:r>
          </a:p>
          <a:p>
            <a:pPr marL="0" indent="0">
              <a:buFont typeface="Arial" panose="020B0604020202020204" pitchFamily="34" charset="0"/>
              <a:buNone/>
            </a:pPr>
            <a:endParaRPr lang="en-GB"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b="1" dirty="0" smtClean="0">
                <a:latin typeface="Arial" panose="020B0604020202020204" pitchFamily="34" charset="0"/>
                <a:cs typeface="Arial" panose="020B0604020202020204" pitchFamily="34" charset="0"/>
              </a:rPr>
              <a:t>Civil engineers/structural engineers – </a:t>
            </a:r>
            <a:r>
              <a:rPr lang="en-GB" b="0" dirty="0" smtClean="0">
                <a:latin typeface="Arial" panose="020B0604020202020204" pitchFamily="34" charset="0"/>
                <a:cs typeface="Arial" panose="020B0604020202020204" pitchFamily="34" charset="0"/>
              </a:rPr>
              <a:t>they check that the</a:t>
            </a:r>
            <a:r>
              <a:rPr lang="en-GB" b="0" baseline="0" dirty="0" smtClean="0">
                <a:latin typeface="Arial" panose="020B0604020202020204" pitchFamily="34" charset="0"/>
                <a:cs typeface="Arial" panose="020B0604020202020204" pitchFamily="34" charset="0"/>
              </a:rPr>
              <a:t> architect’s design can be safely built and used. They may make alterations to the design and/or suggest the materials that should be used. They will also design the infrastructure for the building (roads/access routes and facilities that will be needed; water, heating etc</a:t>
            </a:r>
            <a:r>
              <a:rPr lang="en-GB" b="0" baseline="0" dirty="0" smtClean="0">
                <a:latin typeface="Arial" panose="020B0604020202020204" pitchFamily="34" charset="0"/>
                <a:cs typeface="Arial" panose="020B0604020202020204" pitchFamily="34" charset="0"/>
              </a:rPr>
              <a:t>.)</a:t>
            </a:r>
          </a:p>
          <a:p>
            <a:pPr marL="0" indent="0">
              <a:buFont typeface="Arial" panose="020B0604020202020204" pitchFamily="34" charset="0"/>
              <a:buNone/>
            </a:pPr>
            <a:endParaRPr lang="en-GB" b="1"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b="1" baseline="0" dirty="0" smtClean="0">
                <a:latin typeface="Arial" panose="020B0604020202020204" pitchFamily="34" charset="0"/>
                <a:cs typeface="Arial" panose="020B0604020202020204" pitchFamily="34" charset="0"/>
              </a:rPr>
              <a:t>Planners </a:t>
            </a:r>
            <a:r>
              <a:rPr lang="en-GB" b="0" baseline="0" dirty="0" smtClean="0">
                <a:latin typeface="Arial" panose="020B0604020202020204" pitchFamily="34" charset="0"/>
                <a:cs typeface="Arial" panose="020B0604020202020204" pitchFamily="34" charset="0"/>
              </a:rPr>
              <a:t> - they have to agree that a building can be built with minimum objections and disruption to the surrounding community (some participants may have had an extension built on their home; this could be used as an example</a:t>
            </a:r>
            <a:r>
              <a:rPr lang="en-GB" b="0" baseline="0" dirty="0" smtClean="0">
                <a:latin typeface="Arial" panose="020B0604020202020204" pitchFamily="34" charset="0"/>
                <a:cs typeface="Arial" panose="020B0604020202020204" pitchFamily="34" charset="0"/>
              </a:rPr>
              <a:t>).</a:t>
            </a:r>
          </a:p>
          <a:p>
            <a:pPr marL="0" indent="0">
              <a:buFont typeface="Arial" panose="020B0604020202020204" pitchFamily="34" charset="0"/>
              <a:buNone/>
            </a:pPr>
            <a:endParaRPr lang="en-GB" b="1" baseline="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b="1" baseline="0" dirty="0" smtClean="0">
                <a:latin typeface="Arial" panose="020B0604020202020204" pitchFamily="34" charset="0"/>
                <a:cs typeface="Arial" panose="020B0604020202020204" pitchFamily="34" charset="0"/>
              </a:rPr>
              <a:t>Quantity surveyors </a:t>
            </a:r>
            <a:r>
              <a:rPr lang="en-GB" b="0" baseline="0" dirty="0" smtClean="0">
                <a:latin typeface="Arial" panose="020B0604020202020204" pitchFamily="34" charset="0"/>
                <a:cs typeface="Arial" panose="020B0604020202020204" pitchFamily="34" charset="0"/>
              </a:rPr>
              <a:t>– they are often referred to as the QS.  They have to work out the potential cost (tender) of a new building, taking into account the materials and number of people required for the building process.  They track the costs throughout the build to make sure that the new building is still within the costs estimated at tender stage</a:t>
            </a:r>
            <a:r>
              <a:rPr lang="en-GB" b="0" baseline="0" dirty="0" smtClean="0">
                <a:latin typeface="Arial" panose="020B0604020202020204" pitchFamily="34" charset="0"/>
                <a:cs typeface="Arial" panose="020B0604020202020204" pitchFamily="34" charset="0"/>
              </a:rPr>
              <a:t>.</a:t>
            </a:r>
          </a:p>
          <a:p>
            <a:pPr marL="0" indent="0">
              <a:buFont typeface="Arial" panose="020B0604020202020204" pitchFamily="34" charset="0"/>
              <a:buNone/>
            </a:pPr>
            <a:endParaRPr lang="en-GB" b="1" baseline="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b="1" baseline="0" dirty="0" smtClean="0">
                <a:latin typeface="Arial" panose="020B0604020202020204" pitchFamily="34" charset="0"/>
                <a:cs typeface="Arial" panose="020B0604020202020204" pitchFamily="34" charset="0"/>
              </a:rPr>
              <a:t>Sustainability managers </a:t>
            </a:r>
            <a:r>
              <a:rPr lang="en-GB" b="0" baseline="0" dirty="0" smtClean="0">
                <a:latin typeface="Arial" panose="020B0604020202020204" pitchFamily="34" charset="0"/>
                <a:cs typeface="Arial" panose="020B0604020202020204" pitchFamily="34" charset="0"/>
              </a:rPr>
              <a:t>– all modern buildings have to be built with an awareness of their impact on the environment.  The building should include renewable resources where possible. This is the role of the sustainability manager. (Renewable resources could include wind, water or solar power for heating and/or collection of rainwater (grey </a:t>
            </a:r>
            <a:r>
              <a:rPr lang="en-GB" b="0" baseline="0" dirty="0" smtClean="0">
                <a:latin typeface="Arial" panose="020B0604020202020204" pitchFamily="34" charset="0"/>
                <a:cs typeface="Arial" panose="020B0604020202020204" pitchFamily="34" charset="0"/>
              </a:rPr>
              <a:t>water </a:t>
            </a:r>
            <a:r>
              <a:rPr lang="en-GB" b="0" baseline="0" dirty="0" smtClean="0">
                <a:latin typeface="Arial" panose="020B0604020202020204" pitchFamily="34" charset="0"/>
                <a:cs typeface="Arial" panose="020B0604020202020204" pitchFamily="34" charset="0"/>
              </a:rPr>
              <a:t>for non-drinking use</a:t>
            </a:r>
            <a:r>
              <a:rPr lang="en-GB" b="0" baseline="0" dirty="0" smtClean="0">
                <a:latin typeface="Arial" panose="020B0604020202020204" pitchFamily="34" charset="0"/>
                <a:cs typeface="Arial" panose="020B0604020202020204" pitchFamily="34" charset="0"/>
              </a:rPr>
              <a:t>.)</a:t>
            </a:r>
          </a:p>
          <a:p>
            <a:pPr marL="171450" indent="-171450">
              <a:buFont typeface="Arial" panose="020B0604020202020204" pitchFamily="34" charset="0"/>
              <a:buChar char="•"/>
            </a:pPr>
            <a:endParaRPr lang="en-GB" b="1" baseline="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b="1" baseline="0" dirty="0" smtClean="0">
                <a:latin typeface="Arial" panose="020B0604020202020204" pitchFamily="34" charset="0"/>
                <a:cs typeface="Arial" panose="020B0604020202020204" pitchFamily="34" charset="0"/>
              </a:rPr>
              <a:t>Land surveyors/geospatial engineers </a:t>
            </a:r>
            <a:r>
              <a:rPr lang="en-GB" b="0" baseline="0" dirty="0" smtClean="0">
                <a:latin typeface="Arial" panose="020B0604020202020204" pitchFamily="34" charset="0"/>
                <a:cs typeface="Arial" panose="020B0604020202020204" pitchFamily="34" charset="0"/>
              </a:rPr>
              <a:t>– these professionals take into account the land on which a building is to be erected and ensure that it can support the weight of the structure – especially with tall towers.  They may need to bore holes to obtain core samples of the earth at points on a proposed site and may advise how any issues could be overcome</a:t>
            </a:r>
            <a:r>
              <a:rPr lang="en-GB" b="0" baseline="0" dirty="0" smtClean="0">
                <a:latin typeface="Arial" panose="020B0604020202020204" pitchFamily="34" charset="0"/>
                <a:cs typeface="Arial" panose="020B0604020202020204" pitchFamily="34" charset="0"/>
              </a:rPr>
              <a:t>.</a:t>
            </a:r>
          </a:p>
          <a:p>
            <a:pPr marL="0" indent="0">
              <a:buFont typeface="Arial" panose="020B0604020202020204" pitchFamily="34" charset="0"/>
              <a:buNone/>
            </a:pPr>
            <a:endParaRPr lang="en-GB" b="1" baseline="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b="1" baseline="0" dirty="0" smtClean="0">
                <a:latin typeface="Arial" panose="020B0604020202020204" pitchFamily="34" charset="0"/>
                <a:cs typeface="Arial" panose="020B0604020202020204" pitchFamily="34" charset="0"/>
              </a:rPr>
              <a:t>Ecologists </a:t>
            </a:r>
            <a:r>
              <a:rPr lang="en-GB" b="0" baseline="0" dirty="0" smtClean="0">
                <a:latin typeface="Arial" panose="020B0604020202020204" pitchFamily="34" charset="0"/>
                <a:cs typeface="Arial" panose="020B0604020202020204" pitchFamily="34" charset="0"/>
              </a:rPr>
              <a:t>– care must be taken not to damage the natural ecology (wildlife) of an area with a new structure of any sort. Ecologists will survey a proposed site, especially making sure that plants such as rare orchids or animals such as newts or bats are not going to be disturbed. Their report usually forms part of the planning process</a:t>
            </a:r>
            <a:r>
              <a:rPr lang="en-GB" b="0" baseline="0" dirty="0" smtClean="0">
                <a:latin typeface="Arial" panose="020B0604020202020204" pitchFamily="34" charset="0"/>
                <a:cs typeface="Arial" panose="020B0604020202020204" pitchFamily="34" charset="0"/>
              </a:rPr>
              <a:t>.</a:t>
            </a:r>
          </a:p>
          <a:p>
            <a:pPr marL="0" indent="0">
              <a:buFont typeface="Arial" panose="020B0604020202020204" pitchFamily="34" charset="0"/>
              <a:buNone/>
            </a:pPr>
            <a:endParaRPr lang="en-GB" b="1" baseline="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b="1" baseline="0" dirty="0" smtClean="0">
                <a:latin typeface="Arial" panose="020B0604020202020204" pitchFamily="34" charset="0"/>
                <a:cs typeface="Arial" panose="020B0604020202020204" pitchFamily="34" charset="0"/>
              </a:rPr>
              <a:t>Bid managers </a:t>
            </a:r>
            <a:r>
              <a:rPr lang="en-GB" b="0" baseline="0" dirty="0" smtClean="0">
                <a:latin typeface="Arial" panose="020B0604020202020204" pitchFamily="34" charset="0"/>
                <a:cs typeface="Arial" panose="020B0604020202020204" pitchFamily="34" charset="0"/>
              </a:rPr>
              <a:t>– Bid managers are the people who present their company’s design and costs to the client (customer). They take their information about costs from the quantity surveyor, but may also include information on other successful or iconic buildings that their company has built previously.</a:t>
            </a:r>
            <a:endParaRPr lang="en-GB" b="1" dirty="0" smtClean="0">
              <a:latin typeface="Arial" panose="020B0604020202020204" pitchFamily="34" charset="0"/>
              <a:cs typeface="Arial" panose="020B0604020202020204" pitchFamily="34" charset="0"/>
            </a:endParaRPr>
          </a:p>
          <a:p>
            <a:endParaRPr lang="en-GB" dirty="0" smtClean="0">
              <a:latin typeface="Arial" panose="020B0604020202020204" pitchFamily="34" charset="0"/>
              <a:cs typeface="Arial" panose="020B0604020202020204" pitchFamily="34" charset="0"/>
            </a:endParaRPr>
          </a:p>
          <a:p>
            <a:r>
              <a:rPr lang="en-GB" b="1" dirty="0" smtClean="0">
                <a:latin typeface="Arial" panose="020B0604020202020204" pitchFamily="34" charset="0"/>
                <a:cs typeface="Arial" panose="020B0604020202020204" pitchFamily="34" charset="0"/>
              </a:rPr>
              <a:t>Activity Lead note:  </a:t>
            </a:r>
            <a:r>
              <a:rPr lang="en-GB" dirty="0" smtClean="0">
                <a:latin typeface="Arial" panose="020B0604020202020204" pitchFamily="34" charset="0"/>
                <a:cs typeface="Arial" panose="020B0604020202020204" pitchFamily="34" charset="0"/>
              </a:rPr>
              <a:t>You may wish to assign team members to specific</a:t>
            </a:r>
            <a:r>
              <a:rPr lang="en-GB" baseline="0" dirty="0" smtClean="0">
                <a:latin typeface="Arial" panose="020B0604020202020204" pitchFamily="34" charset="0"/>
                <a:cs typeface="Arial" panose="020B0604020202020204" pitchFamily="34" charset="0"/>
              </a:rPr>
              <a:t> roles for this activity.</a:t>
            </a:r>
            <a:endParaRPr lang="en-GB" dirty="0" smtClean="0">
              <a:latin typeface="Arial" panose="020B0604020202020204" pitchFamily="34" charset="0"/>
              <a:cs typeface="Arial" panose="020B0604020202020204" pitchFamily="34" charset="0"/>
            </a:endParaRPr>
          </a:p>
          <a:p>
            <a:endParaRPr lang="en-ZA"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14</a:t>
            </a:fld>
            <a:endParaRPr lang="en-GB"/>
          </a:p>
        </p:txBody>
      </p:sp>
    </p:spTree>
    <p:extLst>
      <p:ext uri="{BB962C8B-B14F-4D97-AF65-F5344CB8AC3E}">
        <p14:creationId xmlns:p14="http://schemas.microsoft.com/office/powerpoint/2010/main" val="4026240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latin typeface="Arial" panose="020B0604020202020204" pitchFamily="34" charset="0"/>
                <a:cs typeface="Arial" panose="020B0604020202020204" pitchFamily="34" charset="0"/>
              </a:rPr>
              <a:t>If the participants are not already in teams, this is a</a:t>
            </a:r>
            <a:r>
              <a:rPr lang="en-GB" baseline="0" dirty="0" smtClean="0">
                <a:latin typeface="Arial" panose="020B0604020202020204" pitchFamily="34" charset="0"/>
                <a:cs typeface="Arial" panose="020B0604020202020204" pitchFamily="34" charset="0"/>
              </a:rPr>
              <a:t> suitable point to organise them.  Teams of four to six are recommended.</a:t>
            </a:r>
          </a:p>
        </p:txBody>
      </p:sp>
      <p:sp>
        <p:nvSpPr>
          <p:cNvPr id="4" name="Slide Number Placeholder 3"/>
          <p:cNvSpPr>
            <a:spLocks noGrp="1"/>
          </p:cNvSpPr>
          <p:nvPr>
            <p:ph type="sldNum" sz="quarter" idx="10"/>
          </p:nvPr>
        </p:nvSpPr>
        <p:spPr/>
        <p:txBody>
          <a:bodyPr/>
          <a:lstStyle/>
          <a:p>
            <a:fld id="{F75105D7-B004-47F4-B324-F21CA3DEE8FA}" type="slidenum">
              <a:rPr lang="en-GB" smtClean="0"/>
              <a:t>15</a:t>
            </a:fld>
            <a:endParaRPr lang="en-GB"/>
          </a:p>
        </p:txBody>
      </p:sp>
    </p:spTree>
    <p:extLst>
      <p:ext uri="{BB962C8B-B14F-4D97-AF65-F5344CB8AC3E}">
        <p14:creationId xmlns:p14="http://schemas.microsoft.com/office/powerpoint/2010/main" val="32184218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smtClean="0">
                <a:latin typeface="Arial" panose="020B0604020202020204" pitchFamily="34" charset="0"/>
                <a:cs typeface="Arial" panose="020B0604020202020204" pitchFamily="34" charset="0"/>
              </a:rPr>
              <a:t>Explain that each</a:t>
            </a:r>
            <a:r>
              <a:rPr lang="en-GB" baseline="0" dirty="0" smtClean="0">
                <a:latin typeface="Arial" panose="020B0604020202020204" pitchFamily="34" charset="0"/>
                <a:cs typeface="Arial" panose="020B0604020202020204" pitchFamily="34" charset="0"/>
              </a:rPr>
              <a:t> team is now acting as a small construction company.  A client (customer) wishes a tower to be built which will have a mix of retail and residential use</a:t>
            </a:r>
            <a:r>
              <a:rPr lang="en-GB" baseline="0" dirty="0" smtClean="0">
                <a:latin typeface="Arial" panose="020B0604020202020204" pitchFamily="34" charset="0"/>
                <a:cs typeface="Arial" panose="020B0604020202020204" pitchFamily="34" charset="0"/>
              </a:rPr>
              <a:t>.</a:t>
            </a:r>
          </a:p>
          <a:p>
            <a:pPr marL="0" indent="0">
              <a:buFont typeface="Arial" panose="020B0604020202020204" pitchFamily="34" charset="0"/>
              <a:buNone/>
            </a:pPr>
            <a:endParaRPr lang="en-GB" baseline="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baseline="0" dirty="0" smtClean="0">
                <a:latin typeface="Arial" panose="020B0604020202020204" pitchFamily="34" charset="0"/>
                <a:cs typeface="Arial" panose="020B0604020202020204" pitchFamily="34" charset="0"/>
              </a:rPr>
              <a:t>Each company will plan, design and build a tower using the Lego bricks provided. They will need to produce a tender (list of costs) but also make sure that their company makes a profit on the building</a:t>
            </a:r>
            <a:r>
              <a:rPr lang="en-GB" baseline="0" dirty="0" smtClean="0">
                <a:latin typeface="Arial" panose="020B0604020202020204" pitchFamily="34" charset="0"/>
                <a:cs typeface="Arial" panose="020B0604020202020204" pitchFamily="34" charset="0"/>
              </a:rPr>
              <a:t>.</a:t>
            </a:r>
          </a:p>
          <a:p>
            <a:pPr marL="0" indent="0">
              <a:buFont typeface="Arial" panose="020B0604020202020204" pitchFamily="34" charset="0"/>
              <a:buNone/>
            </a:pPr>
            <a:endParaRPr lang="en-GB" baseline="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baseline="0" dirty="0" smtClean="0">
                <a:latin typeface="Arial" panose="020B0604020202020204" pitchFamily="34" charset="0"/>
                <a:cs typeface="Arial" panose="020B0604020202020204" pitchFamily="34" charset="0"/>
              </a:rPr>
              <a:t>Once they have a design and have handed in their tender, each company will be required to rebuild their design under timed conditions. This is explained on later</a:t>
            </a:r>
            <a:r>
              <a:rPr lang="en-GB" baseline="0" dirty="0" smtClean="0">
                <a:latin typeface="Arial" panose="020B0604020202020204" pitchFamily="34" charset="0"/>
                <a:cs typeface="Arial" panose="020B0604020202020204" pitchFamily="34" charset="0"/>
              </a:rPr>
              <a:t>.</a:t>
            </a:r>
          </a:p>
          <a:p>
            <a:pPr marL="0" indent="0">
              <a:buFont typeface="Arial" panose="020B0604020202020204" pitchFamily="34" charset="0"/>
              <a:buNone/>
            </a:pPr>
            <a:endParaRPr lang="en-GB" baseline="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baseline="0" dirty="0" smtClean="0">
                <a:latin typeface="Arial" panose="020B0604020202020204" pitchFamily="34" charset="0"/>
                <a:cs typeface="Arial" panose="020B0604020202020204" pitchFamily="34" charset="0"/>
              </a:rPr>
              <a:t>The next three slides explain how a profit can be achieved.</a:t>
            </a:r>
            <a:endParaRPr lang="en-GB" dirty="0" smtClean="0">
              <a:latin typeface="Arial" panose="020B0604020202020204" pitchFamily="34" charset="0"/>
              <a:cs typeface="Arial" panose="020B0604020202020204" pitchFamily="34" charset="0"/>
            </a:endParaRPr>
          </a:p>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16</a:t>
            </a:fld>
            <a:endParaRPr lang="en-GB"/>
          </a:p>
        </p:txBody>
      </p:sp>
    </p:spTree>
    <p:extLst>
      <p:ext uri="{BB962C8B-B14F-4D97-AF65-F5344CB8AC3E}">
        <p14:creationId xmlns:p14="http://schemas.microsoft.com/office/powerpoint/2010/main" val="39046249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smtClean="0">
                <a:solidFill>
                  <a:schemeClr val="tx1"/>
                </a:solidFill>
                <a:effectLst/>
                <a:latin typeface="Arial" panose="020B0604020202020204" pitchFamily="34" charset="0"/>
                <a:ea typeface="+mn-ea"/>
                <a:cs typeface="Arial" panose="020B0604020202020204" pitchFamily="34" charset="0"/>
              </a:rPr>
              <a:t>The teams will see from the graph that, until their tower reaches 1m tall, it makes no profit at all. </a:t>
            </a:r>
            <a:endParaRPr lang="en-GB" sz="1200" kern="1200" dirty="0" smtClean="0">
              <a:solidFill>
                <a:schemeClr val="tx1"/>
              </a:solidFill>
              <a:effectLst/>
              <a:latin typeface="Arial" panose="020B0604020202020204" pitchFamily="34" charset="0"/>
              <a:ea typeface="+mn-ea"/>
              <a:cs typeface="Arial" panose="020B0604020202020204" pitchFamily="34" charset="0"/>
            </a:endParaRP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smtClean="0">
              <a:solidFill>
                <a:schemeClr val="tx1"/>
              </a:solidFill>
              <a:effectLst/>
              <a:latin typeface="Arial" panose="020B0604020202020204" pitchFamily="34" charset="0"/>
              <a:ea typeface="+mn-ea"/>
              <a:cs typeface="Arial" panose="020B0604020202020204" pitchFamily="34" charset="0"/>
            </a:endParaRP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smtClean="0">
                <a:solidFill>
                  <a:schemeClr val="tx1"/>
                </a:solidFill>
                <a:effectLst/>
                <a:latin typeface="Arial" panose="020B0604020202020204" pitchFamily="34" charset="0"/>
                <a:ea typeface="+mn-ea"/>
                <a:cs typeface="Arial" panose="020B0604020202020204" pitchFamily="34" charset="0"/>
              </a:rPr>
              <a:t>The </a:t>
            </a:r>
            <a:r>
              <a:rPr lang="en-GB" sz="1200" kern="1200" dirty="0" smtClean="0">
                <a:solidFill>
                  <a:schemeClr val="tx1"/>
                </a:solidFill>
                <a:effectLst/>
                <a:latin typeface="Arial" panose="020B0604020202020204" pitchFamily="34" charset="0"/>
                <a:ea typeface="+mn-ea"/>
                <a:cs typeface="Arial" panose="020B0604020202020204" pitchFamily="34" charset="0"/>
              </a:rPr>
              <a:t>taller the tower, the more money it makes, e.g. £15,000 for a 1.5m tower.  </a:t>
            </a:r>
            <a:endParaRPr lang="en-GB" sz="1200" kern="1200" dirty="0" smtClean="0">
              <a:solidFill>
                <a:schemeClr val="tx1"/>
              </a:solidFill>
              <a:effectLst/>
              <a:latin typeface="Arial" panose="020B0604020202020204" pitchFamily="34" charset="0"/>
              <a:ea typeface="+mn-ea"/>
              <a:cs typeface="Arial" panose="020B0604020202020204" pitchFamily="34" charset="0"/>
            </a:endParaRP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400" kern="1200" dirty="0" smtClean="0">
              <a:solidFill>
                <a:schemeClr val="tx1"/>
              </a:solidFill>
              <a:effectLst/>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en-GB" dirty="0" smtClean="0">
                <a:latin typeface="Arial" panose="020B0604020202020204" pitchFamily="34" charset="0"/>
                <a:cs typeface="Arial" panose="020B0604020202020204" pitchFamily="34" charset="0"/>
              </a:rPr>
              <a:t>That</a:t>
            </a:r>
            <a:r>
              <a:rPr lang="en-GB" baseline="0" dirty="0" smtClean="0">
                <a:latin typeface="Arial" panose="020B0604020202020204" pitchFamily="34" charset="0"/>
                <a:cs typeface="Arial" panose="020B0604020202020204" pitchFamily="34" charset="0"/>
              </a:rPr>
              <a:t> means the taller the tower, the more profit they can make.  </a:t>
            </a:r>
            <a:endParaRPr lang="en-GB" baseline="0" dirty="0" smtClean="0">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GB" baseline="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baseline="0" dirty="0" smtClean="0">
                <a:latin typeface="Arial" panose="020B0604020202020204" pitchFamily="34" charset="0"/>
                <a:cs typeface="Arial" panose="020B0604020202020204" pitchFamily="34" charset="0"/>
              </a:rPr>
              <a:t>An </a:t>
            </a:r>
            <a:r>
              <a:rPr lang="en-GB" baseline="0" dirty="0" smtClean="0">
                <a:latin typeface="Arial" panose="020B0604020202020204" pitchFamily="34" charset="0"/>
                <a:cs typeface="Arial" panose="020B0604020202020204" pitchFamily="34" charset="0"/>
              </a:rPr>
              <a:t>easy way to explain this is that a taller tower can include more retail units and/or apartments which can be sold or rented or leased out. This increases the income to the client.</a:t>
            </a: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17</a:t>
            </a:fld>
            <a:endParaRPr lang="en-GB"/>
          </a:p>
        </p:txBody>
      </p:sp>
    </p:spTree>
    <p:extLst>
      <p:ext uri="{BB962C8B-B14F-4D97-AF65-F5344CB8AC3E}">
        <p14:creationId xmlns:p14="http://schemas.microsoft.com/office/powerpoint/2010/main" val="25209213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dirty="0" smtClean="0">
                <a:latin typeface="Arial" panose="020B0604020202020204" pitchFamily="34" charset="0"/>
                <a:cs typeface="Arial" panose="020B0604020202020204" pitchFamily="34" charset="0"/>
              </a:rPr>
              <a:t>This graph looks at </a:t>
            </a:r>
            <a:r>
              <a:rPr lang="en-GB" sz="1200" baseline="0" dirty="0" smtClean="0">
                <a:latin typeface="Arial" panose="020B0604020202020204" pitchFamily="34" charset="0"/>
                <a:cs typeface="Arial" panose="020B0604020202020204" pitchFamily="34" charset="0"/>
              </a:rPr>
              <a:t>how to make profit linked to the use of materials</a:t>
            </a:r>
            <a:r>
              <a:rPr lang="en-GB" sz="1200" baseline="0" dirty="0" smtClean="0">
                <a:latin typeface="Arial" panose="020B0604020202020204" pitchFamily="34" charset="0"/>
                <a:cs typeface="Arial" panose="020B0604020202020204" pitchFamily="34" charset="0"/>
              </a:rPr>
              <a:t>.</a:t>
            </a:r>
          </a:p>
          <a:p>
            <a:pPr marL="0" indent="0">
              <a:buFont typeface="Arial" panose="020B0604020202020204" pitchFamily="34" charset="0"/>
              <a:buNone/>
            </a:pPr>
            <a:endParaRPr lang="en-GB" sz="120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sz="1200" dirty="0" smtClean="0">
                <a:latin typeface="Arial" panose="020B0604020202020204" pitchFamily="34" charset="0"/>
                <a:cs typeface="Arial" panose="020B0604020202020204" pitchFamily="34" charset="0"/>
              </a:rPr>
              <a:t>Explain</a:t>
            </a:r>
            <a:r>
              <a:rPr lang="en-GB" sz="1200" baseline="0" dirty="0" smtClean="0">
                <a:latin typeface="Arial" panose="020B0604020202020204" pitchFamily="34" charset="0"/>
                <a:cs typeface="Arial" panose="020B0604020202020204" pitchFamily="34" charset="0"/>
              </a:rPr>
              <a:t> that the fewer resources (in this case Lego bricks) that are used in a building, the more profit will be made</a:t>
            </a:r>
            <a:r>
              <a:rPr lang="en-GB" sz="1200" baseline="0" dirty="0" smtClean="0">
                <a:latin typeface="Arial" panose="020B0604020202020204" pitchFamily="34" charset="0"/>
                <a:cs typeface="Arial" panose="020B0604020202020204" pitchFamily="34" charset="0"/>
              </a:rPr>
              <a:t>.</a:t>
            </a:r>
          </a:p>
          <a:p>
            <a:pPr marL="0" indent="0">
              <a:buFont typeface="Arial" panose="020B0604020202020204" pitchFamily="34" charset="0"/>
              <a:buNone/>
            </a:pPr>
            <a:endParaRPr lang="en-GB" sz="1200" kern="1200" dirty="0" smtClean="0">
              <a:solidFill>
                <a:schemeClr val="tx1"/>
              </a:solidFill>
              <a:effectLst/>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en-GB" sz="1200" kern="1200" dirty="0" smtClean="0">
                <a:solidFill>
                  <a:schemeClr val="tx1"/>
                </a:solidFill>
                <a:effectLst/>
                <a:latin typeface="Arial" panose="020B0604020202020204" pitchFamily="34" charset="0"/>
                <a:ea typeface="+mn-ea"/>
                <a:cs typeface="Arial" panose="020B0604020202020204" pitchFamily="34" charset="0"/>
              </a:rPr>
              <a:t>You</a:t>
            </a:r>
            <a:r>
              <a:rPr lang="en-GB" sz="1200" kern="1200" baseline="0" dirty="0" smtClean="0">
                <a:solidFill>
                  <a:schemeClr val="tx1"/>
                </a:solidFill>
                <a:effectLst/>
                <a:latin typeface="Arial" panose="020B0604020202020204" pitchFamily="34" charset="0"/>
                <a:ea typeface="+mn-ea"/>
                <a:cs typeface="Arial" panose="020B0604020202020204" pitchFamily="34" charset="0"/>
              </a:rPr>
              <a:t> could s</a:t>
            </a:r>
            <a:r>
              <a:rPr lang="en-GB" sz="1200" kern="1200" dirty="0" smtClean="0">
                <a:solidFill>
                  <a:schemeClr val="tx1"/>
                </a:solidFill>
                <a:effectLst/>
                <a:latin typeface="Arial" panose="020B0604020202020204" pitchFamily="34" charset="0"/>
                <a:ea typeface="+mn-ea"/>
                <a:cs typeface="Arial" panose="020B0604020202020204" pitchFamily="34" charset="0"/>
              </a:rPr>
              <a:t>how the</a:t>
            </a:r>
            <a:r>
              <a:rPr lang="en-GB" sz="1200" kern="1200" baseline="0" dirty="0" smtClean="0">
                <a:solidFill>
                  <a:schemeClr val="tx1"/>
                </a:solidFill>
                <a:effectLst/>
                <a:latin typeface="Arial" panose="020B0604020202020204" pitchFamily="34" charset="0"/>
                <a:ea typeface="+mn-ea"/>
                <a:cs typeface="Arial" panose="020B0604020202020204" pitchFamily="34" charset="0"/>
              </a:rPr>
              <a:t> teams</a:t>
            </a:r>
            <a:r>
              <a:rPr lang="en-GB" sz="1200" kern="1200" dirty="0" smtClean="0">
                <a:solidFill>
                  <a:schemeClr val="tx1"/>
                </a:solidFill>
                <a:effectLst/>
                <a:latin typeface="Arial" panose="020B0604020202020204" pitchFamily="34" charset="0"/>
                <a:ea typeface="+mn-ea"/>
                <a:cs typeface="Arial" panose="020B0604020202020204" pitchFamily="34" charset="0"/>
              </a:rPr>
              <a:t> the brick pieces they will be using and check that they understand that Lego bricks with four studs are called 2x2s, those</a:t>
            </a:r>
            <a:r>
              <a:rPr lang="en-GB" sz="1200" kern="1200" baseline="0" dirty="0" smtClean="0">
                <a:solidFill>
                  <a:schemeClr val="tx1"/>
                </a:solidFill>
                <a:effectLst/>
                <a:latin typeface="Arial" panose="020B0604020202020204" pitchFamily="34" charset="0"/>
                <a:ea typeface="+mn-ea"/>
                <a:cs typeface="Arial" panose="020B0604020202020204" pitchFamily="34" charset="0"/>
              </a:rPr>
              <a:t> with six</a:t>
            </a:r>
            <a:r>
              <a:rPr lang="en-GB" sz="1200" kern="1200" dirty="0" smtClean="0">
                <a:solidFill>
                  <a:schemeClr val="tx1"/>
                </a:solidFill>
                <a:effectLst/>
                <a:latin typeface="Arial" panose="020B0604020202020204" pitchFamily="34" charset="0"/>
                <a:ea typeface="+mn-ea"/>
                <a:cs typeface="Arial" panose="020B0604020202020204" pitchFamily="34" charset="0"/>
              </a:rPr>
              <a:t> studs are 2x3s etc</a:t>
            </a:r>
            <a:r>
              <a:rPr lang="en-GB" sz="1200" kern="1200" dirty="0" smtClean="0">
                <a:solidFill>
                  <a:schemeClr val="tx1"/>
                </a:solidFill>
                <a:effectLst/>
                <a:latin typeface="Arial" panose="020B0604020202020204" pitchFamily="34" charset="0"/>
                <a:ea typeface="+mn-ea"/>
                <a:cs typeface="Arial" panose="020B0604020202020204" pitchFamily="34" charset="0"/>
              </a:rPr>
              <a:t>.</a:t>
            </a:r>
          </a:p>
          <a:p>
            <a:pPr marL="0" indent="0">
              <a:buFont typeface="Arial" panose="020B0604020202020204" pitchFamily="34" charset="0"/>
              <a:buNone/>
            </a:pPr>
            <a:r>
              <a:rPr lang="en-GB" sz="1200" kern="1200" baseline="0" dirty="0" smtClean="0">
                <a:solidFill>
                  <a:schemeClr val="tx1"/>
                </a:solidFill>
                <a:effectLst/>
                <a:latin typeface="Arial" panose="020B0604020202020204" pitchFamily="34" charset="0"/>
                <a:ea typeface="+mn-ea"/>
                <a:cs typeface="Arial" panose="020B0604020202020204" pitchFamily="34" charset="0"/>
              </a:rPr>
              <a:t>  </a:t>
            </a:r>
            <a:endParaRPr lang="en-GB" sz="1200" kern="1200" baseline="0" dirty="0" smtClean="0">
              <a:solidFill>
                <a:schemeClr val="tx1"/>
              </a:solidFill>
              <a:effectLst/>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en-GB" sz="1200" kern="1200" baseline="0" dirty="0" smtClean="0">
                <a:solidFill>
                  <a:schemeClr val="tx1"/>
                </a:solidFill>
                <a:effectLst/>
                <a:latin typeface="Arial" panose="020B0604020202020204" pitchFamily="34" charset="0"/>
                <a:ea typeface="+mn-ea"/>
                <a:cs typeface="Arial" panose="020B0604020202020204" pitchFamily="34" charset="0"/>
              </a:rPr>
              <a:t>Each group will also have </a:t>
            </a:r>
            <a:r>
              <a:rPr lang="en-GB" sz="1200" kern="1200" dirty="0" smtClean="0">
                <a:solidFill>
                  <a:schemeClr val="tx1"/>
                </a:solidFill>
                <a:effectLst/>
                <a:latin typeface="Arial" panose="020B0604020202020204" pitchFamily="34" charset="0"/>
                <a:ea typeface="+mn-ea"/>
                <a:cs typeface="Arial" panose="020B0604020202020204" pitchFamily="34" charset="0"/>
              </a:rPr>
              <a:t>a free base brick, which does</a:t>
            </a:r>
            <a:r>
              <a:rPr lang="en-GB" sz="1200" kern="1200" baseline="0" dirty="0" smtClean="0">
                <a:solidFill>
                  <a:schemeClr val="tx1"/>
                </a:solidFill>
                <a:effectLst/>
                <a:latin typeface="Arial" panose="020B0604020202020204" pitchFamily="34" charset="0"/>
                <a:ea typeface="+mn-ea"/>
                <a:cs typeface="Arial" panose="020B0604020202020204" pitchFamily="34" charset="0"/>
              </a:rPr>
              <a:t> not need to be included in any calculations</a:t>
            </a:r>
            <a:r>
              <a:rPr lang="en-GB" sz="1200" kern="1200" baseline="0" dirty="0" smtClean="0">
                <a:solidFill>
                  <a:schemeClr val="tx1"/>
                </a:solidFill>
                <a:effectLst/>
                <a:latin typeface="Arial" panose="020B0604020202020204" pitchFamily="34" charset="0"/>
                <a:ea typeface="+mn-ea"/>
                <a:cs typeface="Arial" panose="020B0604020202020204" pitchFamily="34" charset="0"/>
              </a:rPr>
              <a:t>.</a:t>
            </a:r>
          </a:p>
          <a:p>
            <a:pPr marL="0" indent="0">
              <a:buFont typeface="Arial" panose="020B0604020202020204" pitchFamily="34" charset="0"/>
              <a:buNone/>
            </a:pPr>
            <a:endParaRPr lang="en-GB" sz="1200" kern="1200" baseline="0" dirty="0" smtClean="0">
              <a:solidFill>
                <a:schemeClr val="tx1"/>
              </a:solidFill>
              <a:effectLst/>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en-GB" sz="1200" kern="1200" baseline="0" dirty="0" smtClean="0">
                <a:solidFill>
                  <a:schemeClr val="tx1"/>
                </a:solidFill>
                <a:effectLst/>
                <a:latin typeface="Arial" panose="020B0604020202020204" pitchFamily="34" charset="0"/>
                <a:ea typeface="+mn-ea"/>
                <a:cs typeface="Arial" panose="020B0604020202020204" pitchFamily="34" charset="0"/>
              </a:rPr>
              <a:t>Explain that, i</a:t>
            </a:r>
            <a:r>
              <a:rPr lang="en-GB" sz="1200" kern="1200" dirty="0" smtClean="0">
                <a:solidFill>
                  <a:schemeClr val="tx1"/>
                </a:solidFill>
                <a:effectLst/>
                <a:latin typeface="Arial" panose="020B0604020202020204" pitchFamily="34" charset="0"/>
                <a:ea typeface="+mn-ea"/>
                <a:cs typeface="Arial" panose="020B0604020202020204" pitchFamily="34" charset="0"/>
              </a:rPr>
              <a:t>f all 200 bricks are used, teams won’t make any profit, but</a:t>
            </a:r>
            <a:r>
              <a:rPr lang="en-GB" sz="1200" kern="1200" baseline="0" dirty="0" smtClean="0">
                <a:solidFill>
                  <a:schemeClr val="tx1"/>
                </a:solidFill>
                <a:effectLst/>
                <a:latin typeface="Arial" panose="020B0604020202020204" pitchFamily="34" charset="0"/>
                <a:ea typeface="+mn-ea"/>
                <a:cs typeface="Arial" panose="020B0604020202020204" pitchFamily="34" charset="0"/>
              </a:rPr>
              <a:t> i</a:t>
            </a:r>
            <a:r>
              <a:rPr lang="en-GB" sz="1200" kern="1200" dirty="0" smtClean="0">
                <a:solidFill>
                  <a:schemeClr val="tx1"/>
                </a:solidFill>
                <a:effectLst/>
                <a:latin typeface="Arial" panose="020B0604020202020204" pitchFamily="34" charset="0"/>
                <a:ea typeface="+mn-ea"/>
                <a:cs typeface="Arial" panose="020B0604020202020204" pitchFamily="34" charset="0"/>
              </a:rPr>
              <a:t>f they can manage to build their tower with 100 bricks or less, they could make £30,000 profit.</a:t>
            </a:r>
            <a:r>
              <a:rPr lang="en-GB" sz="1200" kern="1200" baseline="0" dirty="0" smtClean="0">
                <a:solidFill>
                  <a:schemeClr val="tx1"/>
                </a:solidFill>
                <a:effectLst/>
                <a:latin typeface="Arial" panose="020B0604020202020204" pitchFamily="34" charset="0"/>
                <a:ea typeface="+mn-ea"/>
                <a:cs typeface="Arial" panose="020B0604020202020204" pitchFamily="34" charset="0"/>
              </a:rPr>
              <a:t> You might like to discuss how to find a balance between building a tall tower and using fewer resources to maximise profit.</a:t>
            </a:r>
            <a:r>
              <a:rPr lang="en-GB" sz="1200" kern="1200" dirty="0" smtClean="0">
                <a:solidFill>
                  <a:schemeClr val="tx1"/>
                </a:solidFill>
                <a:effectLst/>
                <a:latin typeface="Arial" panose="020B0604020202020204" pitchFamily="34" charset="0"/>
                <a:ea typeface="+mn-ea"/>
                <a:cs typeface="Arial" panose="020B0604020202020204" pitchFamily="34" charset="0"/>
              </a:rPr>
              <a:t> </a:t>
            </a:r>
            <a:endParaRPr lang="en-GB" sz="1200" dirty="0" smtClean="0">
              <a:latin typeface="Arial" panose="020B0604020202020204" pitchFamily="34" charset="0"/>
              <a:cs typeface="Arial" panose="020B0604020202020204" pitchFamily="34" charset="0"/>
            </a:endParaRPr>
          </a:p>
          <a:p>
            <a:endParaRPr lang="en-GB" dirty="0" smtClean="0"/>
          </a:p>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18</a:t>
            </a:fld>
            <a:endParaRPr lang="en-GB"/>
          </a:p>
        </p:txBody>
      </p:sp>
    </p:spTree>
    <p:extLst>
      <p:ext uri="{BB962C8B-B14F-4D97-AF65-F5344CB8AC3E}">
        <p14:creationId xmlns:p14="http://schemas.microsoft.com/office/powerpoint/2010/main" val="29160272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smtClean="0"/>
              <a:t>Explain that sometimes clients</a:t>
            </a:r>
            <a:r>
              <a:rPr lang="en-GB" baseline="0" dirty="0" smtClean="0"/>
              <a:t> will offer bonuses for early completion of a project and may charge penalties if a project overruns the predicted timescale originally given by the company</a:t>
            </a:r>
            <a:r>
              <a:rPr lang="en-GB" baseline="0" dirty="0" smtClean="0"/>
              <a:t>.</a:t>
            </a:r>
          </a:p>
          <a:p>
            <a:pPr marL="0" indent="0">
              <a:buFont typeface="Arial" panose="020B0604020202020204" pitchFamily="34" charset="0"/>
              <a:buNone/>
            </a:pPr>
            <a:endParaRPr lang="en-GB" baseline="0" dirty="0" smtClean="0"/>
          </a:p>
          <a:p>
            <a:pPr marL="171450" indent="-171450">
              <a:buFont typeface="Arial" panose="020B0604020202020204" pitchFamily="34" charset="0"/>
              <a:buChar char="•"/>
            </a:pPr>
            <a:r>
              <a:rPr lang="en-GB" baseline="0" dirty="0" smtClean="0"/>
              <a:t>Even if bonuses and penalties are not part of the contract with the client, </a:t>
            </a:r>
            <a:r>
              <a:rPr lang="en-GB" sz="1200" kern="1200" baseline="0" dirty="0" smtClean="0">
                <a:solidFill>
                  <a:schemeClr val="tx1"/>
                </a:solidFill>
                <a:effectLst/>
                <a:latin typeface="+mn-lt"/>
                <a:ea typeface="+mn-ea"/>
                <a:cs typeface="+mn-cs"/>
              </a:rPr>
              <a:t>it is better for the construction company to complete the building early. They will then make savings (more profit) because they will not have construction workers, machinery, scaffolding or any other costs to pay out longer than is absolutely necessary</a:t>
            </a:r>
            <a:r>
              <a:rPr lang="en-GB" sz="1200" kern="1200" baseline="0" dirty="0" smtClean="0">
                <a:solidFill>
                  <a:schemeClr val="tx1"/>
                </a:solidFill>
                <a:effectLst/>
                <a:latin typeface="+mn-lt"/>
                <a:ea typeface="+mn-ea"/>
                <a:cs typeface="+mn-cs"/>
              </a:rPr>
              <a:t>.</a:t>
            </a:r>
          </a:p>
          <a:p>
            <a:pPr marL="0" indent="0">
              <a:buFont typeface="Arial" panose="020B0604020202020204" pitchFamily="34" charset="0"/>
              <a:buNone/>
            </a:pPr>
            <a:endParaRPr lang="en-GB" sz="1200" kern="1200" baseline="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baseline="0" dirty="0" smtClean="0">
                <a:solidFill>
                  <a:schemeClr val="tx1"/>
                </a:solidFill>
                <a:effectLst/>
                <a:latin typeface="+mn-lt"/>
                <a:ea typeface="+mn-ea"/>
                <a:cs typeface="+mn-cs"/>
              </a:rPr>
              <a:t>Point out that if the teams only take one minute to rebuild their tower, they will receive the maximum profit of £30,000.   </a:t>
            </a:r>
            <a:endParaRPr lang="en-GB" sz="1200" kern="1200" baseline="0" dirty="0" smtClean="0">
              <a:solidFill>
                <a:schemeClr val="tx1"/>
              </a:solidFill>
              <a:effectLst/>
              <a:latin typeface="+mn-lt"/>
              <a:ea typeface="+mn-ea"/>
              <a:cs typeface="+mn-cs"/>
            </a:endParaRPr>
          </a:p>
          <a:p>
            <a:pPr marL="0" indent="0">
              <a:buFont typeface="Arial" panose="020B0604020202020204" pitchFamily="34" charset="0"/>
              <a:buNone/>
            </a:pPr>
            <a:endParaRPr lang="en-GB" sz="1200" kern="1200" baseline="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baseline="0" dirty="0" smtClean="0">
                <a:solidFill>
                  <a:schemeClr val="tx1"/>
                </a:solidFill>
                <a:effectLst/>
                <a:latin typeface="+mn-lt"/>
                <a:ea typeface="+mn-ea"/>
                <a:cs typeface="+mn-cs"/>
              </a:rPr>
              <a:t>It may be beneficial to explain that, although one minute to rebuild sounds unachievable, if all teams or company members take part this time is effectively increased. For example, if there are four team members building then that actually equates to four minutes of building time.  </a:t>
            </a:r>
            <a:endParaRPr lang="en-GB" sz="1200" kern="1200" baseline="0" dirty="0" smtClean="0">
              <a:solidFill>
                <a:schemeClr val="tx1"/>
              </a:solidFill>
              <a:effectLst/>
              <a:latin typeface="+mn-lt"/>
              <a:ea typeface="+mn-ea"/>
              <a:cs typeface="+mn-cs"/>
            </a:endParaRPr>
          </a:p>
          <a:p>
            <a:pPr marL="0" indent="0">
              <a:buFont typeface="Arial" panose="020B0604020202020204" pitchFamily="34" charset="0"/>
              <a:buNone/>
            </a:pPr>
            <a:endParaRPr lang="en-GB" sz="1200" kern="1200" baseline="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baseline="0" dirty="0" smtClean="0">
                <a:solidFill>
                  <a:schemeClr val="tx1"/>
                </a:solidFill>
                <a:effectLst/>
                <a:latin typeface="+mn-lt"/>
                <a:ea typeface="+mn-ea"/>
                <a:cs typeface="+mn-cs"/>
              </a:rPr>
              <a:t>Explain that, by giving each team member a section of the tower to rebuild, they can be more careful and not rush the rebuild</a:t>
            </a:r>
            <a:r>
              <a:rPr lang="en-GB" sz="1200" kern="1200" baseline="0" dirty="0" smtClean="0">
                <a:solidFill>
                  <a:schemeClr val="tx1"/>
                </a:solidFill>
                <a:effectLst/>
                <a:latin typeface="+mn-lt"/>
                <a:ea typeface="+mn-ea"/>
                <a:cs typeface="+mn-cs"/>
              </a:rPr>
              <a:t>.</a:t>
            </a:r>
          </a:p>
          <a:p>
            <a:pPr marL="0" indent="0">
              <a:buFont typeface="Arial" panose="020B0604020202020204" pitchFamily="34" charset="0"/>
              <a:buNone/>
            </a:pPr>
            <a:endParaRPr lang="en-GB" sz="1200" kern="1200" baseline="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For</a:t>
            </a:r>
            <a:r>
              <a:rPr lang="en-GB" sz="1200" kern="1200" baseline="0" dirty="0" smtClean="0">
                <a:solidFill>
                  <a:schemeClr val="tx1"/>
                </a:solidFill>
                <a:effectLst/>
                <a:latin typeface="+mn-lt"/>
                <a:ea typeface="+mn-ea"/>
                <a:cs typeface="+mn-cs"/>
              </a:rPr>
              <a:t> this challenge, each team</a:t>
            </a:r>
            <a:r>
              <a:rPr lang="en-GB" sz="1200" kern="1200" dirty="0" smtClean="0">
                <a:solidFill>
                  <a:schemeClr val="tx1"/>
                </a:solidFill>
                <a:effectLst/>
                <a:latin typeface="+mn-lt"/>
                <a:ea typeface="+mn-ea"/>
                <a:cs typeface="+mn-cs"/>
              </a:rPr>
              <a:t> will award a bonus of </a:t>
            </a:r>
            <a:r>
              <a:rPr lang="en-GB" sz="1200" b="1" kern="1200" dirty="0" smtClean="0">
                <a:solidFill>
                  <a:schemeClr val="tx1"/>
                </a:solidFill>
                <a:effectLst/>
                <a:latin typeface="+mn-lt"/>
                <a:ea typeface="+mn-ea"/>
                <a:cs typeface="+mn-cs"/>
              </a:rPr>
              <a:t>£1,000</a:t>
            </a:r>
            <a:r>
              <a:rPr lang="en-GB" sz="1200" kern="1200" dirty="0" smtClean="0">
                <a:solidFill>
                  <a:schemeClr val="tx1"/>
                </a:solidFill>
                <a:effectLst/>
                <a:latin typeface="+mn-lt"/>
                <a:ea typeface="+mn-ea"/>
                <a:cs typeface="+mn-cs"/>
              </a:rPr>
              <a:t> for every</a:t>
            </a:r>
            <a:r>
              <a:rPr lang="en-GB" sz="1200" b="1" kern="1200" dirty="0" smtClean="0">
                <a:solidFill>
                  <a:schemeClr val="tx1"/>
                </a:solidFill>
                <a:effectLst/>
                <a:latin typeface="+mn-lt"/>
                <a:ea typeface="+mn-ea"/>
                <a:cs typeface="+mn-cs"/>
              </a:rPr>
              <a:t> 30 seconds </a:t>
            </a:r>
            <a:r>
              <a:rPr lang="en-GB" sz="1200" kern="1200" dirty="0" smtClean="0">
                <a:solidFill>
                  <a:schemeClr val="tx1"/>
                </a:solidFill>
                <a:effectLst/>
                <a:latin typeface="+mn-lt"/>
                <a:ea typeface="+mn-ea"/>
                <a:cs typeface="+mn-cs"/>
              </a:rPr>
              <a:t>in which the tower is completed under the estimated time</a:t>
            </a:r>
            <a:r>
              <a:rPr lang="en-GB" sz="1200" kern="1200" dirty="0" smtClean="0">
                <a:solidFill>
                  <a:schemeClr val="tx1"/>
                </a:solidFill>
                <a:effectLst/>
                <a:latin typeface="+mn-lt"/>
                <a:ea typeface="+mn-ea"/>
                <a:cs typeface="+mn-cs"/>
              </a:rPr>
              <a:t>.</a:t>
            </a:r>
          </a:p>
          <a:p>
            <a:pPr marL="0" indent="0">
              <a:buFont typeface="Arial" panose="020B0604020202020204" pitchFamily="34" charset="0"/>
              <a:buNone/>
            </a:pPr>
            <a:endParaRPr lang="en-GB"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t>Equally, f</a:t>
            </a:r>
            <a:r>
              <a:rPr lang="en-GB" sz="1200" kern="1200" dirty="0" smtClean="0">
                <a:solidFill>
                  <a:schemeClr val="tx1"/>
                </a:solidFill>
                <a:effectLst/>
                <a:latin typeface="+mn-lt"/>
                <a:ea typeface="+mn-ea"/>
                <a:cs typeface="+mn-cs"/>
              </a:rPr>
              <a:t>or every </a:t>
            </a:r>
            <a:r>
              <a:rPr lang="en-GB" sz="1200" b="1" kern="1200" dirty="0" smtClean="0">
                <a:solidFill>
                  <a:schemeClr val="tx1"/>
                </a:solidFill>
                <a:effectLst/>
                <a:latin typeface="+mn-lt"/>
                <a:ea typeface="+mn-ea"/>
                <a:cs typeface="+mn-cs"/>
              </a:rPr>
              <a:t>30 seconds</a:t>
            </a:r>
            <a:r>
              <a:rPr lang="en-GB" sz="1200" kern="1200" dirty="0" smtClean="0">
                <a:solidFill>
                  <a:schemeClr val="tx1"/>
                </a:solidFill>
                <a:effectLst/>
                <a:latin typeface="+mn-lt"/>
                <a:ea typeface="+mn-ea"/>
                <a:cs typeface="+mn-cs"/>
              </a:rPr>
              <a:t> over the estimated completion time, a penalty of </a:t>
            </a:r>
            <a:r>
              <a:rPr lang="en-GB" sz="1200" b="1" kern="1200" dirty="0" smtClean="0">
                <a:solidFill>
                  <a:schemeClr val="tx1"/>
                </a:solidFill>
                <a:effectLst/>
                <a:latin typeface="+mn-lt"/>
                <a:ea typeface="+mn-ea"/>
                <a:cs typeface="+mn-cs"/>
              </a:rPr>
              <a:t>£1,000</a:t>
            </a:r>
            <a:r>
              <a:rPr lang="en-GB" sz="1200" kern="1200" dirty="0" smtClean="0">
                <a:solidFill>
                  <a:schemeClr val="tx1"/>
                </a:solidFill>
                <a:effectLst/>
                <a:latin typeface="+mn-lt"/>
                <a:ea typeface="+mn-ea"/>
                <a:cs typeface="+mn-cs"/>
              </a:rPr>
              <a:t> will be charged</a:t>
            </a:r>
            <a:r>
              <a:rPr lang="en-GB" sz="1200" kern="1200" dirty="0" smtClean="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smtClean="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kern="1200" dirty="0" smtClean="0">
                <a:solidFill>
                  <a:schemeClr val="tx1"/>
                </a:solidFill>
                <a:effectLst/>
                <a:latin typeface="+mn-lt"/>
                <a:ea typeface="+mn-ea"/>
                <a:cs typeface="+mn-cs"/>
              </a:rPr>
              <a:t>Activity Lead note:  only</a:t>
            </a:r>
            <a:r>
              <a:rPr lang="en-GB" sz="1200" b="1" kern="1200" baseline="0" dirty="0" smtClean="0">
                <a:solidFill>
                  <a:schemeClr val="tx1"/>
                </a:solidFill>
                <a:effectLst/>
                <a:latin typeface="+mn-lt"/>
                <a:ea typeface="+mn-ea"/>
                <a:cs typeface="+mn-cs"/>
              </a:rPr>
              <a:t> calculate bonus/penalty in 30 second units, rounding up. </a:t>
            </a:r>
            <a:r>
              <a:rPr lang="en-GB" sz="1200" b="0" kern="1200" baseline="0" dirty="0" smtClean="0">
                <a:solidFill>
                  <a:schemeClr val="tx1"/>
                </a:solidFill>
                <a:effectLst/>
                <a:latin typeface="+mn-lt"/>
                <a:ea typeface="+mn-ea"/>
                <a:cs typeface="+mn-cs"/>
              </a:rPr>
              <a:t>You may like to add additional bonuses for good teamwork, or penalties for poor health and safety (e.g. if bricks are being dropped on the floor too often!) </a:t>
            </a:r>
            <a:endParaRPr lang="en-GB" sz="1200" b="0" kern="1200" dirty="0" smtClean="0">
              <a:solidFill>
                <a:schemeClr val="tx1"/>
              </a:solidFill>
              <a:effectLst/>
              <a:latin typeface="+mn-lt"/>
              <a:ea typeface="+mn-ea"/>
              <a:cs typeface="+mn-cs"/>
            </a:endParaRPr>
          </a:p>
          <a:p>
            <a:endParaRPr lang="en-GB" b="0" dirty="0" smtClean="0"/>
          </a:p>
          <a:p>
            <a:endParaRPr lang="en-GB" b="0" dirty="0" smtClean="0"/>
          </a:p>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19</a:t>
            </a:fld>
            <a:endParaRPr lang="en-GB"/>
          </a:p>
        </p:txBody>
      </p:sp>
    </p:spTree>
    <p:extLst>
      <p:ext uri="{BB962C8B-B14F-4D97-AF65-F5344CB8AC3E}">
        <p14:creationId xmlns:p14="http://schemas.microsoft.com/office/powerpoint/2010/main" val="18944657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smtClean="0"/>
              <a:t>Explain the timings of each section of the activity</a:t>
            </a:r>
            <a:r>
              <a:rPr lang="en-GB" dirty="0" smtClean="0"/>
              <a:t>.</a:t>
            </a:r>
          </a:p>
          <a:p>
            <a:pPr marL="0" indent="0">
              <a:buFont typeface="Arial" panose="020B0604020202020204" pitchFamily="34" charset="0"/>
              <a:buNone/>
            </a:pPr>
            <a:endParaRPr lang="en-GB" dirty="0" smtClean="0"/>
          </a:p>
          <a:p>
            <a:pPr marL="171450" indent="-171450">
              <a:buFont typeface="Arial" panose="020B0604020202020204" pitchFamily="34" charset="0"/>
              <a:buChar char="•"/>
            </a:pPr>
            <a:r>
              <a:rPr lang="en-GB" dirty="0" smtClean="0"/>
              <a:t>Explain</a:t>
            </a:r>
            <a:r>
              <a:rPr lang="en-GB" baseline="0" dirty="0" smtClean="0"/>
              <a:t> </a:t>
            </a:r>
            <a:r>
              <a:rPr lang="en-GB" dirty="0" smtClean="0"/>
              <a:t>that, at the end of the planning phase, the tender sheet needs to be handed in and that towers will have to be fully dismantled before the competitive five minute rebuild stage</a:t>
            </a:r>
            <a:r>
              <a:rPr lang="en-GB" dirty="0" smtClean="0"/>
              <a:t>.</a:t>
            </a:r>
          </a:p>
          <a:p>
            <a:pPr marL="0" indent="0">
              <a:buFont typeface="Arial" panose="020B0604020202020204" pitchFamily="34" charset="0"/>
              <a:buNone/>
            </a:pPr>
            <a:endParaRPr lang="en-GB" dirty="0" smtClean="0"/>
          </a:p>
          <a:p>
            <a:pPr marL="171450" indent="-171450">
              <a:buFont typeface="Arial" panose="020B0604020202020204" pitchFamily="34" charset="0"/>
              <a:buChar char="•"/>
            </a:pPr>
            <a:r>
              <a:rPr lang="en-GB" dirty="0" smtClean="0"/>
              <a:t>All brick components will need to be separated.</a:t>
            </a:r>
            <a:r>
              <a:rPr lang="en-GB" baseline="0" dirty="0" smtClean="0"/>
              <a:t> No brick pieces should be touching at the start of the build phase. </a:t>
            </a:r>
            <a:endParaRPr lang="en-GB" baseline="0" dirty="0" smtClean="0"/>
          </a:p>
          <a:p>
            <a:pPr marL="0" indent="0">
              <a:buFont typeface="Arial" panose="020B0604020202020204" pitchFamily="34" charset="0"/>
              <a:buNone/>
            </a:pPr>
            <a:endParaRPr lang="en-GB" b="0" baseline="0" dirty="0" smtClean="0"/>
          </a:p>
          <a:p>
            <a:pPr marL="171450" indent="-171450">
              <a:buFont typeface="Arial" panose="020B0604020202020204" pitchFamily="34" charset="0"/>
              <a:buChar char="•"/>
            </a:pPr>
            <a:r>
              <a:rPr lang="en-GB" b="0" baseline="0" dirty="0" smtClean="0"/>
              <a:t>They may want to mark on their design sheet which team member is building which section of the tower</a:t>
            </a:r>
            <a:r>
              <a:rPr lang="en-GB" b="0" baseline="0" dirty="0" smtClean="0"/>
              <a:t>.</a:t>
            </a:r>
          </a:p>
          <a:p>
            <a:pPr marL="0" indent="0">
              <a:buFont typeface="Arial" panose="020B0604020202020204" pitchFamily="34" charset="0"/>
              <a:buNone/>
            </a:pPr>
            <a:endParaRPr lang="en-GB" b="0" baseline="0" dirty="0" smtClean="0"/>
          </a:p>
          <a:p>
            <a:pPr marL="171450" indent="-171450">
              <a:buFont typeface="Arial" panose="020B0604020202020204" pitchFamily="34" charset="0"/>
              <a:buChar char="•"/>
            </a:pPr>
            <a:r>
              <a:rPr lang="en-GB" b="0" baseline="0" dirty="0" smtClean="0"/>
              <a:t>When you allow the teams to start the planning stage, make a note of the time and keep reminding them of the remaining time. Make sure that all tender sheets are handed in promptly</a:t>
            </a:r>
            <a:r>
              <a:rPr lang="en-GB" b="0" baseline="0" dirty="0" smtClean="0"/>
              <a:t>.</a:t>
            </a:r>
          </a:p>
          <a:p>
            <a:pPr marL="0" indent="0">
              <a:buFont typeface="Arial" panose="020B0604020202020204" pitchFamily="34" charset="0"/>
              <a:buNone/>
            </a:pPr>
            <a:endParaRPr lang="en-GB" b="0" baseline="0" dirty="0" smtClean="0"/>
          </a:p>
          <a:p>
            <a:pPr marL="171450" indent="-171450">
              <a:buFont typeface="Arial" panose="020B0604020202020204" pitchFamily="34" charset="0"/>
              <a:buChar char="•"/>
            </a:pPr>
            <a:r>
              <a:rPr lang="en-GB" b="0" baseline="0" dirty="0" smtClean="0"/>
              <a:t>On completion of the whole activity, you should check the design sheets to ensure that the rebuilt tower is similar to the original design, check that the tender is also accurate and award any penalties or bonuses which will inform of the winning team.</a:t>
            </a:r>
          </a:p>
          <a:p>
            <a:endParaRPr lang="en-GB" baseline="0" dirty="0" smtClean="0"/>
          </a:p>
          <a:p>
            <a:r>
              <a:rPr lang="en-GB" b="1" baseline="0" dirty="0" smtClean="0"/>
              <a:t>Activity Lead note:</a:t>
            </a:r>
          </a:p>
          <a:p>
            <a:r>
              <a:rPr lang="en-GB" baseline="0" dirty="0" smtClean="0"/>
              <a:t>Teams can either take part in the competitive rebuild stage one at a time, with other teams watching, or you can start them all at the same time, giving each team their completion time as they finish.  If you use this option, teams should be told that once they decide their tower is complete and you have given them a final time </a:t>
            </a:r>
            <a:r>
              <a:rPr lang="en-GB" b="1" baseline="0" dirty="0" smtClean="0"/>
              <a:t>they cannot touch the tower again</a:t>
            </a:r>
            <a:r>
              <a:rPr lang="en-GB" b="0" baseline="0" dirty="0" smtClean="0"/>
              <a:t> (even if it falls over!). Towers can be tested for stability by blowing, shaking the table or gentle pushing.</a:t>
            </a:r>
            <a:endParaRPr lang="en-GB" b="1" dirty="0" smtClean="0"/>
          </a:p>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20</a:t>
            </a:fld>
            <a:endParaRPr lang="en-GB"/>
          </a:p>
        </p:txBody>
      </p:sp>
    </p:spTree>
    <p:extLst>
      <p:ext uri="{BB962C8B-B14F-4D97-AF65-F5344CB8AC3E}">
        <p14:creationId xmlns:p14="http://schemas.microsoft.com/office/powerpoint/2010/main" val="3261135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smtClean="0">
                <a:latin typeface="Arial" panose="020B0604020202020204" pitchFamily="34" charset="0"/>
                <a:cs typeface="Arial" panose="020B0604020202020204" pitchFamily="34" charset="0"/>
              </a:rPr>
              <a:t>The following slides show some iconic towers from across</a:t>
            </a:r>
            <a:r>
              <a:rPr lang="en-GB" baseline="0" dirty="0" smtClean="0">
                <a:latin typeface="Arial" panose="020B0604020202020204" pitchFamily="34" charset="0"/>
                <a:cs typeface="Arial" panose="020B0604020202020204" pitchFamily="34" charset="0"/>
              </a:rPr>
              <a:t> </a:t>
            </a:r>
            <a:r>
              <a:rPr lang="en-GB" sz="1200" kern="1200" dirty="0" smtClean="0">
                <a:solidFill>
                  <a:schemeClr val="tx1"/>
                </a:solidFill>
                <a:effectLst/>
                <a:latin typeface="Arial" panose="020B0604020202020204" pitchFamily="34" charset="0"/>
                <a:ea typeface="+mn-ea"/>
                <a:cs typeface="Arial" panose="020B0604020202020204" pitchFamily="34" charset="0"/>
              </a:rPr>
              <a:t>England</a:t>
            </a:r>
            <a:r>
              <a:rPr lang="en-GB" baseline="0" dirty="0" smtClean="0">
                <a:latin typeface="Arial" panose="020B0604020202020204" pitchFamily="34" charset="0"/>
                <a:cs typeface="Arial" panose="020B0604020202020204" pitchFamily="34" charset="0"/>
              </a:rPr>
              <a:t>. The slides can be used for inspiration or as discussion points.</a:t>
            </a:r>
          </a:p>
          <a:p>
            <a:pPr marL="171450" indent="-171450">
              <a:buFont typeface="Arial" panose="020B0604020202020204" pitchFamily="34" charset="0"/>
              <a:buChar char="•"/>
            </a:pPr>
            <a:endParaRPr lang="en-GB" baseline="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baseline="0" dirty="0" smtClean="0">
                <a:latin typeface="Arial" panose="020B0604020202020204" pitchFamily="34" charset="0"/>
                <a:cs typeface="Arial" panose="020B0604020202020204" pitchFamily="34" charset="0"/>
              </a:rPr>
              <a:t>For example: Has anyone visited/seen these towers? Would it be possible to create a similar design using Lego bricks?  </a:t>
            </a:r>
          </a:p>
          <a:p>
            <a:pPr marL="171450" indent="-171450">
              <a:buFont typeface="Arial" panose="020B0604020202020204" pitchFamily="34" charset="0"/>
              <a:buChar char="•"/>
            </a:pPr>
            <a:endParaRPr lang="en-GB" baseline="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baseline="0" dirty="0" smtClean="0">
                <a:latin typeface="Arial" panose="020B0604020202020204" pitchFamily="34" charset="0"/>
                <a:cs typeface="Arial" panose="020B0604020202020204" pitchFamily="34" charset="0"/>
              </a:rPr>
              <a:t>Towers with a multiple use (e.g. offices, housing and retail) are a good way to explain profit – the more levels or floor space that can be sold or leased, the more profit can be made.</a:t>
            </a: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2</a:t>
            </a:fld>
            <a:endParaRPr lang="en-GB"/>
          </a:p>
        </p:txBody>
      </p:sp>
    </p:spTree>
    <p:extLst>
      <p:ext uri="{BB962C8B-B14F-4D97-AF65-F5344CB8AC3E}">
        <p14:creationId xmlns:p14="http://schemas.microsoft.com/office/powerpoint/2010/main" val="1856971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3</a:t>
            </a:fld>
            <a:endParaRPr lang="en-GB"/>
          </a:p>
        </p:txBody>
      </p:sp>
    </p:spTree>
    <p:extLst>
      <p:ext uri="{BB962C8B-B14F-4D97-AF65-F5344CB8AC3E}">
        <p14:creationId xmlns:p14="http://schemas.microsoft.com/office/powerpoint/2010/main" val="1790559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Ethylene </a:t>
            </a:r>
            <a:r>
              <a:rPr lang="en-GB" dirty="0" err="1" smtClean="0"/>
              <a:t>tetrafluoroethylene</a:t>
            </a:r>
            <a:r>
              <a:rPr lang="en-GB" dirty="0" smtClean="0"/>
              <a:t>, ETFE – the</a:t>
            </a:r>
            <a:r>
              <a:rPr lang="en-GB" baseline="0" dirty="0" smtClean="0"/>
              <a:t> same material that is used in the Eden Project in Cornwall.  It is like a plastic membrane.</a:t>
            </a:r>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4</a:t>
            </a:fld>
            <a:endParaRPr lang="en-GB"/>
          </a:p>
        </p:txBody>
      </p:sp>
    </p:spTree>
    <p:extLst>
      <p:ext uri="{BB962C8B-B14F-4D97-AF65-F5344CB8AC3E}">
        <p14:creationId xmlns:p14="http://schemas.microsoft.com/office/powerpoint/2010/main" val="603540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6</a:t>
            </a:fld>
            <a:endParaRPr lang="en-GB"/>
          </a:p>
        </p:txBody>
      </p:sp>
    </p:spTree>
    <p:extLst>
      <p:ext uri="{BB962C8B-B14F-4D97-AF65-F5344CB8AC3E}">
        <p14:creationId xmlns:p14="http://schemas.microsoft.com/office/powerpoint/2010/main" val="1586863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7</a:t>
            </a:fld>
            <a:endParaRPr lang="en-GB"/>
          </a:p>
        </p:txBody>
      </p:sp>
    </p:spTree>
    <p:extLst>
      <p:ext uri="{BB962C8B-B14F-4D97-AF65-F5344CB8AC3E}">
        <p14:creationId xmlns:p14="http://schemas.microsoft.com/office/powerpoint/2010/main" val="1643833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8</a:t>
            </a:fld>
            <a:endParaRPr lang="en-GB"/>
          </a:p>
        </p:txBody>
      </p:sp>
    </p:spTree>
    <p:extLst>
      <p:ext uri="{BB962C8B-B14F-4D97-AF65-F5344CB8AC3E}">
        <p14:creationId xmlns:p14="http://schemas.microsoft.com/office/powerpoint/2010/main" val="42411561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smtClean="0">
                <a:latin typeface="Arial" panose="020B0604020202020204" pitchFamily="34" charset="0"/>
                <a:cs typeface="Arial" panose="020B0604020202020204" pitchFamily="34" charset="0"/>
              </a:rPr>
              <a:t>Although the Great Pyramid is not a tower, it may give some perspective to the size of the other buildings. </a:t>
            </a:r>
          </a:p>
          <a:p>
            <a:pPr marL="171450" indent="-171450">
              <a:buFont typeface="Arial" panose="020B0604020202020204" pitchFamily="34" charset="0"/>
              <a:buChar char="•"/>
            </a:pPr>
            <a:endParaRPr lang="en-GB" baseline="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baseline="0" dirty="0" smtClean="0">
                <a:latin typeface="Arial" panose="020B0604020202020204" pitchFamily="34" charset="0"/>
                <a:cs typeface="Arial" panose="020B0604020202020204" pitchFamily="34" charset="0"/>
              </a:rPr>
              <a:t>Advancements in structural engineering, modern methods of design and innovative materials have enabled towers to increase in height.</a:t>
            </a:r>
          </a:p>
          <a:p>
            <a:pPr marL="171450" indent="-171450">
              <a:buFont typeface="Arial" panose="020B0604020202020204" pitchFamily="34" charset="0"/>
              <a:buChar char="•"/>
            </a:pPr>
            <a:endParaRPr lang="en-GB" baseline="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baseline="0" dirty="0" smtClean="0">
                <a:latin typeface="Arial" panose="020B0604020202020204" pitchFamily="34" charset="0"/>
                <a:cs typeface="Arial" panose="020B0604020202020204" pitchFamily="34" charset="0"/>
              </a:rPr>
              <a:t>The slides that follow show the tallest towers around the world.</a:t>
            </a:r>
          </a:p>
        </p:txBody>
      </p:sp>
      <p:sp>
        <p:nvSpPr>
          <p:cNvPr id="4" name="Slide Number Placeholder 3"/>
          <p:cNvSpPr>
            <a:spLocks noGrp="1"/>
          </p:cNvSpPr>
          <p:nvPr>
            <p:ph type="sldNum" sz="quarter" idx="10"/>
          </p:nvPr>
        </p:nvSpPr>
        <p:spPr/>
        <p:txBody>
          <a:bodyPr/>
          <a:lstStyle/>
          <a:p>
            <a:fld id="{F75105D7-B004-47F4-B324-F21CA3DEE8FA}" type="slidenum">
              <a:rPr lang="en-GB" smtClean="0"/>
              <a:t>9</a:t>
            </a:fld>
            <a:endParaRPr lang="en-GB"/>
          </a:p>
        </p:txBody>
      </p:sp>
    </p:spTree>
    <p:extLst>
      <p:ext uri="{BB962C8B-B14F-4D97-AF65-F5344CB8AC3E}">
        <p14:creationId xmlns:p14="http://schemas.microsoft.com/office/powerpoint/2010/main" val="19525556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11</a:t>
            </a:fld>
            <a:endParaRPr lang="en-GB"/>
          </a:p>
        </p:txBody>
      </p:sp>
    </p:spTree>
    <p:extLst>
      <p:ext uri="{BB962C8B-B14F-4D97-AF65-F5344CB8AC3E}">
        <p14:creationId xmlns:p14="http://schemas.microsoft.com/office/powerpoint/2010/main" val="1914733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Bkgds.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smtClean="0"/>
              <a:t>Headline</a:t>
            </a:r>
            <a:endParaRPr lang="en-US" dirty="0"/>
          </a:p>
        </p:txBody>
      </p:sp>
      <p:sp>
        <p:nvSpPr>
          <p:cNvPr id="3"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11" name="Picture 10"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39897711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17"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39"/>
            <a:ext cx="2483121" cy="1241561"/>
          </a:xfrm>
          <a:prstGeom prst="rect">
            <a:avLst/>
          </a:prstGeom>
        </p:spPr>
      </p:pic>
      <p:sp>
        <p:nvSpPr>
          <p:cNvPr id="7" name="Rectangle 6"/>
          <p:cNvSpPr/>
          <p:nvPr userDrawn="1"/>
        </p:nvSpPr>
        <p:spPr>
          <a:xfrm>
            <a:off x="4486188" y="4634090"/>
            <a:ext cx="116239" cy="116239"/>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511588" y="2161824"/>
            <a:ext cx="116239" cy="116239"/>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171952991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17"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39"/>
            <a:ext cx="2483121" cy="1241561"/>
          </a:xfrm>
          <a:prstGeom prst="rect">
            <a:avLst/>
          </a:prstGeom>
        </p:spPr>
      </p:pic>
      <p:sp>
        <p:nvSpPr>
          <p:cNvPr id="7" name="Rectangle 6"/>
          <p:cNvSpPr/>
          <p:nvPr userDrawn="1"/>
        </p:nvSpPr>
        <p:spPr>
          <a:xfrm>
            <a:off x="4486188" y="4634090"/>
            <a:ext cx="116239" cy="116239"/>
          </a:xfrm>
          <a:prstGeom prst="rect">
            <a:avLst/>
          </a:prstGeom>
          <a:solidFill>
            <a:srgbClr val="1C23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rgbClr val="F5B01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511588" y="2161824"/>
            <a:ext cx="116239" cy="116239"/>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230438831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9" name="Picture 8"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4" name="Content Placeholder 3"/>
          <p:cNvSpPr>
            <a:spLocks noGrp="1"/>
          </p:cNvSpPr>
          <p:nvPr>
            <p:ph sz="half" idx="2"/>
          </p:nvPr>
        </p:nvSpPr>
        <p:spPr>
          <a:xfrm>
            <a:off x="4775200" y="1579418"/>
            <a:ext cx="3784599" cy="2997894"/>
          </a:xfrm>
        </p:spPr>
        <p:txBody>
          <a:bodyPr/>
          <a:lstStyle>
            <a:lvl1pPr>
              <a:defRPr sz="2000">
                <a:solidFill>
                  <a:srgbClr val="3D3D3C"/>
                </a:solidFill>
              </a:defRPr>
            </a:lvl1pPr>
            <a:lvl2pPr>
              <a:defRPr sz="1800">
                <a:solidFill>
                  <a:srgbClr val="3D3D3C"/>
                </a:solidFill>
              </a:defRPr>
            </a:lvl2pPr>
            <a:lvl3pPr>
              <a:defRPr sz="1600">
                <a:solidFill>
                  <a:srgbClr val="3D3D3C"/>
                </a:solidFill>
              </a:defRPr>
            </a:lvl3pPr>
            <a:lvl4pPr>
              <a:defRPr sz="1400">
                <a:solidFill>
                  <a:srgbClr val="3D3D3C"/>
                </a:solidFill>
              </a:defRPr>
            </a:lvl4pPr>
            <a:lvl5pPr>
              <a:defRPr sz="1400">
                <a:solidFill>
                  <a:srgbClr val="3D3D3C"/>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half" idx="10"/>
          </p:nvPr>
        </p:nvSpPr>
        <p:spPr>
          <a:xfrm>
            <a:off x="584200" y="1579418"/>
            <a:ext cx="3784599" cy="2997894"/>
          </a:xfrm>
        </p:spPr>
        <p:txBody>
          <a:bodyPr/>
          <a:lstStyle>
            <a:lvl1pPr>
              <a:defRPr sz="2000">
                <a:solidFill>
                  <a:srgbClr val="3D3D3C"/>
                </a:solidFill>
              </a:defRPr>
            </a:lvl1pPr>
            <a:lvl2pPr>
              <a:defRPr sz="1800">
                <a:solidFill>
                  <a:srgbClr val="3D3D3C"/>
                </a:solidFill>
              </a:defRPr>
            </a:lvl2pPr>
            <a:lvl3pPr>
              <a:defRPr sz="1600">
                <a:solidFill>
                  <a:srgbClr val="3D3D3C"/>
                </a:solidFill>
              </a:defRPr>
            </a:lvl3pPr>
            <a:lvl4pPr>
              <a:defRPr sz="1400">
                <a:solidFill>
                  <a:srgbClr val="3D3D3C"/>
                </a:solidFill>
              </a:defRPr>
            </a:lvl4pPr>
            <a:lvl5pPr>
              <a:defRPr sz="1400">
                <a:solidFill>
                  <a:srgbClr val="3D3D3C"/>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Tree>
    <p:extLst>
      <p:ext uri="{BB962C8B-B14F-4D97-AF65-F5344CB8AC3E}">
        <p14:creationId xmlns:p14="http://schemas.microsoft.com/office/powerpoint/2010/main" val="34727242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4" name="Picture 13"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28911427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3375970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descr="Bkgds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smtClean="0"/>
              <a:t>Headline</a:t>
            </a:r>
            <a:endParaRPr lang="en-US" dirty="0"/>
          </a:p>
        </p:txBody>
      </p:sp>
      <p:sp>
        <p:nvSpPr>
          <p:cNvPr id="10"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11" name="Picture 10"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21265000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9" name="Picture 8" descr="Bkgds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0"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smtClean="0"/>
              <a:t>Headline</a:t>
            </a:r>
            <a:endParaRPr lang="en-US" dirty="0"/>
          </a:p>
        </p:txBody>
      </p:sp>
      <p:sp>
        <p:nvSpPr>
          <p:cNvPr id="11"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12" name="Picture 11"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1123326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11"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5" name="Picture 4"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39083635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
        <p:nvSpPr>
          <p:cNvPr id="7" name="Slide Number Placeholder 4"/>
          <p:cNvSpPr>
            <a:spLocks noGrp="1"/>
          </p:cNvSpPr>
          <p:nvPr>
            <p:ph type="sldNum" sz="quarter" idx="12"/>
          </p:nvPr>
        </p:nvSpPr>
        <p:spPr>
          <a:xfrm>
            <a:off x="6553200" y="4767263"/>
            <a:ext cx="2133600" cy="273844"/>
          </a:xfrm>
          <a:prstGeom prst="rect">
            <a:avLst/>
          </a:prstGeom>
        </p:spPr>
        <p:txBody>
          <a:bodyPr/>
          <a:lstStyle/>
          <a:p>
            <a:fld id="{3C8BFF48-4880-CB4D-9A24-85077AB40EA1}" type="slidenum">
              <a:rPr lang="en-US" smtClean="0"/>
              <a:pPr/>
              <a:t>‹#›</a:t>
            </a:fld>
            <a:endParaRPr lang="en-US"/>
          </a:p>
        </p:txBody>
      </p:sp>
      <p:sp>
        <p:nvSpPr>
          <p:cNvPr id="8" name="Rectangle 7"/>
          <p:cNvSpPr/>
          <p:nvPr userDrawn="1"/>
        </p:nvSpPr>
        <p:spPr>
          <a:xfrm>
            <a:off x="5000053" y="0"/>
            <a:ext cx="4965951" cy="5143500"/>
          </a:xfrm>
          <a:custGeom>
            <a:avLst/>
            <a:gdLst/>
            <a:ahLst/>
            <a:cxnLst/>
            <a:rect l="l" t="t" r="r" b="b"/>
            <a:pathLst>
              <a:path w="4965951" h="5143500">
                <a:moveTo>
                  <a:pt x="1014840" y="0"/>
                </a:moveTo>
                <a:lnTo>
                  <a:pt x="4965951" y="0"/>
                </a:lnTo>
                <a:lnTo>
                  <a:pt x="4965951" y="5143500"/>
                </a:lnTo>
                <a:lnTo>
                  <a:pt x="1014840" y="5143500"/>
                </a:lnTo>
                <a:lnTo>
                  <a:pt x="1014840" y="4295664"/>
                </a:lnTo>
                <a:lnTo>
                  <a:pt x="598562" y="4295664"/>
                </a:lnTo>
                <a:lnTo>
                  <a:pt x="598562" y="3774721"/>
                </a:lnTo>
                <a:lnTo>
                  <a:pt x="1014840" y="3774721"/>
                </a:lnTo>
                <a:lnTo>
                  <a:pt x="1014840" y="1905001"/>
                </a:lnTo>
                <a:lnTo>
                  <a:pt x="0" y="1905001"/>
                </a:lnTo>
                <a:lnTo>
                  <a:pt x="0" y="811389"/>
                </a:lnTo>
                <a:lnTo>
                  <a:pt x="1014840"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1" name="Rectangle 10"/>
          <p:cNvSpPr/>
          <p:nvPr userDrawn="1"/>
        </p:nvSpPr>
        <p:spPr>
          <a:xfrm>
            <a:off x="5137475" y="390194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userDrawn="1"/>
        </p:nvSpPr>
        <p:spPr>
          <a:xfrm>
            <a:off x="5573761"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465645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142387945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3"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4"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329289078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rgbClr val="6AA9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335563922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3C8BFF48-4880-CB4D-9A24-85077AB40EA1}" type="slidenum">
              <a:rPr lang="en-US" smtClean="0"/>
              <a:pPr/>
              <a:t>‹#›</a:t>
            </a:fld>
            <a:endParaRPr lang="en-US"/>
          </a:p>
        </p:txBody>
      </p:sp>
      <p:sp>
        <p:nvSpPr>
          <p:cNvPr id="8"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Rectangle 2"/>
          <p:cNvSpPr/>
          <p:nvPr userDrawn="1"/>
        </p:nvSpPr>
        <p:spPr>
          <a:xfrm>
            <a:off x="4486188" y="4634090"/>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4511588"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64602532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AD7E914-2E24-E44E-8E32-D2278494C075}" type="datetimeFigureOut">
              <a:rPr lang="en-US" smtClean="0"/>
              <a:pPr/>
              <a:t>8/21/2015</a:t>
            </a:fld>
            <a:endParaRPr lang="en-US"/>
          </a:p>
        </p:txBody>
      </p:sp>
    </p:spTree>
    <p:extLst>
      <p:ext uri="{BB962C8B-B14F-4D97-AF65-F5344CB8AC3E}">
        <p14:creationId xmlns:p14="http://schemas.microsoft.com/office/powerpoint/2010/main" val="3158628684"/>
      </p:ext>
    </p:extLst>
  </p:cSld>
  <p:clrMap bg1="lt1" tx1="dk1" bg2="lt2" tx2="dk2" accent1="accent1" accent2="accent2" accent3="accent3" accent4="accent4" accent5="accent5" accent6="accent6" hlink="hlink" folHlink="folHlink"/>
  <p:sldLayoutIdLst>
    <p:sldLayoutId id="2147483745" r:id="rId1"/>
    <p:sldLayoutId id="2147483757" r:id="rId2"/>
    <p:sldLayoutId id="2147483758" r:id="rId3"/>
    <p:sldLayoutId id="2147483759" r:id="rId4"/>
    <p:sldLayoutId id="2147483761" r:id="rId5"/>
    <p:sldLayoutId id="2147483764" r:id="rId6"/>
    <p:sldLayoutId id="2147483765" r:id="rId7"/>
    <p:sldLayoutId id="2147483763" r:id="rId8"/>
    <p:sldLayoutId id="2147483750" r:id="rId9"/>
    <p:sldLayoutId id="2147483762" r:id="rId10"/>
    <p:sldLayoutId id="2147483760" r:id="rId11"/>
    <p:sldLayoutId id="2147483748" r:id="rId12"/>
    <p:sldLayoutId id="2147483756" r:id="rId13"/>
    <p:sldLayoutId id="2147483746"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6" y="0"/>
            <a:ext cx="9141287" cy="5143498"/>
          </a:xfrm>
          <a:prstGeom prst="rect">
            <a:avLst/>
          </a:prstGeom>
        </p:spPr>
      </p:pic>
      <p:sp>
        <p:nvSpPr>
          <p:cNvPr id="11" name="Rectangle 10"/>
          <p:cNvSpPr/>
          <p:nvPr/>
        </p:nvSpPr>
        <p:spPr>
          <a:xfrm>
            <a:off x="1352" y="2834286"/>
            <a:ext cx="3970573" cy="66289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7" name="Rectangle 26"/>
          <p:cNvSpPr/>
          <p:nvPr/>
        </p:nvSpPr>
        <p:spPr>
          <a:xfrm>
            <a:off x="1353" y="2110389"/>
            <a:ext cx="2570397" cy="728433"/>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0" name="Rectangle 9"/>
          <p:cNvSpPr/>
          <p:nvPr/>
        </p:nvSpPr>
        <p:spPr>
          <a:xfrm>
            <a:off x="1353" y="1452893"/>
            <a:ext cx="2570397" cy="66221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 name="Rectangle 1"/>
          <p:cNvSpPr/>
          <p:nvPr/>
        </p:nvSpPr>
        <p:spPr>
          <a:xfrm>
            <a:off x="133350" y="1422051"/>
            <a:ext cx="4876800" cy="2123658"/>
          </a:xfrm>
          <a:prstGeom prst="rect">
            <a:avLst/>
          </a:prstGeom>
        </p:spPr>
        <p:txBody>
          <a:bodyPr wrap="square">
            <a:spAutoFit/>
          </a:bodyPr>
          <a:lstStyle/>
          <a:p>
            <a:r>
              <a:rPr lang="en-US" sz="4400" b="1" dirty="0">
                <a:solidFill>
                  <a:schemeClr val="bg1"/>
                </a:solidFill>
              </a:rPr>
              <a:t>BRICK </a:t>
            </a:r>
            <a:endParaRPr lang="en-US" sz="4400" b="1" dirty="0" smtClean="0">
              <a:solidFill>
                <a:schemeClr val="bg1"/>
              </a:solidFill>
            </a:endParaRPr>
          </a:p>
          <a:p>
            <a:r>
              <a:rPr lang="en-US" sz="4400" b="1" dirty="0" smtClean="0">
                <a:solidFill>
                  <a:schemeClr val="bg1"/>
                </a:solidFill>
              </a:rPr>
              <a:t>TOWER </a:t>
            </a:r>
            <a:r>
              <a:rPr lang="en-US" sz="4400" b="1" dirty="0">
                <a:solidFill>
                  <a:schemeClr val="bg1"/>
                </a:solidFill>
              </a:rPr>
              <a:t/>
            </a:r>
            <a:br>
              <a:rPr lang="en-US" sz="4400" b="1" dirty="0">
                <a:solidFill>
                  <a:schemeClr val="bg1"/>
                </a:solidFill>
              </a:rPr>
            </a:br>
            <a:r>
              <a:rPr lang="en-US" sz="4400" b="1" dirty="0">
                <a:solidFill>
                  <a:schemeClr val="bg1"/>
                </a:solidFill>
              </a:rPr>
              <a:t>CHALLENGE</a:t>
            </a:r>
            <a:endParaRPr lang="en-ZA" sz="4400" b="1" dirty="0">
              <a:solidFill>
                <a:schemeClr val="bg1"/>
              </a:solidFill>
            </a:endParaRPr>
          </a:p>
        </p:txBody>
      </p:sp>
    </p:spTree>
    <p:extLst>
      <p:ext uri="{BB962C8B-B14F-4D97-AF65-F5344CB8AC3E}">
        <p14:creationId xmlns:p14="http://schemas.microsoft.com/office/powerpoint/2010/main" val="11297790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39" y="1"/>
            <a:ext cx="9141289" cy="5143498"/>
          </a:xfrm>
          <a:prstGeom prst="rect">
            <a:avLst/>
          </a:prstGeom>
        </p:spPr>
      </p:pic>
      <p:sp>
        <p:nvSpPr>
          <p:cNvPr id="5" name="Rectangle 4"/>
          <p:cNvSpPr/>
          <p:nvPr/>
        </p:nvSpPr>
        <p:spPr>
          <a:xfrm>
            <a:off x="1353" y="4610100"/>
            <a:ext cx="6428021" cy="533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Rectangle 5"/>
          <p:cNvSpPr/>
          <p:nvPr/>
        </p:nvSpPr>
        <p:spPr>
          <a:xfrm>
            <a:off x="1353" y="1181100"/>
            <a:ext cx="1665521" cy="25146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TextBox 6"/>
          <p:cNvSpPr txBox="1"/>
          <p:nvPr/>
        </p:nvSpPr>
        <p:spPr>
          <a:xfrm>
            <a:off x="247649" y="1243220"/>
            <a:ext cx="4914901" cy="3016210"/>
          </a:xfrm>
          <a:prstGeom prst="rect">
            <a:avLst/>
          </a:prstGeom>
          <a:noFill/>
        </p:spPr>
        <p:txBody>
          <a:bodyPr wrap="square" rtlCol="0">
            <a:spAutoFit/>
          </a:bodyPr>
          <a:lstStyle/>
          <a:p>
            <a:r>
              <a:rPr lang="en-GB" sz="2000" b="1" baseline="30000" dirty="0">
                <a:solidFill>
                  <a:schemeClr val="bg1"/>
                </a:solidFill>
              </a:rPr>
              <a:t>Name:</a:t>
            </a:r>
            <a:r>
              <a:rPr lang="en-GB" sz="2000" baseline="30000" dirty="0">
                <a:solidFill>
                  <a:schemeClr val="bg1"/>
                </a:solidFill>
              </a:rPr>
              <a:t> </a:t>
            </a:r>
            <a:r>
              <a:rPr lang="en-GB" sz="2000" baseline="30000" dirty="0"/>
              <a:t>		 </a:t>
            </a:r>
            <a:r>
              <a:rPr lang="en-GB" sz="2000" baseline="30000" dirty="0" err="1"/>
              <a:t>Abraj</a:t>
            </a:r>
            <a:r>
              <a:rPr lang="en-GB" sz="2000" baseline="30000" dirty="0"/>
              <a:t> Al-Bait Towers</a:t>
            </a:r>
          </a:p>
          <a:p>
            <a:endParaRPr lang="en-GB" sz="2000" b="1" baseline="30000" dirty="0" smtClean="0">
              <a:solidFill>
                <a:schemeClr val="bg1"/>
              </a:solidFill>
            </a:endParaRPr>
          </a:p>
          <a:p>
            <a:r>
              <a:rPr lang="en-GB" sz="2000" b="1" baseline="30000" dirty="0" smtClean="0">
                <a:solidFill>
                  <a:schemeClr val="bg1"/>
                </a:solidFill>
              </a:rPr>
              <a:t>Location</a:t>
            </a:r>
            <a:r>
              <a:rPr lang="en-GB" sz="2000" b="1" baseline="30000" dirty="0">
                <a:solidFill>
                  <a:schemeClr val="bg1"/>
                </a:solidFill>
              </a:rPr>
              <a:t>: </a:t>
            </a:r>
            <a:r>
              <a:rPr lang="en-GB" sz="2000" baseline="30000" dirty="0"/>
              <a:t>		</a:t>
            </a:r>
            <a:r>
              <a:rPr lang="en-GB" sz="2000" baseline="30000" dirty="0" smtClean="0"/>
              <a:t> Mecca</a:t>
            </a:r>
            <a:r>
              <a:rPr lang="en-GB" sz="2000" baseline="30000" dirty="0"/>
              <a:t>, Saudi Arabia</a:t>
            </a:r>
          </a:p>
          <a:p>
            <a:endParaRPr lang="en-GB" sz="2000" b="1" baseline="30000" dirty="0" smtClean="0">
              <a:solidFill>
                <a:schemeClr val="bg1"/>
              </a:solidFill>
            </a:endParaRPr>
          </a:p>
          <a:p>
            <a:r>
              <a:rPr lang="en-GB" sz="2000" b="1" baseline="30000" dirty="0" smtClean="0">
                <a:solidFill>
                  <a:schemeClr val="bg1"/>
                </a:solidFill>
              </a:rPr>
              <a:t>Height</a:t>
            </a:r>
            <a:r>
              <a:rPr lang="en-GB" sz="2000" b="1" baseline="30000" dirty="0">
                <a:solidFill>
                  <a:schemeClr val="bg1"/>
                </a:solidFill>
              </a:rPr>
              <a:t>:</a:t>
            </a:r>
            <a:r>
              <a:rPr lang="en-GB" sz="2000" baseline="30000" dirty="0">
                <a:solidFill>
                  <a:schemeClr val="bg1"/>
                </a:solidFill>
              </a:rPr>
              <a:t> </a:t>
            </a:r>
            <a:r>
              <a:rPr lang="en-GB" sz="2000" baseline="30000" dirty="0"/>
              <a:t>		</a:t>
            </a:r>
            <a:r>
              <a:rPr lang="en-GB" sz="2000" baseline="30000" dirty="0" smtClean="0"/>
              <a:t> 127m</a:t>
            </a:r>
            <a:endParaRPr lang="en-GB" sz="2000" baseline="30000" dirty="0"/>
          </a:p>
          <a:p>
            <a:endParaRPr lang="en-GB" sz="2000" b="1" baseline="30000" dirty="0" smtClean="0">
              <a:solidFill>
                <a:schemeClr val="bg1"/>
              </a:solidFill>
            </a:endParaRPr>
          </a:p>
          <a:p>
            <a:r>
              <a:rPr lang="en-GB" sz="2000" b="1" baseline="30000" dirty="0" smtClean="0">
                <a:solidFill>
                  <a:schemeClr val="bg1"/>
                </a:solidFill>
              </a:rPr>
              <a:t>Use</a:t>
            </a:r>
            <a:r>
              <a:rPr lang="en-GB" sz="2000" b="1" baseline="30000" dirty="0">
                <a:solidFill>
                  <a:schemeClr val="bg1"/>
                </a:solidFill>
              </a:rPr>
              <a:t>:</a:t>
            </a:r>
            <a:r>
              <a:rPr lang="en-GB" sz="2000" baseline="30000" dirty="0">
                <a:solidFill>
                  <a:schemeClr val="bg1"/>
                </a:solidFill>
              </a:rPr>
              <a:t> </a:t>
            </a:r>
            <a:r>
              <a:rPr lang="en-GB" sz="2000" baseline="30000" dirty="0"/>
              <a:t>			</a:t>
            </a:r>
            <a:r>
              <a:rPr lang="en-GB" sz="2000" baseline="30000" dirty="0" smtClean="0"/>
              <a:t> R</a:t>
            </a:r>
            <a:r>
              <a:rPr lang="en-ZA" sz="2000" baseline="30000" dirty="0" err="1" smtClean="0"/>
              <a:t>esidential</a:t>
            </a:r>
            <a:r>
              <a:rPr lang="en-ZA" sz="2000" baseline="30000" dirty="0" smtClean="0"/>
              <a:t>, </a:t>
            </a:r>
            <a:r>
              <a:rPr lang="en-ZA" sz="2000" baseline="30000" dirty="0"/>
              <a:t>hotel, shopping, </a:t>
            </a:r>
            <a:r>
              <a:rPr lang="en-ZA" sz="2000" baseline="30000" dirty="0" smtClean="0"/>
              <a:t>conference</a:t>
            </a:r>
            <a:r>
              <a:rPr lang="en-ZA" sz="2000" baseline="30000" dirty="0"/>
              <a:t>, </a:t>
            </a:r>
            <a:r>
              <a:rPr lang="en-ZA" sz="2000" baseline="30000" dirty="0" smtClean="0"/>
              <a:t>				 museum</a:t>
            </a:r>
            <a:r>
              <a:rPr lang="en-ZA" sz="2000" baseline="30000" dirty="0"/>
              <a:t>, </a:t>
            </a:r>
            <a:r>
              <a:rPr lang="en-ZA" sz="2000" baseline="30000" dirty="0" smtClean="0"/>
              <a:t>observation </a:t>
            </a:r>
            <a:r>
              <a:rPr lang="en-ZA" sz="2000" baseline="30000" dirty="0"/>
              <a:t>tower, parking </a:t>
            </a:r>
            <a:r>
              <a:rPr lang="en-ZA" sz="2000" baseline="30000" dirty="0" smtClean="0"/>
              <a:t>				 and heliport</a:t>
            </a:r>
            <a:endParaRPr lang="en-ZA" sz="2000" baseline="30000" dirty="0"/>
          </a:p>
          <a:p>
            <a:r>
              <a:rPr lang="en-ZA" sz="2000" baseline="30000" dirty="0" smtClean="0"/>
              <a:t> </a:t>
            </a:r>
            <a:endParaRPr lang="en-ZA" sz="2000" baseline="30000" dirty="0"/>
          </a:p>
          <a:p>
            <a:r>
              <a:rPr lang="en-ZA" sz="2000" b="1" baseline="30000" dirty="0" smtClean="0">
                <a:solidFill>
                  <a:schemeClr val="bg1"/>
                </a:solidFill>
              </a:rPr>
              <a:t>Interesting </a:t>
            </a:r>
            <a:r>
              <a:rPr lang="en-ZA" sz="2000" b="1" baseline="30000" dirty="0">
                <a:solidFill>
                  <a:schemeClr val="bg1"/>
                </a:solidFill>
              </a:rPr>
              <a:t>fact:</a:t>
            </a:r>
            <a:r>
              <a:rPr lang="en-ZA" sz="2000" baseline="30000" dirty="0">
                <a:solidFill>
                  <a:schemeClr val="bg1"/>
                </a:solidFill>
              </a:rPr>
              <a:t> </a:t>
            </a:r>
            <a:r>
              <a:rPr lang="en-ZA" sz="2000" baseline="30000" dirty="0"/>
              <a:t>	</a:t>
            </a:r>
            <a:r>
              <a:rPr lang="en-ZA" sz="2000" baseline="30000" dirty="0" smtClean="0"/>
              <a:t> It </a:t>
            </a:r>
            <a:r>
              <a:rPr lang="en-ZA" sz="2000" baseline="30000" dirty="0"/>
              <a:t>has the highest and largest </a:t>
            </a:r>
            <a:r>
              <a:rPr lang="en-ZA" sz="2000" baseline="30000" dirty="0" smtClean="0"/>
              <a:t>(</a:t>
            </a:r>
            <a:r>
              <a:rPr lang="en-ZA" sz="2000" baseline="30000" dirty="0"/>
              <a:t>43m×43m) </a:t>
            </a:r>
            <a:r>
              <a:rPr lang="en-ZA" sz="2000" baseline="30000" dirty="0" smtClean="0"/>
              <a:t>				 clock faces </a:t>
            </a:r>
            <a:r>
              <a:rPr lang="en-ZA" sz="2000" baseline="30000" dirty="0"/>
              <a:t>in the </a:t>
            </a:r>
            <a:r>
              <a:rPr lang="en-ZA" sz="2000" baseline="30000" dirty="0" smtClean="0"/>
              <a:t>world</a:t>
            </a:r>
            <a:endParaRPr lang="en-ZA" sz="2000" baseline="30000" dirty="0"/>
          </a:p>
          <a:p>
            <a:endParaRPr lang="en-ZA" baseline="30000" dirty="0"/>
          </a:p>
          <a:p>
            <a:r>
              <a:rPr lang="en-GB" baseline="30000" dirty="0"/>
              <a:t>	</a:t>
            </a:r>
            <a:endParaRPr lang="en-ZA" dirty="0"/>
          </a:p>
        </p:txBody>
      </p:sp>
    </p:spTree>
    <p:extLst>
      <p:ext uri="{BB962C8B-B14F-4D97-AF65-F5344CB8AC3E}">
        <p14:creationId xmlns:p14="http://schemas.microsoft.com/office/powerpoint/2010/main" val="292509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0" y="1"/>
            <a:ext cx="9141287" cy="5143498"/>
          </a:xfrm>
          <a:prstGeom prst="rect">
            <a:avLst/>
          </a:prstGeom>
        </p:spPr>
      </p:pic>
      <p:sp>
        <p:nvSpPr>
          <p:cNvPr id="8" name="Rectangle 7"/>
          <p:cNvSpPr/>
          <p:nvPr/>
        </p:nvSpPr>
        <p:spPr>
          <a:xfrm>
            <a:off x="1353" y="1181100"/>
            <a:ext cx="1722672" cy="25146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Rectangle 4"/>
          <p:cNvSpPr/>
          <p:nvPr/>
        </p:nvSpPr>
        <p:spPr>
          <a:xfrm>
            <a:off x="1353" y="4610100"/>
            <a:ext cx="6428021" cy="533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TextBox 6"/>
          <p:cNvSpPr txBox="1"/>
          <p:nvPr/>
        </p:nvSpPr>
        <p:spPr>
          <a:xfrm>
            <a:off x="295274" y="1367045"/>
            <a:ext cx="4914901" cy="2862322"/>
          </a:xfrm>
          <a:prstGeom prst="rect">
            <a:avLst/>
          </a:prstGeom>
          <a:noFill/>
        </p:spPr>
        <p:txBody>
          <a:bodyPr wrap="square" rtlCol="0">
            <a:spAutoFit/>
          </a:bodyPr>
          <a:lstStyle/>
          <a:p>
            <a:r>
              <a:rPr lang="en-GB" sz="2000" b="1" baseline="30000" dirty="0">
                <a:solidFill>
                  <a:schemeClr val="bg1"/>
                </a:solidFill>
              </a:rPr>
              <a:t>Name:</a:t>
            </a:r>
            <a:r>
              <a:rPr lang="en-GB" sz="2000" baseline="30000" dirty="0">
                <a:solidFill>
                  <a:schemeClr val="bg1"/>
                </a:solidFill>
              </a:rPr>
              <a:t> </a:t>
            </a:r>
            <a:r>
              <a:rPr lang="en-GB" sz="2000" baseline="30000" dirty="0"/>
              <a:t>		</a:t>
            </a:r>
            <a:r>
              <a:rPr lang="en-GB" sz="2000" baseline="30000" dirty="0" smtClean="0"/>
              <a:t> Tokyo </a:t>
            </a:r>
            <a:r>
              <a:rPr lang="en-GB" sz="2000" baseline="30000" dirty="0" err="1"/>
              <a:t>Skytree</a:t>
            </a:r>
            <a:endParaRPr lang="en-GB" sz="2000" baseline="30000" dirty="0"/>
          </a:p>
          <a:p>
            <a:endParaRPr lang="en-GB" sz="2000" b="1" baseline="30000" dirty="0" smtClean="0">
              <a:solidFill>
                <a:schemeClr val="bg1"/>
              </a:solidFill>
            </a:endParaRPr>
          </a:p>
          <a:p>
            <a:r>
              <a:rPr lang="en-GB" sz="2000" b="1" baseline="30000" dirty="0" smtClean="0">
                <a:solidFill>
                  <a:schemeClr val="bg1"/>
                </a:solidFill>
              </a:rPr>
              <a:t>Location</a:t>
            </a:r>
            <a:r>
              <a:rPr lang="en-GB" sz="2000" b="1" baseline="30000" dirty="0">
                <a:solidFill>
                  <a:schemeClr val="bg1"/>
                </a:solidFill>
              </a:rPr>
              <a:t>: </a:t>
            </a:r>
            <a:r>
              <a:rPr lang="en-GB" sz="2000" baseline="30000" dirty="0"/>
              <a:t>		</a:t>
            </a:r>
            <a:r>
              <a:rPr lang="en-GB" sz="2000" baseline="30000" dirty="0" smtClean="0"/>
              <a:t> Sumida</a:t>
            </a:r>
            <a:r>
              <a:rPr lang="en-GB" sz="2000" baseline="30000" dirty="0"/>
              <a:t>, </a:t>
            </a:r>
            <a:r>
              <a:rPr lang="en-GB" sz="2000" baseline="30000" dirty="0" smtClean="0"/>
              <a:t>Tokyo, Japan </a:t>
            </a:r>
            <a:endParaRPr lang="en-GB" sz="2000" baseline="30000" dirty="0"/>
          </a:p>
          <a:p>
            <a:endParaRPr lang="en-GB" sz="2000" b="1" baseline="30000" dirty="0" smtClean="0">
              <a:solidFill>
                <a:schemeClr val="bg1"/>
              </a:solidFill>
            </a:endParaRPr>
          </a:p>
          <a:p>
            <a:r>
              <a:rPr lang="en-GB" sz="2000" b="1" baseline="30000" dirty="0" smtClean="0">
                <a:solidFill>
                  <a:schemeClr val="bg1"/>
                </a:solidFill>
              </a:rPr>
              <a:t>Height</a:t>
            </a:r>
            <a:r>
              <a:rPr lang="en-GB" sz="2000" b="1" baseline="30000" dirty="0">
                <a:solidFill>
                  <a:schemeClr val="bg1"/>
                </a:solidFill>
              </a:rPr>
              <a:t>:</a:t>
            </a:r>
            <a:r>
              <a:rPr lang="en-GB" sz="2000" baseline="30000" dirty="0">
                <a:solidFill>
                  <a:schemeClr val="bg1"/>
                </a:solidFill>
              </a:rPr>
              <a:t> </a:t>
            </a:r>
            <a:r>
              <a:rPr lang="en-GB" sz="2000" baseline="30000" dirty="0"/>
              <a:t>		 </a:t>
            </a:r>
            <a:r>
              <a:rPr lang="en-GB" sz="2000" baseline="30000" dirty="0" smtClean="0"/>
              <a:t>634m</a:t>
            </a:r>
            <a:endParaRPr lang="en-GB" sz="2000" baseline="30000" dirty="0"/>
          </a:p>
          <a:p>
            <a:r>
              <a:rPr lang="en-GB" sz="2000" b="1" baseline="30000" dirty="0" smtClean="0">
                <a:solidFill>
                  <a:schemeClr val="bg1"/>
                </a:solidFill>
              </a:rPr>
              <a:t> </a:t>
            </a:r>
          </a:p>
          <a:p>
            <a:r>
              <a:rPr lang="en-GB" sz="2000" b="1" baseline="30000" dirty="0" smtClean="0">
                <a:solidFill>
                  <a:schemeClr val="bg1"/>
                </a:solidFill>
              </a:rPr>
              <a:t>Use</a:t>
            </a:r>
            <a:r>
              <a:rPr lang="en-GB" sz="2000" b="1" baseline="30000" dirty="0">
                <a:solidFill>
                  <a:schemeClr val="bg1"/>
                </a:solidFill>
              </a:rPr>
              <a:t>:</a:t>
            </a:r>
            <a:r>
              <a:rPr lang="en-GB" sz="2000" baseline="30000" dirty="0">
                <a:solidFill>
                  <a:schemeClr val="bg1"/>
                </a:solidFill>
              </a:rPr>
              <a:t> </a:t>
            </a:r>
            <a:r>
              <a:rPr lang="en-GB" sz="2000" baseline="30000" dirty="0"/>
              <a:t>			</a:t>
            </a:r>
            <a:r>
              <a:rPr lang="en-GB" sz="2000" baseline="30000" dirty="0" smtClean="0"/>
              <a:t> </a:t>
            </a:r>
            <a:r>
              <a:rPr lang="en-ZA" sz="2000" baseline="30000" dirty="0" smtClean="0"/>
              <a:t>Broadcasting</a:t>
            </a:r>
            <a:r>
              <a:rPr lang="en-ZA" sz="2000" baseline="30000" dirty="0"/>
              <a:t>, </a:t>
            </a:r>
            <a:r>
              <a:rPr lang="en-ZA" sz="2000" baseline="30000" dirty="0" smtClean="0"/>
              <a:t>restaurant and observation 				 tower</a:t>
            </a:r>
            <a:endParaRPr lang="en-ZA" sz="2000" baseline="30000" dirty="0"/>
          </a:p>
          <a:p>
            <a:endParaRPr lang="en-ZA" sz="2000" baseline="30000" dirty="0" smtClean="0"/>
          </a:p>
          <a:p>
            <a:r>
              <a:rPr lang="en-ZA" sz="2000" b="1" baseline="30000" dirty="0" smtClean="0">
                <a:solidFill>
                  <a:schemeClr val="bg1"/>
                </a:solidFill>
              </a:rPr>
              <a:t>Interesting </a:t>
            </a:r>
            <a:r>
              <a:rPr lang="en-ZA" sz="2000" b="1" baseline="30000" dirty="0">
                <a:solidFill>
                  <a:schemeClr val="bg1"/>
                </a:solidFill>
              </a:rPr>
              <a:t>fact:</a:t>
            </a:r>
            <a:r>
              <a:rPr lang="en-ZA" sz="2000" baseline="30000" dirty="0">
                <a:solidFill>
                  <a:schemeClr val="bg1"/>
                </a:solidFill>
              </a:rPr>
              <a:t> </a:t>
            </a:r>
            <a:r>
              <a:rPr lang="en-ZA" sz="2000" baseline="30000" dirty="0"/>
              <a:t>	</a:t>
            </a:r>
            <a:r>
              <a:rPr lang="en-ZA" sz="2000" baseline="30000" dirty="0" smtClean="0"/>
              <a:t> A </a:t>
            </a:r>
            <a:r>
              <a:rPr lang="en-ZA" sz="2000" baseline="30000" dirty="0"/>
              <a:t>section of glass flooring gives </a:t>
            </a:r>
            <a:r>
              <a:rPr lang="en-ZA" sz="2000" baseline="30000" dirty="0" smtClean="0"/>
              <a:t>visitors </a:t>
            </a:r>
            <a:r>
              <a:rPr lang="en-ZA" sz="2000" baseline="30000" dirty="0"/>
              <a:t>a </a:t>
            </a:r>
            <a:r>
              <a:rPr lang="en-ZA" sz="2000" baseline="30000" dirty="0" smtClean="0"/>
              <a:t>				 direct downward </a:t>
            </a:r>
            <a:r>
              <a:rPr lang="en-ZA" sz="2000" baseline="30000" dirty="0"/>
              <a:t>view </a:t>
            </a:r>
            <a:r>
              <a:rPr lang="en-ZA" sz="2000" baseline="30000" dirty="0" smtClean="0"/>
              <a:t>of </a:t>
            </a:r>
            <a:r>
              <a:rPr lang="en-ZA" sz="2000" baseline="30000" dirty="0"/>
              <a:t>the streets </a:t>
            </a:r>
            <a:r>
              <a:rPr lang="en-ZA" sz="2000" baseline="30000" dirty="0" smtClean="0"/>
              <a:t>below.</a:t>
            </a:r>
            <a:endParaRPr lang="en-ZA" sz="2000" b="1" baseline="30000" dirty="0"/>
          </a:p>
          <a:p>
            <a:endParaRPr lang="en-ZA" sz="2000" baseline="30000" dirty="0"/>
          </a:p>
          <a:p>
            <a:r>
              <a:rPr lang="en-GB" sz="2000" baseline="30000" dirty="0"/>
              <a:t>	</a:t>
            </a:r>
            <a:endParaRPr lang="en-ZA" sz="2000" dirty="0"/>
          </a:p>
        </p:txBody>
      </p:sp>
    </p:spTree>
    <p:extLst>
      <p:ext uri="{BB962C8B-B14F-4D97-AF65-F5344CB8AC3E}">
        <p14:creationId xmlns:p14="http://schemas.microsoft.com/office/powerpoint/2010/main" val="3687488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0" y="1"/>
            <a:ext cx="9141287" cy="5143497"/>
          </a:xfrm>
          <a:prstGeom prst="rect">
            <a:avLst/>
          </a:prstGeom>
        </p:spPr>
      </p:pic>
      <p:sp>
        <p:nvSpPr>
          <p:cNvPr id="5" name="Rectangle 4"/>
          <p:cNvSpPr/>
          <p:nvPr/>
        </p:nvSpPr>
        <p:spPr>
          <a:xfrm>
            <a:off x="1353" y="4610100"/>
            <a:ext cx="6428021" cy="533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Rectangle 5"/>
          <p:cNvSpPr/>
          <p:nvPr/>
        </p:nvSpPr>
        <p:spPr>
          <a:xfrm>
            <a:off x="1353" y="1181100"/>
            <a:ext cx="1665521" cy="25146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TextBox 6"/>
          <p:cNvSpPr txBox="1"/>
          <p:nvPr/>
        </p:nvSpPr>
        <p:spPr>
          <a:xfrm>
            <a:off x="238124" y="1347995"/>
            <a:ext cx="4914901" cy="2862322"/>
          </a:xfrm>
          <a:prstGeom prst="rect">
            <a:avLst/>
          </a:prstGeom>
          <a:noFill/>
        </p:spPr>
        <p:txBody>
          <a:bodyPr wrap="square" rtlCol="0">
            <a:spAutoFit/>
          </a:bodyPr>
          <a:lstStyle/>
          <a:p>
            <a:r>
              <a:rPr lang="en-GB" sz="2000" b="1" baseline="30000" dirty="0">
                <a:solidFill>
                  <a:schemeClr val="bg1"/>
                </a:solidFill>
              </a:rPr>
              <a:t>Name:</a:t>
            </a:r>
            <a:r>
              <a:rPr lang="en-GB" sz="2000" baseline="30000" dirty="0">
                <a:solidFill>
                  <a:schemeClr val="bg1"/>
                </a:solidFill>
              </a:rPr>
              <a:t> </a:t>
            </a:r>
            <a:r>
              <a:rPr lang="en-GB" sz="2000" baseline="30000" dirty="0"/>
              <a:t>		</a:t>
            </a:r>
            <a:r>
              <a:rPr lang="en-GB" sz="2000" baseline="30000" dirty="0" smtClean="0"/>
              <a:t> </a:t>
            </a:r>
            <a:r>
              <a:rPr lang="en-GB" sz="2000" baseline="30000" dirty="0" err="1" smtClean="0"/>
              <a:t>Burj</a:t>
            </a:r>
            <a:r>
              <a:rPr lang="en-GB" sz="2000" baseline="30000" dirty="0" smtClean="0"/>
              <a:t> </a:t>
            </a:r>
            <a:r>
              <a:rPr lang="en-GB" sz="2000" baseline="30000" dirty="0" err="1"/>
              <a:t>Khalifa</a:t>
            </a:r>
            <a:endParaRPr lang="en-GB" sz="2000" baseline="30000" dirty="0"/>
          </a:p>
          <a:p>
            <a:endParaRPr lang="en-GB" sz="2000" b="1" baseline="30000" dirty="0" smtClean="0">
              <a:solidFill>
                <a:schemeClr val="bg1"/>
              </a:solidFill>
            </a:endParaRPr>
          </a:p>
          <a:p>
            <a:r>
              <a:rPr lang="en-GB" sz="2000" b="1" baseline="30000" dirty="0" smtClean="0">
                <a:solidFill>
                  <a:schemeClr val="bg1"/>
                </a:solidFill>
              </a:rPr>
              <a:t>Location</a:t>
            </a:r>
            <a:r>
              <a:rPr lang="en-GB" sz="2000" b="1" baseline="30000" dirty="0">
                <a:solidFill>
                  <a:schemeClr val="bg1"/>
                </a:solidFill>
              </a:rPr>
              <a:t>: </a:t>
            </a:r>
            <a:r>
              <a:rPr lang="en-GB" sz="2000" baseline="30000" dirty="0"/>
              <a:t>		</a:t>
            </a:r>
            <a:r>
              <a:rPr lang="en-GB" sz="2000" baseline="30000" dirty="0" smtClean="0"/>
              <a:t> Dubai</a:t>
            </a:r>
            <a:endParaRPr lang="en-GB" sz="2000" baseline="30000" dirty="0"/>
          </a:p>
          <a:p>
            <a:endParaRPr lang="en-GB" sz="2000" b="1" baseline="30000" dirty="0" smtClean="0">
              <a:solidFill>
                <a:schemeClr val="bg1"/>
              </a:solidFill>
            </a:endParaRPr>
          </a:p>
          <a:p>
            <a:r>
              <a:rPr lang="en-GB" sz="2000" b="1" baseline="30000" dirty="0" smtClean="0">
                <a:solidFill>
                  <a:schemeClr val="bg1"/>
                </a:solidFill>
              </a:rPr>
              <a:t>Height</a:t>
            </a:r>
            <a:r>
              <a:rPr lang="en-GB" sz="2000" b="1" baseline="30000" dirty="0">
                <a:solidFill>
                  <a:schemeClr val="bg1"/>
                </a:solidFill>
              </a:rPr>
              <a:t>:</a:t>
            </a:r>
            <a:r>
              <a:rPr lang="en-GB" sz="2000" baseline="30000" dirty="0">
                <a:solidFill>
                  <a:schemeClr val="bg1"/>
                </a:solidFill>
              </a:rPr>
              <a:t> </a:t>
            </a:r>
            <a:r>
              <a:rPr lang="en-GB" sz="2000" baseline="30000" dirty="0"/>
              <a:t>		</a:t>
            </a:r>
            <a:r>
              <a:rPr lang="en-GB" sz="2000" baseline="30000" dirty="0" smtClean="0"/>
              <a:t> 829.8 </a:t>
            </a:r>
            <a:r>
              <a:rPr lang="en-GB" sz="2000" baseline="30000" dirty="0"/>
              <a:t>m</a:t>
            </a:r>
          </a:p>
          <a:p>
            <a:r>
              <a:rPr lang="en-GB" sz="2000" b="1" baseline="30000" dirty="0" smtClean="0">
                <a:solidFill>
                  <a:schemeClr val="bg1"/>
                </a:solidFill>
              </a:rPr>
              <a:t> </a:t>
            </a:r>
          </a:p>
          <a:p>
            <a:r>
              <a:rPr lang="en-GB" sz="2000" b="1" baseline="30000" dirty="0" smtClean="0">
                <a:solidFill>
                  <a:schemeClr val="bg1"/>
                </a:solidFill>
              </a:rPr>
              <a:t>Use</a:t>
            </a:r>
            <a:r>
              <a:rPr lang="en-GB" sz="2000" b="1" baseline="30000" dirty="0">
                <a:solidFill>
                  <a:schemeClr val="bg1"/>
                </a:solidFill>
              </a:rPr>
              <a:t>:</a:t>
            </a:r>
            <a:r>
              <a:rPr lang="en-GB" sz="2000" baseline="30000" dirty="0">
                <a:solidFill>
                  <a:schemeClr val="bg1"/>
                </a:solidFill>
              </a:rPr>
              <a:t> </a:t>
            </a:r>
            <a:r>
              <a:rPr lang="en-GB" sz="2000" baseline="30000" dirty="0"/>
              <a:t>			</a:t>
            </a:r>
            <a:r>
              <a:rPr lang="en-GB" sz="2000" baseline="30000" dirty="0" smtClean="0"/>
              <a:t> </a:t>
            </a:r>
            <a:r>
              <a:rPr lang="en-ZA" sz="2000" baseline="30000" dirty="0" smtClean="0"/>
              <a:t>Residential</a:t>
            </a:r>
            <a:r>
              <a:rPr lang="en-ZA" sz="2000" baseline="30000" dirty="0"/>
              <a:t>, hotels and parkland </a:t>
            </a:r>
            <a:r>
              <a:rPr lang="en-ZA" sz="2000" baseline="30000" dirty="0" smtClean="0"/>
              <a:t>including 			 an artificial </a:t>
            </a:r>
            <a:r>
              <a:rPr lang="en-ZA" sz="2000" baseline="30000" dirty="0"/>
              <a:t>lake</a:t>
            </a:r>
          </a:p>
          <a:p>
            <a:endParaRPr lang="en-ZA" sz="2000" baseline="30000" dirty="0" smtClean="0"/>
          </a:p>
          <a:p>
            <a:r>
              <a:rPr lang="en-ZA" sz="2000" b="1" baseline="30000" dirty="0" smtClean="0">
                <a:solidFill>
                  <a:schemeClr val="bg1"/>
                </a:solidFill>
              </a:rPr>
              <a:t>Interesting </a:t>
            </a:r>
            <a:r>
              <a:rPr lang="en-ZA" sz="2000" b="1" baseline="30000" dirty="0">
                <a:solidFill>
                  <a:schemeClr val="bg1"/>
                </a:solidFill>
              </a:rPr>
              <a:t>fact:</a:t>
            </a:r>
            <a:r>
              <a:rPr lang="en-ZA" sz="2000" baseline="30000" dirty="0">
                <a:solidFill>
                  <a:schemeClr val="bg1"/>
                </a:solidFill>
              </a:rPr>
              <a:t> </a:t>
            </a:r>
            <a:r>
              <a:rPr lang="en-ZA" sz="2000" baseline="30000" dirty="0"/>
              <a:t>	</a:t>
            </a:r>
            <a:r>
              <a:rPr lang="en-ZA" sz="2000" baseline="30000" dirty="0" smtClean="0"/>
              <a:t> It </a:t>
            </a:r>
            <a:r>
              <a:rPr lang="en-ZA" sz="2000" baseline="30000" dirty="0"/>
              <a:t>is the tallest man-made </a:t>
            </a:r>
            <a:r>
              <a:rPr lang="en-ZA" sz="2000" baseline="30000" dirty="0" smtClean="0"/>
              <a:t>structure </a:t>
            </a:r>
            <a:r>
              <a:rPr lang="en-ZA" sz="2000" baseline="30000" dirty="0"/>
              <a:t>in the </a:t>
            </a:r>
            <a:r>
              <a:rPr lang="en-ZA" sz="2000" baseline="30000" dirty="0" smtClean="0"/>
              <a:t>				 world</a:t>
            </a:r>
            <a:r>
              <a:rPr lang="en-ZA" sz="2000" baseline="30000" dirty="0"/>
              <a:t>. It </a:t>
            </a:r>
            <a:r>
              <a:rPr lang="en-ZA" sz="2000" baseline="30000" dirty="0" smtClean="0"/>
              <a:t>cost US </a:t>
            </a:r>
            <a:r>
              <a:rPr lang="en-ZA" sz="2000" baseline="30000" dirty="0"/>
              <a:t>$1.5 billion to build</a:t>
            </a:r>
          </a:p>
          <a:p>
            <a:endParaRPr lang="en-ZA" sz="2000" baseline="30000" dirty="0"/>
          </a:p>
          <a:p>
            <a:r>
              <a:rPr lang="en-GB" sz="2000" baseline="30000" dirty="0"/>
              <a:t>	</a:t>
            </a:r>
            <a:endParaRPr lang="en-ZA" sz="2000" dirty="0"/>
          </a:p>
        </p:txBody>
      </p:sp>
      <p:sp>
        <p:nvSpPr>
          <p:cNvPr id="8" name="TextBox 7"/>
          <p:cNvSpPr txBox="1"/>
          <p:nvPr/>
        </p:nvSpPr>
        <p:spPr>
          <a:xfrm>
            <a:off x="342899" y="4918512"/>
            <a:ext cx="5943600" cy="215444"/>
          </a:xfrm>
          <a:prstGeom prst="rect">
            <a:avLst/>
          </a:prstGeom>
          <a:noFill/>
        </p:spPr>
        <p:txBody>
          <a:bodyPr wrap="square" rtlCol="0">
            <a:spAutoFit/>
          </a:bodyPr>
          <a:lstStyle/>
          <a:p>
            <a:pPr algn="r"/>
            <a:r>
              <a:rPr lang="en-GB" sz="800" dirty="0" smtClean="0">
                <a:solidFill>
                  <a:schemeClr val="bg1"/>
                </a:solidFill>
              </a:rPr>
              <a:t>Jeddah </a:t>
            </a:r>
            <a:r>
              <a:rPr lang="en-GB" sz="800" dirty="0">
                <a:solidFill>
                  <a:schemeClr val="bg1"/>
                </a:solidFill>
              </a:rPr>
              <a:t>Economic Company</a:t>
            </a:r>
            <a:r>
              <a:rPr lang="en-GB" sz="800" dirty="0" smtClean="0">
                <a:solidFill>
                  <a:schemeClr val="bg1"/>
                </a:solidFill>
              </a:rPr>
              <a:t>)</a:t>
            </a:r>
            <a:r>
              <a:rPr lang="en-GB" sz="800" baseline="30000" dirty="0" smtClean="0">
                <a:solidFill>
                  <a:schemeClr val="bg1"/>
                </a:solidFill>
              </a:rPr>
              <a:t>©</a:t>
            </a:r>
            <a:endParaRPr lang="en-GB" sz="800" baseline="30000" dirty="0">
              <a:solidFill>
                <a:schemeClr val="bg1"/>
              </a:solidFill>
            </a:endParaRPr>
          </a:p>
        </p:txBody>
      </p:sp>
    </p:spTree>
    <p:extLst>
      <p:ext uri="{BB962C8B-B14F-4D97-AF65-F5344CB8AC3E}">
        <p14:creationId xmlns:p14="http://schemas.microsoft.com/office/powerpoint/2010/main" val="1533950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0" y="1"/>
            <a:ext cx="9141286" cy="5143497"/>
          </a:xfrm>
          <a:prstGeom prst="rect">
            <a:avLst/>
          </a:prstGeom>
        </p:spPr>
      </p:pic>
      <p:sp>
        <p:nvSpPr>
          <p:cNvPr id="5" name="Rectangle 4"/>
          <p:cNvSpPr/>
          <p:nvPr/>
        </p:nvSpPr>
        <p:spPr>
          <a:xfrm>
            <a:off x="1353" y="4610100"/>
            <a:ext cx="6428021" cy="533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Rectangle 5"/>
          <p:cNvSpPr/>
          <p:nvPr/>
        </p:nvSpPr>
        <p:spPr>
          <a:xfrm>
            <a:off x="1353" y="2195303"/>
            <a:ext cx="1665521" cy="133350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TextBox 6"/>
          <p:cNvSpPr txBox="1"/>
          <p:nvPr/>
        </p:nvSpPr>
        <p:spPr>
          <a:xfrm>
            <a:off x="342899" y="2352674"/>
            <a:ext cx="4914901" cy="1631216"/>
          </a:xfrm>
          <a:prstGeom prst="rect">
            <a:avLst/>
          </a:prstGeom>
          <a:noFill/>
        </p:spPr>
        <p:txBody>
          <a:bodyPr wrap="square" rtlCol="0">
            <a:spAutoFit/>
          </a:bodyPr>
          <a:lstStyle/>
          <a:p>
            <a:r>
              <a:rPr lang="en-GB" sz="2000" b="1" baseline="30000" dirty="0">
                <a:solidFill>
                  <a:schemeClr val="bg1"/>
                </a:solidFill>
              </a:rPr>
              <a:t>Name:</a:t>
            </a:r>
            <a:r>
              <a:rPr lang="en-GB" sz="2000" baseline="30000" dirty="0">
                <a:solidFill>
                  <a:schemeClr val="bg1"/>
                </a:solidFill>
              </a:rPr>
              <a:t> </a:t>
            </a:r>
            <a:r>
              <a:rPr lang="en-GB" sz="2000" baseline="30000" dirty="0"/>
              <a:t>		</a:t>
            </a:r>
            <a:r>
              <a:rPr lang="en-GB" sz="2000" baseline="30000" dirty="0" smtClean="0"/>
              <a:t>Kingdom </a:t>
            </a:r>
            <a:r>
              <a:rPr lang="en-GB" sz="2000" baseline="30000" dirty="0"/>
              <a:t>Tower</a:t>
            </a:r>
          </a:p>
          <a:p>
            <a:endParaRPr lang="en-GB" sz="2000" b="1" baseline="30000" dirty="0" smtClean="0">
              <a:solidFill>
                <a:schemeClr val="bg1"/>
              </a:solidFill>
            </a:endParaRPr>
          </a:p>
          <a:p>
            <a:r>
              <a:rPr lang="en-GB" sz="2000" b="1" baseline="30000" dirty="0" smtClean="0">
                <a:solidFill>
                  <a:schemeClr val="bg1"/>
                </a:solidFill>
              </a:rPr>
              <a:t>Location</a:t>
            </a:r>
            <a:r>
              <a:rPr lang="en-GB" sz="2000" b="1" baseline="30000" dirty="0">
                <a:solidFill>
                  <a:schemeClr val="bg1"/>
                </a:solidFill>
              </a:rPr>
              <a:t>: </a:t>
            </a:r>
            <a:r>
              <a:rPr lang="en-GB" sz="2000" baseline="30000" dirty="0"/>
              <a:t>		</a:t>
            </a:r>
            <a:r>
              <a:rPr lang="en-GB" sz="2000" baseline="30000" dirty="0" smtClean="0"/>
              <a:t>Jeddah</a:t>
            </a:r>
            <a:r>
              <a:rPr lang="en-GB" sz="2000" baseline="30000" dirty="0"/>
              <a:t>, Saudi Arabia</a:t>
            </a:r>
          </a:p>
          <a:p>
            <a:endParaRPr lang="en-GB" sz="2000" b="1" baseline="30000" dirty="0" smtClean="0">
              <a:solidFill>
                <a:schemeClr val="bg1"/>
              </a:solidFill>
            </a:endParaRPr>
          </a:p>
          <a:p>
            <a:r>
              <a:rPr lang="en-GB" sz="2000" b="1" baseline="30000" dirty="0" smtClean="0">
                <a:solidFill>
                  <a:schemeClr val="bg1"/>
                </a:solidFill>
              </a:rPr>
              <a:t>Height</a:t>
            </a:r>
            <a:r>
              <a:rPr lang="en-GB" sz="2000" b="1" baseline="30000" dirty="0">
                <a:solidFill>
                  <a:schemeClr val="bg1"/>
                </a:solidFill>
              </a:rPr>
              <a:t>:</a:t>
            </a:r>
            <a:r>
              <a:rPr lang="en-GB" sz="2000" baseline="30000" dirty="0">
                <a:solidFill>
                  <a:schemeClr val="bg1"/>
                </a:solidFill>
              </a:rPr>
              <a:t> </a:t>
            </a:r>
            <a:r>
              <a:rPr lang="en-GB" sz="2000" baseline="30000" dirty="0"/>
              <a:t>		 minimum 1,000m</a:t>
            </a:r>
          </a:p>
          <a:p>
            <a:endParaRPr lang="en-ZA" sz="2000" baseline="30000" dirty="0"/>
          </a:p>
          <a:p>
            <a:r>
              <a:rPr lang="en-GB" sz="2000" baseline="30000" dirty="0"/>
              <a:t>	</a:t>
            </a:r>
            <a:endParaRPr lang="en-ZA" sz="2000" dirty="0"/>
          </a:p>
        </p:txBody>
      </p:sp>
      <p:sp>
        <p:nvSpPr>
          <p:cNvPr id="8" name="TextBox 7"/>
          <p:cNvSpPr txBox="1"/>
          <p:nvPr/>
        </p:nvSpPr>
        <p:spPr>
          <a:xfrm>
            <a:off x="342899" y="4918512"/>
            <a:ext cx="5943600" cy="215444"/>
          </a:xfrm>
          <a:prstGeom prst="rect">
            <a:avLst/>
          </a:prstGeom>
          <a:noFill/>
        </p:spPr>
        <p:txBody>
          <a:bodyPr wrap="square" rtlCol="0">
            <a:spAutoFit/>
          </a:bodyPr>
          <a:lstStyle/>
          <a:p>
            <a:pPr algn="r"/>
            <a:r>
              <a:rPr lang="en-GB" sz="800" dirty="0" smtClean="0">
                <a:solidFill>
                  <a:schemeClr val="bg1"/>
                </a:solidFill>
              </a:rPr>
              <a:t>Jeddah </a:t>
            </a:r>
            <a:r>
              <a:rPr lang="en-GB" sz="800" dirty="0">
                <a:solidFill>
                  <a:schemeClr val="bg1"/>
                </a:solidFill>
              </a:rPr>
              <a:t>Economic Company</a:t>
            </a:r>
            <a:r>
              <a:rPr lang="en-GB" sz="800" dirty="0" smtClean="0">
                <a:solidFill>
                  <a:schemeClr val="bg1"/>
                </a:solidFill>
              </a:rPr>
              <a:t>)</a:t>
            </a:r>
            <a:r>
              <a:rPr lang="en-GB" sz="800" baseline="30000" dirty="0" smtClean="0">
                <a:solidFill>
                  <a:schemeClr val="bg1"/>
                </a:solidFill>
              </a:rPr>
              <a:t>©</a:t>
            </a:r>
            <a:endParaRPr lang="en-GB" sz="800" baseline="30000" dirty="0">
              <a:solidFill>
                <a:schemeClr val="bg1"/>
              </a:solidFill>
            </a:endParaRPr>
          </a:p>
        </p:txBody>
      </p:sp>
      <p:sp>
        <p:nvSpPr>
          <p:cNvPr id="12" name="Rectangle 11"/>
          <p:cNvSpPr/>
          <p:nvPr/>
        </p:nvSpPr>
        <p:spPr>
          <a:xfrm>
            <a:off x="355055" y="629158"/>
            <a:ext cx="1969045"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3" name="Rectangle 12"/>
          <p:cNvSpPr/>
          <p:nvPr/>
        </p:nvSpPr>
        <p:spPr>
          <a:xfrm>
            <a:off x="355055" y="1035557"/>
            <a:ext cx="2159545" cy="4788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4" name="Title 2"/>
          <p:cNvSpPr txBox="1">
            <a:spLocks/>
          </p:cNvSpPr>
          <p:nvPr/>
        </p:nvSpPr>
        <p:spPr>
          <a:xfrm>
            <a:off x="355054" y="349727"/>
            <a:ext cx="3681237" cy="184557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altLang="en-US" sz="2800" dirty="0" smtClean="0">
                <a:solidFill>
                  <a:schemeClr val="bg1"/>
                </a:solidFill>
                <a:latin typeface="Arial" charset="0"/>
              </a:rPr>
              <a:t>AND THE</a:t>
            </a:r>
          </a:p>
          <a:p>
            <a:r>
              <a:rPr lang="en-GB" altLang="en-US" sz="2800" dirty="0" smtClean="0">
                <a:solidFill>
                  <a:schemeClr val="bg1"/>
                </a:solidFill>
                <a:latin typeface="Arial" charset="0"/>
              </a:rPr>
              <a:t>FUTURE</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Tree>
    <p:extLst>
      <p:ext uri="{BB962C8B-B14F-4D97-AF65-F5344CB8AC3E}">
        <p14:creationId xmlns:p14="http://schemas.microsoft.com/office/powerpoint/2010/main" val="1314305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5055" y="2273877"/>
            <a:ext cx="1740445" cy="4788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Rectangle 4"/>
          <p:cNvSpPr/>
          <p:nvPr/>
        </p:nvSpPr>
        <p:spPr>
          <a:xfrm>
            <a:off x="355055" y="2733674"/>
            <a:ext cx="2416720" cy="47628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Rectangle 5"/>
          <p:cNvSpPr/>
          <p:nvPr/>
        </p:nvSpPr>
        <p:spPr>
          <a:xfrm>
            <a:off x="355055" y="1826172"/>
            <a:ext cx="2188120" cy="47628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Title 2"/>
          <p:cNvSpPr txBox="1">
            <a:spLocks/>
          </p:cNvSpPr>
          <p:nvPr/>
        </p:nvSpPr>
        <p:spPr>
          <a:xfrm>
            <a:off x="355054" y="1826172"/>
            <a:ext cx="3681237" cy="184557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altLang="en-US" sz="2800" dirty="0" smtClean="0">
                <a:solidFill>
                  <a:schemeClr val="bg1"/>
                </a:solidFill>
                <a:latin typeface="Arial" charset="0"/>
              </a:rPr>
              <a:t>THE BRICK</a:t>
            </a:r>
          </a:p>
          <a:p>
            <a:r>
              <a:rPr lang="en-GB" altLang="en-US" sz="2800" dirty="0" smtClean="0">
                <a:solidFill>
                  <a:schemeClr val="bg1"/>
                </a:solidFill>
                <a:latin typeface="Arial" charset="0"/>
              </a:rPr>
              <a:t> TOWER</a:t>
            </a:r>
          </a:p>
          <a:p>
            <a:r>
              <a:rPr lang="en-GB" sz="2800" dirty="0" smtClean="0">
                <a:solidFill>
                  <a:schemeClr val="bg1"/>
                </a:solidFill>
                <a:latin typeface="Arial" charset="0"/>
                <a:cs typeface="Arial" panose="020B0604020202020204" pitchFamily="34" charset="0"/>
              </a:rPr>
              <a:t>CHALLENGE</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Tree>
    <p:extLst>
      <p:ext uri="{BB962C8B-B14F-4D97-AF65-F5344CB8AC3E}">
        <p14:creationId xmlns:p14="http://schemas.microsoft.com/office/powerpoint/2010/main" val="703662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0" y="1"/>
            <a:ext cx="9141286" cy="5143497"/>
          </a:xfrm>
          <a:prstGeom prst="rect">
            <a:avLst/>
          </a:prstGeom>
        </p:spPr>
      </p:pic>
      <p:sp>
        <p:nvSpPr>
          <p:cNvPr id="5" name="Rectangle 4"/>
          <p:cNvSpPr/>
          <p:nvPr/>
        </p:nvSpPr>
        <p:spPr>
          <a:xfrm>
            <a:off x="1354" y="4610100"/>
            <a:ext cx="5627922" cy="533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0" name="Rectangle 9"/>
          <p:cNvSpPr/>
          <p:nvPr/>
        </p:nvSpPr>
        <p:spPr>
          <a:xfrm>
            <a:off x="355056" y="714883"/>
            <a:ext cx="3407320"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4" name="Rectangle 13"/>
          <p:cNvSpPr/>
          <p:nvPr/>
        </p:nvSpPr>
        <p:spPr>
          <a:xfrm>
            <a:off x="355055" y="3444200"/>
            <a:ext cx="3969295"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1" name="TextBox 10"/>
          <p:cNvSpPr txBox="1"/>
          <p:nvPr/>
        </p:nvSpPr>
        <p:spPr>
          <a:xfrm>
            <a:off x="367389" y="819658"/>
            <a:ext cx="3956961" cy="707886"/>
          </a:xfrm>
          <a:prstGeom prst="rect">
            <a:avLst/>
          </a:prstGeom>
          <a:noFill/>
        </p:spPr>
        <p:txBody>
          <a:bodyPr wrap="square" rtlCol="0">
            <a:spAutoFit/>
          </a:bodyPr>
          <a:lstStyle/>
          <a:p>
            <a:r>
              <a:rPr lang="en-ZA" sz="2400" b="1" baseline="30000" dirty="0" smtClean="0">
                <a:solidFill>
                  <a:schemeClr val="bg1"/>
                </a:solidFill>
              </a:rPr>
              <a:t>YOUR TURN TO GET CREATIVE!</a:t>
            </a:r>
            <a:endParaRPr lang="en-ZA" sz="2400" b="1" baseline="30000" dirty="0">
              <a:solidFill>
                <a:schemeClr val="bg1"/>
              </a:solidFill>
            </a:endParaRPr>
          </a:p>
          <a:p>
            <a:endParaRPr lang="en-ZA" sz="2400" dirty="0">
              <a:solidFill>
                <a:schemeClr val="bg1"/>
              </a:solidFill>
            </a:endParaRPr>
          </a:p>
        </p:txBody>
      </p:sp>
      <p:sp>
        <p:nvSpPr>
          <p:cNvPr id="9" name="TextBox 8"/>
          <p:cNvSpPr txBox="1"/>
          <p:nvPr/>
        </p:nvSpPr>
        <p:spPr>
          <a:xfrm>
            <a:off x="561975" y="1485900"/>
            <a:ext cx="3762375" cy="2421176"/>
          </a:xfrm>
          <a:prstGeom prst="rect">
            <a:avLst/>
          </a:prstGeom>
          <a:noFill/>
        </p:spPr>
        <p:txBody>
          <a:bodyPr wrap="square" rtlCol="0">
            <a:spAutoFit/>
          </a:bodyPr>
          <a:lstStyle/>
          <a:p>
            <a:pPr marL="285750" indent="-285750">
              <a:buFont typeface="Arial" pitchFamily="34" charset="0"/>
              <a:buChar char="•"/>
            </a:pPr>
            <a:r>
              <a:rPr lang="en-GB" sz="2000" baseline="30000" dirty="0" smtClean="0"/>
              <a:t>Listen carefully</a:t>
            </a:r>
          </a:p>
          <a:p>
            <a:r>
              <a:rPr lang="en-GB" sz="2000" b="1" baseline="30000" dirty="0"/>
              <a:t>					</a:t>
            </a:r>
            <a:endParaRPr lang="en-GB" sz="2000" b="1" baseline="30000" dirty="0" smtClean="0"/>
          </a:p>
          <a:p>
            <a:pPr marL="285750" indent="-285750">
              <a:buFont typeface="Arial" pitchFamily="34" charset="0"/>
              <a:buChar char="•"/>
            </a:pPr>
            <a:r>
              <a:rPr lang="en-GB" sz="2000" baseline="30000" dirty="0" smtClean="0"/>
              <a:t>Read </a:t>
            </a:r>
            <a:r>
              <a:rPr lang="en-GB" sz="2000" baseline="30000" dirty="0"/>
              <a:t>the </a:t>
            </a:r>
            <a:r>
              <a:rPr lang="en-GB" sz="2000" baseline="30000" dirty="0" smtClean="0"/>
              <a:t>instructions</a:t>
            </a:r>
          </a:p>
          <a:p>
            <a:r>
              <a:rPr lang="en-GB" sz="2000" b="1" baseline="30000" dirty="0"/>
              <a:t>		</a:t>
            </a:r>
          </a:p>
          <a:p>
            <a:pPr marL="285750" indent="-285750">
              <a:buFont typeface="Arial" pitchFamily="34" charset="0"/>
              <a:buChar char="•"/>
            </a:pPr>
            <a:r>
              <a:rPr lang="en-GB" sz="2000" baseline="30000" dirty="0" smtClean="0"/>
              <a:t>Ask </a:t>
            </a:r>
            <a:r>
              <a:rPr lang="en-GB" sz="2000" baseline="30000" dirty="0"/>
              <a:t>questions</a:t>
            </a:r>
            <a:endParaRPr lang="en-GB" sz="2000" b="1" baseline="30000" dirty="0"/>
          </a:p>
          <a:p>
            <a:endParaRPr lang="en-GB" sz="2000" b="1" baseline="30000" dirty="0"/>
          </a:p>
          <a:p>
            <a:endParaRPr lang="en-GB" sz="2000" b="1" baseline="30000" dirty="0"/>
          </a:p>
          <a:p>
            <a:endParaRPr lang="en-GB" sz="2000" b="1" baseline="30000" dirty="0"/>
          </a:p>
          <a:p>
            <a:r>
              <a:rPr lang="en-GB" sz="2000" b="1" baseline="30000" dirty="0">
                <a:solidFill>
                  <a:schemeClr val="accent2"/>
                </a:solidFill>
              </a:rPr>
              <a:t>Most importantly</a:t>
            </a:r>
            <a:r>
              <a:rPr lang="en-GB" sz="2000" b="1" baseline="30000" dirty="0" smtClean="0">
                <a:solidFill>
                  <a:schemeClr val="accent2"/>
                </a:solidFill>
              </a:rPr>
              <a:t>…</a:t>
            </a:r>
          </a:p>
          <a:p>
            <a:endParaRPr lang="en-GB" sz="2000" b="1" baseline="30000" dirty="0"/>
          </a:p>
          <a:p>
            <a:r>
              <a:rPr lang="en-ZA" sz="2000" b="1" baseline="30000" dirty="0">
                <a:solidFill>
                  <a:schemeClr val="bg1"/>
                </a:solidFill>
              </a:rPr>
              <a:t>Use your imagination as well as your brain</a:t>
            </a:r>
            <a:r>
              <a:rPr lang="en-ZA" b="1" baseline="30000" dirty="0">
                <a:solidFill>
                  <a:schemeClr val="bg1"/>
                </a:solidFill>
              </a:rPr>
              <a:t>!</a:t>
            </a:r>
            <a:endParaRPr lang="en-ZA" dirty="0">
              <a:solidFill>
                <a:schemeClr val="bg1"/>
              </a:solidFill>
            </a:endParaRPr>
          </a:p>
        </p:txBody>
      </p:sp>
    </p:spTree>
    <p:extLst>
      <p:ext uri="{BB962C8B-B14F-4D97-AF65-F5344CB8AC3E}">
        <p14:creationId xmlns:p14="http://schemas.microsoft.com/office/powerpoint/2010/main" val="21070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0" y="1"/>
            <a:ext cx="9141286" cy="5143496"/>
          </a:xfrm>
          <a:prstGeom prst="rect">
            <a:avLst/>
          </a:prstGeom>
        </p:spPr>
      </p:pic>
      <p:sp>
        <p:nvSpPr>
          <p:cNvPr id="10" name="Rectangle 9"/>
          <p:cNvSpPr/>
          <p:nvPr/>
        </p:nvSpPr>
        <p:spPr>
          <a:xfrm>
            <a:off x="367389" y="3313787"/>
            <a:ext cx="4052211"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Rectangle 4"/>
          <p:cNvSpPr/>
          <p:nvPr/>
        </p:nvSpPr>
        <p:spPr>
          <a:xfrm>
            <a:off x="1354" y="4610100"/>
            <a:ext cx="5627922" cy="533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Rectangle 5"/>
          <p:cNvSpPr/>
          <p:nvPr/>
        </p:nvSpPr>
        <p:spPr>
          <a:xfrm>
            <a:off x="355056" y="829183"/>
            <a:ext cx="2088106"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8" name="TextBox 7"/>
          <p:cNvSpPr txBox="1"/>
          <p:nvPr/>
        </p:nvSpPr>
        <p:spPr>
          <a:xfrm>
            <a:off x="367389" y="933958"/>
            <a:ext cx="3956961" cy="707886"/>
          </a:xfrm>
          <a:prstGeom prst="rect">
            <a:avLst/>
          </a:prstGeom>
          <a:noFill/>
        </p:spPr>
        <p:txBody>
          <a:bodyPr wrap="square" rtlCol="0">
            <a:spAutoFit/>
          </a:bodyPr>
          <a:lstStyle/>
          <a:p>
            <a:r>
              <a:rPr lang="en-ZA" sz="2400" b="1" baseline="30000" dirty="0" smtClean="0">
                <a:solidFill>
                  <a:schemeClr val="bg1"/>
                </a:solidFill>
              </a:rPr>
              <a:t>TEAM CHALLENGE</a:t>
            </a:r>
            <a:endParaRPr lang="en-ZA" sz="2400" b="1" baseline="30000" dirty="0">
              <a:solidFill>
                <a:schemeClr val="bg1"/>
              </a:solidFill>
            </a:endParaRPr>
          </a:p>
          <a:p>
            <a:endParaRPr lang="en-ZA" sz="2400" dirty="0">
              <a:solidFill>
                <a:schemeClr val="bg1"/>
              </a:solidFill>
            </a:endParaRPr>
          </a:p>
        </p:txBody>
      </p:sp>
      <p:sp>
        <p:nvSpPr>
          <p:cNvPr id="9" name="TextBox 8"/>
          <p:cNvSpPr txBox="1"/>
          <p:nvPr/>
        </p:nvSpPr>
        <p:spPr>
          <a:xfrm>
            <a:off x="561975" y="1600200"/>
            <a:ext cx="3762375" cy="2144177"/>
          </a:xfrm>
          <a:prstGeom prst="rect">
            <a:avLst/>
          </a:prstGeom>
          <a:noFill/>
        </p:spPr>
        <p:txBody>
          <a:bodyPr wrap="square" rtlCol="0">
            <a:spAutoFit/>
          </a:bodyPr>
          <a:lstStyle/>
          <a:p>
            <a:pPr marL="285750" indent="-285750">
              <a:buFont typeface="Arial" pitchFamily="34" charset="0"/>
              <a:buChar char="•"/>
            </a:pPr>
            <a:r>
              <a:rPr lang="en-ZA" sz="2000" baseline="30000" dirty="0" smtClean="0"/>
              <a:t>The </a:t>
            </a:r>
            <a:r>
              <a:rPr lang="en-ZA" sz="2000" baseline="30000" dirty="0"/>
              <a:t>client requires a tower to be built</a:t>
            </a:r>
            <a:endParaRPr lang="en-ZA" sz="2000" b="1" baseline="30000" dirty="0"/>
          </a:p>
          <a:p>
            <a:pPr marL="285750" indent="-285750">
              <a:buFont typeface="Arial" pitchFamily="34" charset="0"/>
              <a:buChar char="•"/>
            </a:pPr>
            <a:endParaRPr lang="en-GB" sz="2000" b="1" baseline="30000" dirty="0"/>
          </a:p>
          <a:p>
            <a:pPr marL="285750" indent="-285750">
              <a:buFont typeface="Arial" pitchFamily="34" charset="0"/>
              <a:buChar char="•"/>
            </a:pPr>
            <a:r>
              <a:rPr lang="en-ZA" sz="2000" baseline="30000" dirty="0" smtClean="0"/>
              <a:t>Your </a:t>
            </a:r>
            <a:r>
              <a:rPr lang="en-ZA" sz="2000" baseline="30000" dirty="0"/>
              <a:t>company will tender for the job</a:t>
            </a:r>
            <a:endParaRPr lang="en-ZA" sz="2000" b="1" baseline="30000" dirty="0"/>
          </a:p>
          <a:p>
            <a:pPr marL="285750" indent="-285750">
              <a:buFont typeface="Arial" pitchFamily="34" charset="0"/>
              <a:buChar char="•"/>
            </a:pPr>
            <a:endParaRPr lang="en-GB" sz="2000" b="1" baseline="30000" dirty="0" smtClean="0"/>
          </a:p>
          <a:p>
            <a:pPr marL="285750" indent="-285750">
              <a:buFont typeface="Arial" pitchFamily="34" charset="0"/>
              <a:buChar char="•"/>
            </a:pPr>
            <a:r>
              <a:rPr lang="en-ZA" sz="2000" baseline="30000" dirty="0" smtClean="0"/>
              <a:t>Your </a:t>
            </a:r>
            <a:r>
              <a:rPr lang="en-ZA" sz="2000" baseline="30000" dirty="0"/>
              <a:t>company’s tower must be free-standing and </a:t>
            </a:r>
            <a:r>
              <a:rPr lang="en-ZA" sz="2000" baseline="30000" dirty="0" smtClean="0"/>
              <a:t>stable </a:t>
            </a:r>
            <a:r>
              <a:rPr lang="en-ZA" sz="2000" baseline="30000" dirty="0"/>
              <a:t>enough to be </a:t>
            </a:r>
            <a:r>
              <a:rPr lang="en-ZA" sz="2000" baseline="30000" dirty="0" smtClean="0"/>
              <a:t>measured</a:t>
            </a:r>
          </a:p>
          <a:p>
            <a:pPr marL="285750" indent="-285750">
              <a:buFont typeface="Arial" pitchFamily="34" charset="0"/>
              <a:buChar char="•"/>
            </a:pPr>
            <a:endParaRPr lang="en-GB" sz="2000" b="1" baseline="30000" dirty="0" smtClean="0">
              <a:solidFill>
                <a:schemeClr val="accent2"/>
              </a:solidFill>
            </a:endParaRPr>
          </a:p>
          <a:p>
            <a:pPr marL="285750" indent="-285750">
              <a:buFont typeface="Arial" pitchFamily="34" charset="0"/>
              <a:buChar char="•"/>
            </a:pPr>
            <a:endParaRPr lang="en-GB" sz="2000" b="1" baseline="30000" dirty="0" smtClean="0"/>
          </a:p>
          <a:p>
            <a:r>
              <a:rPr lang="en-ZA" sz="2000" b="1" baseline="30000" dirty="0" smtClean="0">
                <a:solidFill>
                  <a:schemeClr val="bg1"/>
                </a:solidFill>
              </a:rPr>
              <a:t>Now</a:t>
            </a:r>
            <a:r>
              <a:rPr lang="en-ZA" sz="2000" b="1" baseline="30000" dirty="0">
                <a:solidFill>
                  <a:schemeClr val="bg1"/>
                </a:solidFill>
              </a:rPr>
              <a:t>, let’s see how you can make a profit</a:t>
            </a:r>
            <a:r>
              <a:rPr lang="en-ZA" sz="2000" b="1" baseline="30000" dirty="0" smtClean="0">
                <a:solidFill>
                  <a:schemeClr val="bg1"/>
                </a:solidFill>
              </a:rPr>
              <a:t>!</a:t>
            </a:r>
            <a:endParaRPr lang="en-ZA" sz="2000" b="1" baseline="30000" dirty="0">
              <a:solidFill>
                <a:schemeClr val="bg1"/>
              </a:solidFill>
            </a:endParaRPr>
          </a:p>
        </p:txBody>
      </p:sp>
    </p:spTree>
    <p:extLst>
      <p:ext uri="{BB962C8B-B14F-4D97-AF65-F5344CB8AC3E}">
        <p14:creationId xmlns:p14="http://schemas.microsoft.com/office/powerpoint/2010/main" val="3527588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5056" y="422783"/>
            <a:ext cx="1873794"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extBox 4"/>
          <p:cNvSpPr txBox="1"/>
          <p:nvPr/>
        </p:nvSpPr>
        <p:spPr>
          <a:xfrm>
            <a:off x="367389" y="527558"/>
            <a:ext cx="3956961" cy="707886"/>
          </a:xfrm>
          <a:prstGeom prst="rect">
            <a:avLst/>
          </a:prstGeom>
          <a:noFill/>
        </p:spPr>
        <p:txBody>
          <a:bodyPr wrap="square" rtlCol="0">
            <a:spAutoFit/>
          </a:bodyPr>
          <a:lstStyle/>
          <a:p>
            <a:r>
              <a:rPr lang="en-ZA" sz="2400" b="1" baseline="30000" dirty="0" smtClean="0">
                <a:solidFill>
                  <a:schemeClr val="bg1"/>
                </a:solidFill>
              </a:rPr>
              <a:t>PROFIT GRAPHS</a:t>
            </a:r>
            <a:endParaRPr lang="en-ZA" sz="2400" b="1" baseline="30000" dirty="0">
              <a:solidFill>
                <a:schemeClr val="bg1"/>
              </a:solidFill>
            </a:endParaRPr>
          </a:p>
          <a:p>
            <a:endParaRPr lang="en-ZA" sz="2400" dirty="0">
              <a:solidFill>
                <a:schemeClr val="bg1"/>
              </a:solidFill>
            </a:endParaRPr>
          </a:p>
        </p:txBody>
      </p:sp>
      <p:sp>
        <p:nvSpPr>
          <p:cNvPr id="6" name="TextBox 5"/>
          <p:cNvSpPr txBox="1"/>
          <p:nvPr/>
        </p:nvSpPr>
        <p:spPr>
          <a:xfrm>
            <a:off x="281664" y="1022350"/>
            <a:ext cx="4918986" cy="1077218"/>
          </a:xfrm>
          <a:prstGeom prst="rect">
            <a:avLst/>
          </a:prstGeom>
          <a:noFill/>
        </p:spPr>
        <p:txBody>
          <a:bodyPr wrap="square" rtlCol="0">
            <a:spAutoFit/>
          </a:bodyPr>
          <a:lstStyle/>
          <a:p>
            <a:pPr marL="285750" indent="-285750">
              <a:buFont typeface="Arial" pitchFamily="34" charset="0"/>
              <a:buChar char="•"/>
            </a:pPr>
            <a:r>
              <a:rPr lang="en-ZA" sz="2000" baseline="30000" dirty="0"/>
              <a:t>How much profit will you make with a 0.5m-high tower?</a:t>
            </a:r>
            <a:endParaRPr lang="en-ZA" sz="2000" b="1" baseline="30000" dirty="0"/>
          </a:p>
          <a:p>
            <a:pPr marL="285750" indent="-285750">
              <a:buFont typeface="Arial" pitchFamily="34" charset="0"/>
              <a:buChar char="•"/>
            </a:pPr>
            <a:endParaRPr lang="en-GB" sz="2000" b="1" baseline="30000" dirty="0" smtClean="0"/>
          </a:p>
          <a:p>
            <a:pPr marL="285750" indent="-285750">
              <a:buFont typeface="Arial" pitchFamily="34" charset="0"/>
              <a:buChar char="•"/>
            </a:pPr>
            <a:r>
              <a:rPr lang="en-ZA" sz="2000" baseline="30000" dirty="0" smtClean="0"/>
              <a:t>How </a:t>
            </a:r>
            <a:r>
              <a:rPr lang="en-ZA" sz="2000" baseline="30000" dirty="0"/>
              <a:t>much profit will you make with a 3m-high </a:t>
            </a:r>
            <a:r>
              <a:rPr lang="en-ZA" sz="2000" baseline="30000" dirty="0" smtClean="0"/>
              <a:t>tower</a:t>
            </a:r>
            <a:r>
              <a:rPr lang="en-ZA" baseline="30000" dirty="0" smtClean="0"/>
              <a:t>?</a:t>
            </a:r>
            <a:endParaRPr lang="en-GB" b="1" baseline="30000" dirty="0" smtClean="0">
              <a:solidFill>
                <a:schemeClr val="accent2"/>
              </a:solidFill>
            </a:endParaRPr>
          </a:p>
          <a:p>
            <a:pPr marL="285750" indent="-285750">
              <a:buFont typeface="Arial" pitchFamily="34" charset="0"/>
              <a:buChar char="•"/>
            </a:pPr>
            <a:endParaRPr lang="en-GB" b="1" baseline="30000" dirty="0" smtClean="0"/>
          </a:p>
          <a:p>
            <a:pPr marL="285750" indent="-285750">
              <a:buFont typeface="Arial" pitchFamily="34" charset="0"/>
              <a:buChar char="•"/>
            </a:pPr>
            <a:r>
              <a:rPr lang="en-ZA" b="1" baseline="30000" dirty="0" smtClean="0">
                <a:solidFill>
                  <a:schemeClr val="bg1"/>
                </a:solidFill>
              </a:rPr>
              <a:t>Now</a:t>
            </a:r>
            <a:r>
              <a:rPr lang="en-ZA" b="1" baseline="30000" dirty="0">
                <a:solidFill>
                  <a:schemeClr val="bg1"/>
                </a:solidFill>
              </a:rPr>
              <a:t>, let’s see how you can make a profit</a:t>
            </a:r>
            <a:r>
              <a:rPr lang="en-ZA" b="1" baseline="30000" dirty="0" smtClean="0">
                <a:solidFill>
                  <a:schemeClr val="bg1"/>
                </a:solidFill>
              </a:rPr>
              <a:t>!</a:t>
            </a:r>
            <a:endParaRPr lang="en-ZA" b="1" baseline="30000" dirty="0">
              <a:solidFill>
                <a:schemeClr val="bg1"/>
              </a:solidFill>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057" y="1866900"/>
            <a:ext cx="3812588" cy="2719399"/>
          </a:xfrm>
          <a:prstGeom prst="rect">
            <a:avLst/>
          </a:prstGeom>
        </p:spPr>
      </p:pic>
    </p:spTree>
    <p:extLst>
      <p:ext uri="{BB962C8B-B14F-4D97-AF65-F5344CB8AC3E}">
        <p14:creationId xmlns:p14="http://schemas.microsoft.com/office/powerpoint/2010/main" val="176228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5056" y="422783"/>
            <a:ext cx="1873794"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extBox 4"/>
          <p:cNvSpPr txBox="1"/>
          <p:nvPr/>
        </p:nvSpPr>
        <p:spPr>
          <a:xfrm>
            <a:off x="367389" y="527558"/>
            <a:ext cx="3956961" cy="707886"/>
          </a:xfrm>
          <a:prstGeom prst="rect">
            <a:avLst/>
          </a:prstGeom>
          <a:noFill/>
        </p:spPr>
        <p:txBody>
          <a:bodyPr wrap="square" rtlCol="0">
            <a:spAutoFit/>
          </a:bodyPr>
          <a:lstStyle/>
          <a:p>
            <a:r>
              <a:rPr lang="en-ZA" sz="2400" b="1" baseline="30000" dirty="0" smtClean="0">
                <a:solidFill>
                  <a:schemeClr val="bg1"/>
                </a:solidFill>
              </a:rPr>
              <a:t>PROFIT GRAPHS</a:t>
            </a:r>
            <a:endParaRPr lang="en-ZA" sz="2400" b="1" baseline="30000" dirty="0">
              <a:solidFill>
                <a:schemeClr val="bg1"/>
              </a:solidFill>
            </a:endParaRPr>
          </a:p>
          <a:p>
            <a:endParaRPr lang="en-ZA" sz="2400" dirty="0">
              <a:solidFill>
                <a:schemeClr val="bg1"/>
              </a:solidFill>
            </a:endParaRPr>
          </a:p>
        </p:txBody>
      </p:sp>
      <p:sp>
        <p:nvSpPr>
          <p:cNvPr id="6" name="TextBox 5"/>
          <p:cNvSpPr txBox="1"/>
          <p:nvPr/>
        </p:nvSpPr>
        <p:spPr>
          <a:xfrm>
            <a:off x="281664" y="1022350"/>
            <a:ext cx="4671336" cy="1118255"/>
          </a:xfrm>
          <a:prstGeom prst="rect">
            <a:avLst/>
          </a:prstGeom>
          <a:noFill/>
        </p:spPr>
        <p:txBody>
          <a:bodyPr wrap="square" rtlCol="0">
            <a:spAutoFit/>
          </a:bodyPr>
          <a:lstStyle/>
          <a:p>
            <a:pPr marL="285750" indent="-285750">
              <a:buFont typeface="Arial" pitchFamily="34" charset="0"/>
              <a:buChar char="•"/>
            </a:pPr>
            <a:r>
              <a:rPr lang="en-ZA" sz="2000" baseline="30000" dirty="0"/>
              <a:t>How much profit will you make with a 0.5m-high tower?</a:t>
            </a:r>
            <a:endParaRPr lang="en-ZA" sz="2000" b="1" baseline="30000" dirty="0"/>
          </a:p>
          <a:p>
            <a:pPr marL="285750" indent="-285750">
              <a:buFont typeface="Arial" pitchFamily="34" charset="0"/>
              <a:buChar char="•"/>
            </a:pPr>
            <a:endParaRPr lang="en-GB" sz="2000" b="1" baseline="30000" dirty="0" smtClean="0"/>
          </a:p>
          <a:p>
            <a:pPr marL="285750" indent="-285750">
              <a:buFont typeface="Arial" pitchFamily="34" charset="0"/>
              <a:buChar char="•"/>
            </a:pPr>
            <a:r>
              <a:rPr lang="en-ZA" sz="2000" baseline="30000" dirty="0" smtClean="0"/>
              <a:t>How </a:t>
            </a:r>
            <a:r>
              <a:rPr lang="en-ZA" sz="2000" baseline="30000" dirty="0"/>
              <a:t>much profit will you make with a 3m-high </a:t>
            </a:r>
            <a:r>
              <a:rPr lang="en-ZA" sz="2000" baseline="30000" dirty="0" smtClean="0"/>
              <a:t>tower?</a:t>
            </a:r>
            <a:endParaRPr lang="en-GB" sz="2000" b="1" baseline="30000" dirty="0" smtClean="0">
              <a:solidFill>
                <a:schemeClr val="accent2"/>
              </a:solidFill>
            </a:endParaRPr>
          </a:p>
          <a:p>
            <a:pPr marL="285750" indent="-285750">
              <a:buFont typeface="Arial" pitchFamily="34" charset="0"/>
              <a:buChar char="•"/>
            </a:pPr>
            <a:endParaRPr lang="en-GB" sz="2000" b="1" baseline="30000" dirty="0" smtClean="0"/>
          </a:p>
          <a:p>
            <a:pPr marL="285750" indent="-285750">
              <a:buFont typeface="Arial" pitchFamily="34" charset="0"/>
              <a:buChar char="•"/>
            </a:pPr>
            <a:r>
              <a:rPr lang="en-ZA" sz="2000" b="1" baseline="30000" dirty="0" smtClean="0">
                <a:solidFill>
                  <a:schemeClr val="bg1"/>
                </a:solidFill>
              </a:rPr>
              <a:t>Now</a:t>
            </a:r>
            <a:r>
              <a:rPr lang="en-ZA" sz="2000" b="1" baseline="30000" dirty="0">
                <a:solidFill>
                  <a:schemeClr val="bg1"/>
                </a:solidFill>
              </a:rPr>
              <a:t>, let’s see how you can make a profit</a:t>
            </a:r>
            <a:r>
              <a:rPr lang="en-ZA" sz="2000" b="1" baseline="30000" dirty="0" smtClean="0">
                <a:solidFill>
                  <a:schemeClr val="bg1"/>
                </a:solidFill>
              </a:rPr>
              <a:t>!</a:t>
            </a:r>
            <a:endParaRPr lang="en-ZA" sz="2000" b="1" baseline="30000" dirty="0">
              <a:solidFill>
                <a:schemeClr val="bg1"/>
              </a:solidFill>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057" y="1866900"/>
            <a:ext cx="3812587" cy="2719399"/>
          </a:xfrm>
          <a:prstGeom prst="rect">
            <a:avLst/>
          </a:prstGeom>
        </p:spPr>
      </p:pic>
    </p:spTree>
    <p:extLst>
      <p:ext uri="{BB962C8B-B14F-4D97-AF65-F5344CB8AC3E}">
        <p14:creationId xmlns:p14="http://schemas.microsoft.com/office/powerpoint/2010/main" val="1329131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55056" y="422783"/>
            <a:ext cx="1873794"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TextBox 5"/>
          <p:cNvSpPr txBox="1"/>
          <p:nvPr/>
        </p:nvSpPr>
        <p:spPr>
          <a:xfrm>
            <a:off x="367389" y="527558"/>
            <a:ext cx="3956961" cy="707886"/>
          </a:xfrm>
          <a:prstGeom prst="rect">
            <a:avLst/>
          </a:prstGeom>
          <a:noFill/>
        </p:spPr>
        <p:txBody>
          <a:bodyPr wrap="square" rtlCol="0">
            <a:spAutoFit/>
          </a:bodyPr>
          <a:lstStyle/>
          <a:p>
            <a:r>
              <a:rPr lang="en-ZA" sz="2400" b="1" baseline="30000" dirty="0" smtClean="0">
                <a:solidFill>
                  <a:schemeClr val="bg1"/>
                </a:solidFill>
              </a:rPr>
              <a:t>PROFIT GRAPHS</a:t>
            </a:r>
            <a:endParaRPr lang="en-ZA" sz="2400" b="1" baseline="30000" dirty="0">
              <a:solidFill>
                <a:schemeClr val="bg1"/>
              </a:solidFill>
            </a:endParaRPr>
          </a:p>
          <a:p>
            <a:endParaRPr lang="en-ZA" sz="2400" dirty="0">
              <a:solidFill>
                <a:schemeClr val="bg1"/>
              </a:solidFill>
            </a:endParaRPr>
          </a:p>
        </p:txBody>
      </p:sp>
      <p:sp>
        <p:nvSpPr>
          <p:cNvPr id="7" name="TextBox 6"/>
          <p:cNvSpPr txBox="1"/>
          <p:nvPr/>
        </p:nvSpPr>
        <p:spPr>
          <a:xfrm>
            <a:off x="272139" y="1022350"/>
            <a:ext cx="4219575" cy="707886"/>
          </a:xfrm>
          <a:prstGeom prst="rect">
            <a:avLst/>
          </a:prstGeom>
          <a:noFill/>
        </p:spPr>
        <p:txBody>
          <a:bodyPr wrap="square" rtlCol="0">
            <a:spAutoFit/>
          </a:bodyPr>
          <a:lstStyle/>
          <a:p>
            <a:pPr marL="285750" indent="-285750">
              <a:buFont typeface="Arial" pitchFamily="34" charset="0"/>
              <a:buChar char="•"/>
            </a:pPr>
            <a:r>
              <a:rPr lang="en-ZA" sz="2000" baseline="30000" dirty="0" smtClean="0"/>
              <a:t>How </a:t>
            </a:r>
            <a:r>
              <a:rPr lang="en-ZA" sz="2000" baseline="30000" dirty="0"/>
              <a:t>much profit will you make using 100 bricks?</a:t>
            </a:r>
            <a:endParaRPr lang="en-ZA" sz="2000" b="1" baseline="30000" dirty="0"/>
          </a:p>
          <a:p>
            <a:pPr marL="285750" indent="-285750">
              <a:buFont typeface="Arial" pitchFamily="34" charset="0"/>
              <a:buChar char="•"/>
            </a:pPr>
            <a:endParaRPr lang="en-GB" sz="2000" b="1" baseline="30000" dirty="0"/>
          </a:p>
          <a:p>
            <a:pPr marL="285750" indent="-285750">
              <a:buFont typeface="Arial" pitchFamily="34" charset="0"/>
              <a:buChar char="•"/>
            </a:pPr>
            <a:r>
              <a:rPr lang="en-ZA" sz="2000" baseline="30000" dirty="0" smtClean="0"/>
              <a:t>How </a:t>
            </a:r>
            <a:r>
              <a:rPr lang="en-ZA" sz="2000" baseline="30000" dirty="0"/>
              <a:t>much profit will you make using 200 bricks?</a:t>
            </a:r>
            <a:endParaRPr lang="en-ZA" sz="2000" b="1" baseline="30000" dirty="0">
              <a:solidFill>
                <a:schemeClr val="bg1"/>
              </a:soli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057" y="1866900"/>
            <a:ext cx="3812587" cy="2719399"/>
          </a:xfrm>
          <a:prstGeom prst="rect">
            <a:avLst/>
          </a:prstGeom>
        </p:spPr>
      </p:pic>
    </p:spTree>
    <p:extLst>
      <p:ext uri="{BB962C8B-B14F-4D97-AF65-F5344CB8AC3E}">
        <p14:creationId xmlns:p14="http://schemas.microsoft.com/office/powerpoint/2010/main" val="2018333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355054" y="1895469"/>
            <a:ext cx="3207295" cy="540918"/>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8" name="Rectangle 7"/>
          <p:cNvSpPr/>
          <p:nvPr/>
        </p:nvSpPr>
        <p:spPr>
          <a:xfrm>
            <a:off x="355054" y="2421384"/>
            <a:ext cx="2883445" cy="526732"/>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6" name="Title 2"/>
          <p:cNvSpPr txBox="1">
            <a:spLocks/>
          </p:cNvSpPr>
          <p:nvPr/>
        </p:nvSpPr>
        <p:spPr>
          <a:xfrm>
            <a:off x="355054" y="1721397"/>
            <a:ext cx="4597946" cy="184557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altLang="en-US" sz="3200" dirty="0" smtClean="0">
                <a:solidFill>
                  <a:schemeClr val="bg1"/>
                </a:solidFill>
                <a:latin typeface="Arial" charset="0"/>
              </a:rPr>
              <a:t>TALL TOWERS</a:t>
            </a:r>
          </a:p>
          <a:p>
            <a:r>
              <a:rPr lang="en-GB" altLang="en-US" sz="3200" dirty="0" smtClean="0">
                <a:solidFill>
                  <a:schemeClr val="bg1"/>
                </a:solidFill>
                <a:latin typeface="Arial" charset="0"/>
              </a:rPr>
              <a:t> IN </a:t>
            </a:r>
            <a:r>
              <a:rPr lang="en-GB" sz="3200" dirty="0" smtClean="0">
                <a:solidFill>
                  <a:schemeClr val="bg1"/>
                </a:solidFill>
              </a:rPr>
              <a:t>ENGLAND</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Tree>
    <p:extLst>
      <p:ext uri="{BB962C8B-B14F-4D97-AF65-F5344CB8AC3E}">
        <p14:creationId xmlns:p14="http://schemas.microsoft.com/office/powerpoint/2010/main" val="2928876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5056" y="422783"/>
            <a:ext cx="1102269"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extBox 4"/>
          <p:cNvSpPr txBox="1"/>
          <p:nvPr/>
        </p:nvSpPr>
        <p:spPr>
          <a:xfrm>
            <a:off x="367389" y="527558"/>
            <a:ext cx="3956961" cy="707886"/>
          </a:xfrm>
          <a:prstGeom prst="rect">
            <a:avLst/>
          </a:prstGeom>
          <a:noFill/>
        </p:spPr>
        <p:txBody>
          <a:bodyPr wrap="square" rtlCol="0">
            <a:spAutoFit/>
          </a:bodyPr>
          <a:lstStyle/>
          <a:p>
            <a:r>
              <a:rPr lang="en-ZA" sz="2400" b="1" baseline="30000" dirty="0" smtClean="0">
                <a:solidFill>
                  <a:schemeClr val="bg1"/>
                </a:solidFill>
              </a:rPr>
              <a:t>TIMINGS</a:t>
            </a:r>
            <a:endParaRPr lang="en-ZA" sz="2400" b="1" baseline="30000" dirty="0">
              <a:solidFill>
                <a:schemeClr val="bg1"/>
              </a:solidFill>
            </a:endParaRPr>
          </a:p>
          <a:p>
            <a:endParaRPr lang="en-ZA" sz="2400" dirty="0">
              <a:solidFill>
                <a:schemeClr val="bg1"/>
              </a:solidFill>
            </a:endParaRPr>
          </a:p>
        </p:txBody>
      </p:sp>
      <p:sp>
        <p:nvSpPr>
          <p:cNvPr id="6" name="TextBox 5"/>
          <p:cNvSpPr txBox="1"/>
          <p:nvPr/>
        </p:nvSpPr>
        <p:spPr>
          <a:xfrm>
            <a:off x="367389" y="1774825"/>
            <a:ext cx="4219575" cy="1918474"/>
          </a:xfrm>
          <a:prstGeom prst="rect">
            <a:avLst/>
          </a:prstGeom>
          <a:noFill/>
        </p:spPr>
        <p:txBody>
          <a:bodyPr wrap="square" rtlCol="0">
            <a:spAutoFit/>
          </a:bodyPr>
          <a:lstStyle/>
          <a:p>
            <a:pPr marL="285750" indent="-285750">
              <a:buFont typeface="Arial" pitchFamily="34" charset="0"/>
              <a:buChar char="•"/>
            </a:pPr>
            <a:r>
              <a:rPr lang="en-ZA" sz="2000" baseline="30000" dirty="0" smtClean="0"/>
              <a:t>30 </a:t>
            </a:r>
            <a:r>
              <a:rPr lang="en-ZA" sz="2000" baseline="30000" dirty="0"/>
              <a:t>minutes to plan and draw your design and complete the tender sheet</a:t>
            </a:r>
            <a:endParaRPr lang="en-ZA" sz="2000" b="1" baseline="30000" dirty="0"/>
          </a:p>
          <a:p>
            <a:pPr marL="285750" indent="-285750">
              <a:buFont typeface="Arial" pitchFamily="34" charset="0"/>
              <a:buChar char="•"/>
            </a:pPr>
            <a:endParaRPr lang="en-GB" sz="2000" b="1" baseline="30000" dirty="0"/>
          </a:p>
          <a:p>
            <a:pPr marL="285750" indent="-285750">
              <a:buFont typeface="Arial" pitchFamily="34" charset="0"/>
              <a:buChar char="•"/>
            </a:pPr>
            <a:r>
              <a:rPr lang="en-ZA" sz="2000" baseline="30000" dirty="0" smtClean="0"/>
              <a:t>5 </a:t>
            </a:r>
            <a:r>
              <a:rPr lang="en-ZA" sz="2000" baseline="30000" dirty="0"/>
              <a:t>minutes to dismantle your tower and hand in your tender sheet</a:t>
            </a:r>
            <a:endParaRPr lang="en-ZA" sz="2000" b="1" baseline="30000" dirty="0"/>
          </a:p>
          <a:p>
            <a:pPr marL="285750" indent="-285750">
              <a:buFont typeface="Arial" pitchFamily="34" charset="0"/>
              <a:buChar char="•"/>
            </a:pPr>
            <a:endParaRPr lang="en-GB" sz="2000" b="1" baseline="30000" dirty="0"/>
          </a:p>
          <a:p>
            <a:pPr marL="285750" indent="-285750">
              <a:buFont typeface="Arial" pitchFamily="34" charset="0"/>
              <a:buChar char="•"/>
            </a:pPr>
            <a:r>
              <a:rPr lang="en-ZA" sz="2000" baseline="30000" dirty="0" smtClean="0"/>
              <a:t>5 </a:t>
            </a:r>
            <a:r>
              <a:rPr lang="en-ZA" sz="2000" baseline="30000" dirty="0"/>
              <a:t>minutes to rebuild your tower according to your earlier plan</a:t>
            </a:r>
            <a:endParaRPr lang="en-GB" sz="2000" b="1" baseline="30000" dirty="0" smtClean="0"/>
          </a:p>
          <a:p>
            <a:pPr marL="285750" indent="-285750">
              <a:buFont typeface="Arial" pitchFamily="34" charset="0"/>
              <a:buChar char="•"/>
            </a:pPr>
            <a:r>
              <a:rPr lang="en-ZA" b="1" baseline="30000" dirty="0" smtClean="0">
                <a:solidFill>
                  <a:schemeClr val="bg1"/>
                </a:solidFill>
              </a:rPr>
              <a:t>Now</a:t>
            </a:r>
            <a:r>
              <a:rPr lang="en-ZA" b="1" baseline="30000" dirty="0">
                <a:solidFill>
                  <a:schemeClr val="bg1"/>
                </a:solidFill>
              </a:rPr>
              <a:t>, let’s see how you can make a profit</a:t>
            </a:r>
            <a:r>
              <a:rPr lang="en-ZA" b="1" baseline="30000" dirty="0" smtClean="0">
                <a:solidFill>
                  <a:schemeClr val="bg1"/>
                </a:solidFill>
              </a:rPr>
              <a:t>!</a:t>
            </a:r>
            <a:endParaRPr lang="en-ZA" b="1" baseline="30000" dirty="0">
              <a:solidFill>
                <a:schemeClr val="bg1"/>
              </a:solidFill>
            </a:endParaRPr>
          </a:p>
        </p:txBody>
      </p:sp>
    </p:spTree>
    <p:extLst>
      <p:ext uri="{BB962C8B-B14F-4D97-AF65-F5344CB8AC3E}">
        <p14:creationId xmlns:p14="http://schemas.microsoft.com/office/powerpoint/2010/main" val="390135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26313"/>
            <a:ext cx="1760239" cy="2655037"/>
          </a:xfrm>
          <a:prstGeom prst="rect">
            <a:avLst/>
          </a:prstGeom>
        </p:spPr>
      </p:pic>
      <p:sp>
        <p:nvSpPr>
          <p:cNvPr id="5" name="Rectangle 4"/>
          <p:cNvSpPr/>
          <p:nvPr/>
        </p:nvSpPr>
        <p:spPr>
          <a:xfrm>
            <a:off x="0" y="3181350"/>
            <a:ext cx="2600325"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TextBox 5"/>
          <p:cNvSpPr txBox="1"/>
          <p:nvPr/>
        </p:nvSpPr>
        <p:spPr>
          <a:xfrm>
            <a:off x="12333" y="3286125"/>
            <a:ext cx="3956961" cy="1159292"/>
          </a:xfrm>
          <a:prstGeom prst="rect">
            <a:avLst/>
          </a:prstGeom>
          <a:noFill/>
        </p:spPr>
        <p:txBody>
          <a:bodyPr wrap="square" rtlCol="0">
            <a:spAutoFit/>
          </a:bodyPr>
          <a:lstStyle/>
          <a:p>
            <a:r>
              <a:rPr lang="en-ZA" sz="4400" b="1" baseline="30000" dirty="0" smtClean="0">
                <a:solidFill>
                  <a:schemeClr val="bg1"/>
                </a:solidFill>
              </a:rPr>
              <a:t>CONSTRUCT</a:t>
            </a:r>
            <a:endParaRPr lang="en-ZA" sz="4400" b="1" baseline="30000" dirty="0">
              <a:solidFill>
                <a:schemeClr val="bg1"/>
              </a:solidFill>
            </a:endParaRPr>
          </a:p>
          <a:p>
            <a:endParaRPr lang="en-ZA" sz="4000" dirty="0">
              <a:solidFill>
                <a:schemeClr val="bg1"/>
              </a:solidFill>
            </a:endParaRPr>
          </a:p>
        </p:txBody>
      </p:sp>
      <p:sp>
        <p:nvSpPr>
          <p:cNvPr id="7" name="TextBox 6"/>
          <p:cNvSpPr txBox="1"/>
          <p:nvPr/>
        </p:nvSpPr>
        <p:spPr>
          <a:xfrm>
            <a:off x="12333" y="2344529"/>
            <a:ext cx="3956961" cy="1323439"/>
          </a:xfrm>
          <a:prstGeom prst="rect">
            <a:avLst/>
          </a:prstGeom>
          <a:noFill/>
        </p:spPr>
        <p:txBody>
          <a:bodyPr wrap="square" rtlCol="0">
            <a:spAutoFit/>
          </a:bodyPr>
          <a:lstStyle/>
          <a:p>
            <a:r>
              <a:rPr lang="en-ZA" sz="8000" b="1" baseline="30000" dirty="0" smtClean="0">
                <a:solidFill>
                  <a:schemeClr val="bg1"/>
                </a:solidFill>
              </a:rPr>
              <a:t>GO</a:t>
            </a:r>
            <a:endParaRPr lang="en-ZA" sz="8000" dirty="0">
              <a:solidFill>
                <a:schemeClr val="bg1"/>
              </a:solidFill>
            </a:endParaRPr>
          </a:p>
        </p:txBody>
      </p:sp>
    </p:spTree>
    <p:extLst>
      <p:ext uri="{BB962C8B-B14F-4D97-AF65-F5344CB8AC3E}">
        <p14:creationId xmlns:p14="http://schemas.microsoft.com/office/powerpoint/2010/main" val="2869902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1291" cy="5143500"/>
          </a:xfrm>
          <a:prstGeom prst="rect">
            <a:avLst/>
          </a:prstGeom>
        </p:spPr>
      </p:pic>
      <p:sp>
        <p:nvSpPr>
          <p:cNvPr id="5" name="Rectangle 4"/>
          <p:cNvSpPr/>
          <p:nvPr/>
        </p:nvSpPr>
        <p:spPr>
          <a:xfrm>
            <a:off x="1353" y="4610100"/>
            <a:ext cx="6428021" cy="533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8" name="TextBox 7"/>
          <p:cNvSpPr txBox="1"/>
          <p:nvPr/>
        </p:nvSpPr>
        <p:spPr>
          <a:xfrm>
            <a:off x="5038725" y="4918512"/>
            <a:ext cx="1324402" cy="194925"/>
          </a:xfrm>
          <a:prstGeom prst="rect">
            <a:avLst/>
          </a:prstGeom>
          <a:noFill/>
        </p:spPr>
        <p:txBody>
          <a:bodyPr wrap="none" rtlCol="0">
            <a:spAutoFit/>
          </a:bodyPr>
          <a:lstStyle/>
          <a:p>
            <a:r>
              <a:rPr lang="en-GB" sz="1000" baseline="30000" dirty="0">
                <a:solidFill>
                  <a:schemeClr val="bg1"/>
                </a:solidFill>
              </a:rPr>
              <a:t>Photographer Sykerabbit77 ©</a:t>
            </a:r>
          </a:p>
        </p:txBody>
      </p:sp>
      <p:sp>
        <p:nvSpPr>
          <p:cNvPr id="9" name="Rectangle 8"/>
          <p:cNvSpPr/>
          <p:nvPr/>
        </p:nvSpPr>
        <p:spPr>
          <a:xfrm>
            <a:off x="1353" y="1266825"/>
            <a:ext cx="1722672" cy="25146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0" name="TextBox 9"/>
          <p:cNvSpPr txBox="1"/>
          <p:nvPr/>
        </p:nvSpPr>
        <p:spPr>
          <a:xfrm>
            <a:off x="295275" y="1572220"/>
            <a:ext cx="5467350" cy="2041585"/>
          </a:xfrm>
          <a:prstGeom prst="rect">
            <a:avLst/>
          </a:prstGeom>
          <a:noFill/>
        </p:spPr>
        <p:txBody>
          <a:bodyPr wrap="square" rtlCol="0">
            <a:spAutoFit/>
          </a:bodyPr>
          <a:lstStyle/>
          <a:p>
            <a:pPr marL="447675" indent="-447675"/>
            <a:r>
              <a:rPr lang="en-GB" sz="2000" b="1" baseline="30000" dirty="0">
                <a:solidFill>
                  <a:schemeClr val="bg1"/>
                </a:solidFill>
              </a:rPr>
              <a:t>Name:</a:t>
            </a:r>
            <a:r>
              <a:rPr lang="en-GB" sz="2000" baseline="30000" dirty="0">
                <a:solidFill>
                  <a:schemeClr val="bg1"/>
                </a:solidFill>
              </a:rPr>
              <a:t> </a:t>
            </a:r>
            <a:r>
              <a:rPr lang="en-GB" sz="2000" baseline="30000" dirty="0"/>
              <a:t>		</a:t>
            </a:r>
            <a:r>
              <a:rPr lang="en-GB" sz="2000" baseline="30000" dirty="0" smtClean="0"/>
              <a:t> </a:t>
            </a:r>
            <a:r>
              <a:rPr lang="en-GB" sz="2000" baseline="30000" dirty="0" err="1" smtClean="0"/>
              <a:t>Beetham</a:t>
            </a:r>
            <a:r>
              <a:rPr lang="en-GB" sz="2000" baseline="30000" dirty="0" smtClean="0"/>
              <a:t> Tower</a:t>
            </a:r>
          </a:p>
          <a:p>
            <a:r>
              <a:rPr lang="en-GB" sz="2000" b="1" baseline="30000" dirty="0" smtClean="0">
                <a:solidFill>
                  <a:schemeClr val="bg1"/>
                </a:solidFill>
              </a:rPr>
              <a:t> </a:t>
            </a:r>
          </a:p>
          <a:p>
            <a:r>
              <a:rPr lang="en-GB" sz="2000" b="1" baseline="30000" dirty="0" smtClean="0">
                <a:solidFill>
                  <a:schemeClr val="bg1"/>
                </a:solidFill>
              </a:rPr>
              <a:t>Location</a:t>
            </a:r>
            <a:r>
              <a:rPr lang="en-GB" sz="2000" b="1" baseline="30000" dirty="0">
                <a:solidFill>
                  <a:schemeClr val="bg1"/>
                </a:solidFill>
              </a:rPr>
              <a:t>: </a:t>
            </a:r>
            <a:r>
              <a:rPr lang="en-GB" sz="2000" baseline="30000" dirty="0"/>
              <a:t>		</a:t>
            </a:r>
            <a:r>
              <a:rPr lang="en-GB" sz="2000" baseline="30000" dirty="0" smtClean="0"/>
              <a:t> Manchester, England</a:t>
            </a:r>
          </a:p>
          <a:p>
            <a:endParaRPr lang="en-GB" sz="2000" b="1" baseline="30000" dirty="0" smtClean="0">
              <a:solidFill>
                <a:schemeClr val="bg1"/>
              </a:solidFill>
            </a:endParaRPr>
          </a:p>
          <a:p>
            <a:r>
              <a:rPr lang="en-GB" sz="2000" b="1" baseline="30000" dirty="0" smtClean="0">
                <a:solidFill>
                  <a:schemeClr val="bg1"/>
                </a:solidFill>
              </a:rPr>
              <a:t>Height</a:t>
            </a:r>
            <a:r>
              <a:rPr lang="en-GB" sz="2000" b="1" baseline="30000" dirty="0">
                <a:solidFill>
                  <a:schemeClr val="bg1"/>
                </a:solidFill>
              </a:rPr>
              <a:t>:</a:t>
            </a:r>
            <a:r>
              <a:rPr lang="en-GB" sz="2000" baseline="30000" dirty="0">
                <a:solidFill>
                  <a:schemeClr val="bg1"/>
                </a:solidFill>
              </a:rPr>
              <a:t> </a:t>
            </a:r>
            <a:r>
              <a:rPr lang="en-GB" sz="2000" baseline="30000" dirty="0"/>
              <a:t>		</a:t>
            </a:r>
            <a:r>
              <a:rPr lang="en-GB" sz="2000" baseline="30000" dirty="0" smtClean="0"/>
              <a:t> 168.87m</a:t>
            </a:r>
          </a:p>
          <a:p>
            <a:r>
              <a:rPr lang="en-GB" sz="2000" b="1" baseline="30000" dirty="0" smtClean="0">
                <a:solidFill>
                  <a:schemeClr val="bg1"/>
                </a:solidFill>
              </a:rPr>
              <a:t> </a:t>
            </a:r>
          </a:p>
          <a:p>
            <a:r>
              <a:rPr lang="en-GB" sz="2000" b="1" baseline="30000" dirty="0" smtClean="0">
                <a:solidFill>
                  <a:schemeClr val="bg1"/>
                </a:solidFill>
              </a:rPr>
              <a:t>Use</a:t>
            </a:r>
            <a:r>
              <a:rPr lang="en-GB" sz="2000" b="1" baseline="30000" dirty="0">
                <a:solidFill>
                  <a:schemeClr val="bg1"/>
                </a:solidFill>
              </a:rPr>
              <a:t>:</a:t>
            </a:r>
            <a:r>
              <a:rPr lang="en-GB" sz="2000" baseline="30000" dirty="0">
                <a:solidFill>
                  <a:schemeClr val="bg1"/>
                </a:solidFill>
              </a:rPr>
              <a:t> </a:t>
            </a:r>
            <a:r>
              <a:rPr lang="en-GB" sz="2000" baseline="30000" dirty="0"/>
              <a:t>			</a:t>
            </a:r>
            <a:r>
              <a:rPr lang="en-GB" sz="2000" baseline="30000" dirty="0" smtClean="0"/>
              <a:t> Residential, office, </a:t>
            </a:r>
            <a:r>
              <a:rPr lang="en-ZA" sz="2000" baseline="30000" dirty="0" smtClean="0"/>
              <a:t>ballroom, swimming </a:t>
            </a:r>
          </a:p>
          <a:p>
            <a:r>
              <a:rPr lang="en-ZA" sz="2000" baseline="30000" dirty="0"/>
              <a:t>	</a:t>
            </a:r>
            <a:r>
              <a:rPr lang="en-ZA" sz="2000" baseline="30000" dirty="0" smtClean="0"/>
              <a:t>		 pool  and café </a:t>
            </a:r>
          </a:p>
          <a:p>
            <a:r>
              <a:rPr lang="en-ZA" sz="2000" b="1" baseline="30000" dirty="0" smtClean="0">
                <a:solidFill>
                  <a:schemeClr val="bg1"/>
                </a:solidFill>
              </a:rPr>
              <a:t>Interesting fact:	 </a:t>
            </a:r>
            <a:r>
              <a:rPr lang="en-ZA" sz="2000" baseline="30000" dirty="0" smtClean="0"/>
              <a:t>It </a:t>
            </a:r>
            <a:r>
              <a:rPr lang="en-ZA" sz="2000" baseline="30000" dirty="0"/>
              <a:t>is one of the thinnest skyscrapers in the world</a:t>
            </a:r>
            <a:endParaRPr lang="en-ZA" sz="2000" dirty="0"/>
          </a:p>
        </p:txBody>
      </p:sp>
    </p:spTree>
    <p:extLst>
      <p:ext uri="{BB962C8B-B14F-4D97-AF65-F5344CB8AC3E}">
        <p14:creationId xmlns:p14="http://schemas.microsoft.com/office/powerpoint/2010/main" val="795685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78" y="1"/>
            <a:ext cx="9141291" cy="5143499"/>
          </a:xfrm>
          <a:prstGeom prst="rect">
            <a:avLst/>
          </a:prstGeom>
        </p:spPr>
      </p:pic>
      <p:sp>
        <p:nvSpPr>
          <p:cNvPr id="9" name="Rectangle 8"/>
          <p:cNvSpPr/>
          <p:nvPr/>
        </p:nvSpPr>
        <p:spPr>
          <a:xfrm>
            <a:off x="1353" y="1181100"/>
            <a:ext cx="1722672" cy="25146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Rectangle 4"/>
          <p:cNvSpPr/>
          <p:nvPr/>
        </p:nvSpPr>
        <p:spPr>
          <a:xfrm>
            <a:off x="1353" y="4610100"/>
            <a:ext cx="6428021" cy="533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TextBox 6"/>
          <p:cNvSpPr txBox="1"/>
          <p:nvPr/>
        </p:nvSpPr>
        <p:spPr>
          <a:xfrm>
            <a:off x="304799" y="1429345"/>
            <a:ext cx="6810376" cy="2421176"/>
          </a:xfrm>
          <a:prstGeom prst="rect">
            <a:avLst/>
          </a:prstGeom>
          <a:noFill/>
        </p:spPr>
        <p:txBody>
          <a:bodyPr wrap="square" rtlCol="0">
            <a:spAutoFit/>
          </a:bodyPr>
          <a:lstStyle/>
          <a:p>
            <a:r>
              <a:rPr lang="en-GB" sz="2000" b="1" baseline="30000" dirty="0">
                <a:solidFill>
                  <a:schemeClr val="bg1"/>
                </a:solidFill>
              </a:rPr>
              <a:t>Name:</a:t>
            </a:r>
            <a:r>
              <a:rPr lang="en-GB" sz="2000" baseline="30000" dirty="0">
                <a:solidFill>
                  <a:schemeClr val="bg1"/>
                </a:solidFill>
              </a:rPr>
              <a:t> </a:t>
            </a:r>
            <a:r>
              <a:rPr lang="en-GB" sz="2000" baseline="30000" dirty="0"/>
              <a:t>		</a:t>
            </a:r>
            <a:r>
              <a:rPr lang="en-GB" sz="2000" baseline="30000" dirty="0" smtClean="0"/>
              <a:t> </a:t>
            </a:r>
            <a:r>
              <a:rPr lang="en-ZA" sz="2000" baseline="30000" dirty="0" smtClean="0"/>
              <a:t>Rocket </a:t>
            </a:r>
            <a:r>
              <a:rPr lang="en-ZA" sz="2000" baseline="30000" dirty="0"/>
              <a:t>Tower – National </a:t>
            </a:r>
            <a:r>
              <a:rPr lang="en-ZA" sz="2000" baseline="30000" dirty="0" smtClean="0"/>
              <a:t>Space </a:t>
            </a:r>
            <a:r>
              <a:rPr lang="en-ZA" sz="2000" baseline="30000" dirty="0"/>
              <a:t>Centre</a:t>
            </a:r>
          </a:p>
          <a:p>
            <a:r>
              <a:rPr lang="en-GB" sz="2000" b="1" baseline="30000" dirty="0" smtClean="0">
                <a:solidFill>
                  <a:schemeClr val="bg1"/>
                </a:solidFill>
              </a:rPr>
              <a:t> </a:t>
            </a:r>
          </a:p>
          <a:p>
            <a:r>
              <a:rPr lang="en-GB" sz="2000" b="1" baseline="30000" dirty="0" smtClean="0">
                <a:solidFill>
                  <a:schemeClr val="bg1"/>
                </a:solidFill>
              </a:rPr>
              <a:t>Location</a:t>
            </a:r>
            <a:r>
              <a:rPr lang="en-GB" sz="2000" b="1" baseline="30000" dirty="0">
                <a:solidFill>
                  <a:schemeClr val="bg1"/>
                </a:solidFill>
              </a:rPr>
              <a:t>: </a:t>
            </a:r>
            <a:r>
              <a:rPr lang="en-GB" sz="2000" baseline="30000" dirty="0"/>
              <a:t>		</a:t>
            </a:r>
            <a:r>
              <a:rPr lang="en-GB" sz="2000" baseline="30000" dirty="0" smtClean="0"/>
              <a:t> Leicester</a:t>
            </a:r>
            <a:r>
              <a:rPr lang="en-GB" sz="2000" baseline="30000" dirty="0"/>
              <a:t>, UK</a:t>
            </a:r>
          </a:p>
          <a:p>
            <a:endParaRPr lang="en-GB" sz="2000" b="1" baseline="30000" dirty="0" smtClean="0">
              <a:solidFill>
                <a:schemeClr val="bg1"/>
              </a:solidFill>
            </a:endParaRPr>
          </a:p>
          <a:p>
            <a:r>
              <a:rPr lang="en-GB" sz="2000" b="1" baseline="30000" dirty="0" smtClean="0">
                <a:solidFill>
                  <a:schemeClr val="bg1"/>
                </a:solidFill>
              </a:rPr>
              <a:t>Height</a:t>
            </a:r>
            <a:r>
              <a:rPr lang="en-GB" sz="2000" b="1" baseline="30000" dirty="0">
                <a:solidFill>
                  <a:schemeClr val="bg1"/>
                </a:solidFill>
              </a:rPr>
              <a:t>:</a:t>
            </a:r>
            <a:r>
              <a:rPr lang="en-GB" sz="2000" baseline="30000" dirty="0">
                <a:solidFill>
                  <a:schemeClr val="bg1"/>
                </a:solidFill>
              </a:rPr>
              <a:t> </a:t>
            </a:r>
            <a:r>
              <a:rPr lang="en-GB" sz="2000" baseline="30000" dirty="0"/>
              <a:t>		</a:t>
            </a:r>
            <a:r>
              <a:rPr lang="en-GB" sz="2000" baseline="30000" dirty="0" smtClean="0"/>
              <a:t> 42m</a:t>
            </a:r>
            <a:endParaRPr lang="en-GB" sz="2000" baseline="30000" dirty="0"/>
          </a:p>
          <a:p>
            <a:endParaRPr lang="en-GB" sz="2000" b="1" baseline="30000" dirty="0" smtClean="0">
              <a:solidFill>
                <a:schemeClr val="bg1"/>
              </a:solidFill>
            </a:endParaRPr>
          </a:p>
          <a:p>
            <a:r>
              <a:rPr lang="en-GB" sz="2000" b="1" baseline="30000" dirty="0" smtClean="0">
                <a:solidFill>
                  <a:schemeClr val="bg1"/>
                </a:solidFill>
              </a:rPr>
              <a:t>Use</a:t>
            </a:r>
            <a:r>
              <a:rPr lang="en-GB" sz="2000" b="1" baseline="30000" dirty="0">
                <a:solidFill>
                  <a:schemeClr val="bg1"/>
                </a:solidFill>
              </a:rPr>
              <a:t>:</a:t>
            </a:r>
            <a:r>
              <a:rPr lang="en-GB" sz="2000" baseline="30000" dirty="0">
                <a:solidFill>
                  <a:schemeClr val="bg1"/>
                </a:solidFill>
              </a:rPr>
              <a:t> </a:t>
            </a:r>
            <a:r>
              <a:rPr lang="en-GB" sz="2000" baseline="30000" dirty="0"/>
              <a:t>			</a:t>
            </a:r>
            <a:r>
              <a:rPr lang="en-GB" sz="2000" baseline="30000" dirty="0" smtClean="0"/>
              <a:t> </a:t>
            </a:r>
            <a:r>
              <a:rPr lang="en-ZA" sz="2000" baseline="30000" dirty="0" smtClean="0"/>
              <a:t>Education</a:t>
            </a:r>
            <a:r>
              <a:rPr lang="en-ZA" sz="2000" baseline="30000" dirty="0"/>
              <a:t>, exhibition </a:t>
            </a:r>
            <a:r>
              <a:rPr lang="en-ZA" sz="2000" baseline="30000" dirty="0" smtClean="0"/>
              <a:t>space </a:t>
            </a:r>
            <a:r>
              <a:rPr lang="en-ZA" sz="2000" baseline="30000" dirty="0"/>
              <a:t>and </a:t>
            </a:r>
            <a:r>
              <a:rPr lang="en-ZA" sz="2000" baseline="30000" dirty="0" smtClean="0"/>
              <a:t>research</a:t>
            </a:r>
          </a:p>
          <a:p>
            <a:endParaRPr lang="en-ZA" sz="2000" baseline="30000" dirty="0"/>
          </a:p>
          <a:p>
            <a:r>
              <a:rPr lang="en-ZA" sz="2000" b="1" baseline="30000" dirty="0" smtClean="0">
                <a:solidFill>
                  <a:schemeClr val="bg1"/>
                </a:solidFill>
              </a:rPr>
              <a:t>Interesting </a:t>
            </a:r>
            <a:r>
              <a:rPr lang="en-ZA" sz="2000" b="1" baseline="30000" dirty="0">
                <a:solidFill>
                  <a:schemeClr val="bg1"/>
                </a:solidFill>
              </a:rPr>
              <a:t>fact:</a:t>
            </a:r>
            <a:r>
              <a:rPr lang="en-ZA" sz="2000" baseline="30000" dirty="0">
                <a:solidFill>
                  <a:schemeClr val="bg1"/>
                </a:solidFill>
              </a:rPr>
              <a:t> </a:t>
            </a:r>
            <a:r>
              <a:rPr lang="en-ZA" sz="2000" baseline="30000" dirty="0"/>
              <a:t>	</a:t>
            </a:r>
            <a:r>
              <a:rPr lang="en-ZA" sz="2000" baseline="30000" dirty="0" smtClean="0"/>
              <a:t> It </a:t>
            </a:r>
            <a:r>
              <a:rPr lang="en-ZA" sz="2000" baseline="30000" dirty="0"/>
              <a:t>is self-cleaning </a:t>
            </a:r>
            <a:r>
              <a:rPr lang="en-ZA" sz="2000" baseline="30000" dirty="0" smtClean="0"/>
              <a:t>and </a:t>
            </a:r>
            <a:r>
              <a:rPr lang="en-ZA" sz="2000" baseline="30000" dirty="0"/>
              <a:t>made from ethylene 				</a:t>
            </a:r>
            <a:r>
              <a:rPr lang="en-ZA" sz="2000" baseline="30000" dirty="0" smtClean="0"/>
              <a:t>			 </a:t>
            </a:r>
            <a:r>
              <a:rPr lang="en-ZA" sz="2000" baseline="30000" dirty="0" err="1" smtClean="0"/>
              <a:t>tetrafluoroethylene</a:t>
            </a:r>
            <a:r>
              <a:rPr lang="en-ZA" sz="2000" baseline="30000" dirty="0" smtClean="0"/>
              <a:t> (</a:t>
            </a:r>
            <a:r>
              <a:rPr lang="en-ZA" sz="2000" baseline="30000" dirty="0"/>
              <a:t>ETFE)</a:t>
            </a:r>
            <a:endParaRPr lang="en-ZA" sz="2000" b="1" baseline="30000" dirty="0"/>
          </a:p>
          <a:p>
            <a:r>
              <a:rPr lang="en-GB" baseline="30000" dirty="0"/>
              <a:t>	</a:t>
            </a:r>
            <a:endParaRPr lang="en-ZA" dirty="0"/>
          </a:p>
        </p:txBody>
      </p:sp>
      <p:sp>
        <p:nvSpPr>
          <p:cNvPr id="8" name="TextBox 7"/>
          <p:cNvSpPr txBox="1"/>
          <p:nvPr/>
        </p:nvSpPr>
        <p:spPr>
          <a:xfrm>
            <a:off x="1666874" y="4918512"/>
            <a:ext cx="4642618" cy="184666"/>
          </a:xfrm>
          <a:prstGeom prst="rect">
            <a:avLst/>
          </a:prstGeom>
          <a:noFill/>
        </p:spPr>
        <p:txBody>
          <a:bodyPr wrap="none" rtlCol="0">
            <a:spAutoFit/>
          </a:bodyPr>
          <a:lstStyle/>
          <a:p>
            <a:r>
              <a:rPr lang="en-GB" sz="900" baseline="30000" dirty="0">
                <a:solidFill>
                  <a:schemeClr val="bg1"/>
                </a:solidFill>
              </a:rPr>
              <a:t>https://en.wikipedia.org/wiki/National_Space_Centre#/media/File:National_Space_Centre,_</a:t>
            </a:r>
            <a:r>
              <a:rPr lang="en-GB" sz="900" baseline="30000" dirty="0" smtClean="0">
                <a:solidFill>
                  <a:schemeClr val="bg1"/>
                </a:solidFill>
              </a:rPr>
              <a:t>Leicester.jpgPhotographer Ned Trifle ©</a:t>
            </a:r>
            <a:endParaRPr lang="en-GB" sz="900" baseline="30000" dirty="0">
              <a:solidFill>
                <a:schemeClr val="bg1"/>
              </a:solidFill>
            </a:endParaRPr>
          </a:p>
        </p:txBody>
      </p:sp>
    </p:spTree>
    <p:extLst>
      <p:ext uri="{BB962C8B-B14F-4D97-AF65-F5344CB8AC3E}">
        <p14:creationId xmlns:p14="http://schemas.microsoft.com/office/powerpoint/2010/main" val="945269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9" y="0"/>
            <a:ext cx="9141291" cy="5143499"/>
          </a:xfrm>
          <a:prstGeom prst="rect">
            <a:avLst/>
          </a:prstGeom>
        </p:spPr>
      </p:pic>
      <p:sp>
        <p:nvSpPr>
          <p:cNvPr id="11" name="Rectangle 10"/>
          <p:cNvSpPr/>
          <p:nvPr/>
        </p:nvSpPr>
        <p:spPr>
          <a:xfrm>
            <a:off x="1353" y="1181100"/>
            <a:ext cx="1722672" cy="25146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Rectangle 4"/>
          <p:cNvSpPr/>
          <p:nvPr/>
        </p:nvSpPr>
        <p:spPr>
          <a:xfrm>
            <a:off x="1353" y="4610100"/>
            <a:ext cx="6428021" cy="533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TextBox 6"/>
          <p:cNvSpPr txBox="1"/>
          <p:nvPr/>
        </p:nvSpPr>
        <p:spPr>
          <a:xfrm>
            <a:off x="304799" y="1410015"/>
            <a:ext cx="6810376" cy="2451953"/>
          </a:xfrm>
          <a:prstGeom prst="rect">
            <a:avLst/>
          </a:prstGeom>
          <a:noFill/>
        </p:spPr>
        <p:txBody>
          <a:bodyPr wrap="square" rtlCol="0">
            <a:spAutoFit/>
          </a:bodyPr>
          <a:lstStyle/>
          <a:p>
            <a:r>
              <a:rPr lang="en-GB" sz="2000" b="1" baseline="30000" dirty="0">
                <a:solidFill>
                  <a:schemeClr val="bg1"/>
                </a:solidFill>
              </a:rPr>
              <a:t>Name:</a:t>
            </a:r>
            <a:r>
              <a:rPr lang="en-GB" sz="2000" baseline="30000" dirty="0">
                <a:solidFill>
                  <a:schemeClr val="bg1"/>
                </a:solidFill>
              </a:rPr>
              <a:t> </a:t>
            </a:r>
            <a:r>
              <a:rPr lang="en-GB" sz="2000" baseline="30000" dirty="0"/>
              <a:t>		</a:t>
            </a:r>
            <a:r>
              <a:rPr lang="en-GB" sz="2000" baseline="30000" dirty="0" smtClean="0"/>
              <a:t> The </a:t>
            </a:r>
            <a:r>
              <a:rPr lang="en-GB" sz="2000" baseline="30000" dirty="0"/>
              <a:t>Shard</a:t>
            </a:r>
          </a:p>
          <a:p>
            <a:endParaRPr lang="en-GB" sz="2000" b="1" baseline="30000" dirty="0" smtClean="0">
              <a:solidFill>
                <a:schemeClr val="bg1"/>
              </a:solidFill>
            </a:endParaRPr>
          </a:p>
          <a:p>
            <a:r>
              <a:rPr lang="en-GB" sz="2000" b="1" baseline="30000" dirty="0" smtClean="0">
                <a:solidFill>
                  <a:schemeClr val="bg1"/>
                </a:solidFill>
              </a:rPr>
              <a:t>Location</a:t>
            </a:r>
            <a:r>
              <a:rPr lang="en-GB" sz="2000" b="1" baseline="30000" dirty="0">
                <a:solidFill>
                  <a:schemeClr val="bg1"/>
                </a:solidFill>
              </a:rPr>
              <a:t>: </a:t>
            </a:r>
            <a:r>
              <a:rPr lang="en-GB" sz="2000" baseline="30000" dirty="0"/>
              <a:t>		</a:t>
            </a:r>
            <a:r>
              <a:rPr lang="en-GB" sz="2000" baseline="30000" dirty="0" smtClean="0"/>
              <a:t> London</a:t>
            </a:r>
            <a:r>
              <a:rPr lang="en-GB" sz="2000" baseline="30000" dirty="0"/>
              <a:t>, UK</a:t>
            </a:r>
          </a:p>
          <a:p>
            <a:endParaRPr lang="en-GB" sz="2000" b="1" baseline="30000" dirty="0" smtClean="0">
              <a:solidFill>
                <a:schemeClr val="bg1"/>
              </a:solidFill>
            </a:endParaRPr>
          </a:p>
          <a:p>
            <a:r>
              <a:rPr lang="en-GB" sz="2000" b="1" baseline="30000" dirty="0" smtClean="0">
                <a:solidFill>
                  <a:schemeClr val="bg1"/>
                </a:solidFill>
              </a:rPr>
              <a:t>Height</a:t>
            </a:r>
            <a:r>
              <a:rPr lang="en-GB" sz="2000" b="1" baseline="30000" dirty="0">
                <a:solidFill>
                  <a:schemeClr val="bg1"/>
                </a:solidFill>
              </a:rPr>
              <a:t>:</a:t>
            </a:r>
            <a:r>
              <a:rPr lang="en-GB" sz="2000" baseline="30000" dirty="0">
                <a:solidFill>
                  <a:schemeClr val="bg1"/>
                </a:solidFill>
              </a:rPr>
              <a:t> </a:t>
            </a:r>
            <a:r>
              <a:rPr lang="en-GB" sz="2000" baseline="30000" dirty="0"/>
              <a:t>		</a:t>
            </a:r>
            <a:r>
              <a:rPr lang="en-GB" sz="2000" baseline="30000" dirty="0" smtClean="0"/>
              <a:t> 309.6m</a:t>
            </a:r>
            <a:endParaRPr lang="en-GB" sz="2000" baseline="30000" dirty="0"/>
          </a:p>
          <a:p>
            <a:endParaRPr lang="en-GB" sz="2000" b="1" baseline="30000" dirty="0" smtClean="0">
              <a:solidFill>
                <a:schemeClr val="bg1"/>
              </a:solidFill>
            </a:endParaRPr>
          </a:p>
          <a:p>
            <a:r>
              <a:rPr lang="en-GB" sz="2000" b="1" baseline="30000" dirty="0" smtClean="0">
                <a:solidFill>
                  <a:schemeClr val="bg1"/>
                </a:solidFill>
              </a:rPr>
              <a:t>Use</a:t>
            </a:r>
            <a:r>
              <a:rPr lang="en-GB" sz="2000" b="1" baseline="30000" dirty="0">
                <a:solidFill>
                  <a:schemeClr val="bg1"/>
                </a:solidFill>
              </a:rPr>
              <a:t>:</a:t>
            </a:r>
            <a:r>
              <a:rPr lang="en-GB" sz="2000" baseline="30000" dirty="0">
                <a:solidFill>
                  <a:schemeClr val="bg1"/>
                </a:solidFill>
              </a:rPr>
              <a:t> </a:t>
            </a:r>
            <a:r>
              <a:rPr lang="en-GB" sz="2000" baseline="30000" dirty="0"/>
              <a:t>			</a:t>
            </a:r>
            <a:r>
              <a:rPr lang="en-GB" sz="2000" baseline="30000" dirty="0" smtClean="0"/>
              <a:t> </a:t>
            </a:r>
            <a:r>
              <a:rPr lang="en-ZA" sz="2000" baseline="30000" dirty="0" smtClean="0"/>
              <a:t>Residential</a:t>
            </a:r>
            <a:r>
              <a:rPr lang="en-ZA" sz="2000" baseline="30000" dirty="0"/>
              <a:t>, office, </a:t>
            </a:r>
            <a:r>
              <a:rPr lang="en-ZA" sz="2000" baseline="30000" dirty="0" smtClean="0"/>
              <a:t>leisure</a:t>
            </a:r>
            <a:r>
              <a:rPr lang="en-ZA" sz="2000" baseline="30000" dirty="0"/>
              <a:t>, retail, bars, 					</a:t>
            </a:r>
            <a:r>
              <a:rPr lang="en-ZA" sz="2000" baseline="30000" dirty="0" smtClean="0"/>
              <a:t>			 restaurants</a:t>
            </a:r>
            <a:r>
              <a:rPr lang="en-ZA" sz="2000" baseline="30000" dirty="0"/>
              <a:t>, hotel and </a:t>
            </a:r>
            <a:r>
              <a:rPr lang="en-ZA" sz="2000" baseline="30000" dirty="0" smtClean="0"/>
              <a:t>viewing </a:t>
            </a:r>
            <a:r>
              <a:rPr lang="en-ZA" sz="2000" baseline="30000" dirty="0"/>
              <a:t>gallery</a:t>
            </a:r>
          </a:p>
          <a:p>
            <a:endParaRPr lang="en-ZA" sz="2000" baseline="30000" dirty="0"/>
          </a:p>
          <a:p>
            <a:pPr>
              <a:tabLst>
                <a:tab pos="180975" algn="l"/>
              </a:tabLst>
            </a:pPr>
            <a:r>
              <a:rPr lang="en-ZA" sz="2000" b="1" baseline="30000" dirty="0" smtClean="0">
                <a:solidFill>
                  <a:schemeClr val="bg1"/>
                </a:solidFill>
              </a:rPr>
              <a:t>Interesting </a:t>
            </a:r>
            <a:r>
              <a:rPr lang="en-ZA" sz="2000" b="1" baseline="30000" dirty="0">
                <a:solidFill>
                  <a:schemeClr val="bg1"/>
                </a:solidFill>
              </a:rPr>
              <a:t>fact:</a:t>
            </a:r>
            <a:r>
              <a:rPr lang="en-ZA" sz="2000" baseline="30000" dirty="0">
                <a:solidFill>
                  <a:schemeClr val="bg1"/>
                </a:solidFill>
              </a:rPr>
              <a:t> </a:t>
            </a:r>
            <a:r>
              <a:rPr lang="en-ZA" sz="2000" baseline="30000" dirty="0"/>
              <a:t>	</a:t>
            </a:r>
            <a:r>
              <a:rPr lang="en-ZA" sz="2000" baseline="30000" dirty="0" smtClean="0"/>
              <a:t> The </a:t>
            </a:r>
            <a:r>
              <a:rPr lang="en-ZA" sz="2000" baseline="30000" dirty="0"/>
              <a:t>façade contains </a:t>
            </a:r>
            <a:r>
              <a:rPr lang="en-ZA" sz="2000" baseline="30000" dirty="0" smtClean="0"/>
              <a:t>11,000 </a:t>
            </a:r>
            <a:r>
              <a:rPr lang="en-ZA" sz="2000" baseline="30000" dirty="0"/>
              <a:t>panes of glass </a:t>
            </a:r>
          </a:p>
          <a:p>
            <a:r>
              <a:rPr lang="en-GB" sz="2000" baseline="30000" dirty="0"/>
              <a:t>	</a:t>
            </a:r>
            <a:r>
              <a:rPr lang="en-GB" sz="2000" baseline="30000" dirty="0" smtClean="0"/>
              <a:t> </a:t>
            </a:r>
            <a:endParaRPr lang="en-ZA" sz="2000" dirty="0"/>
          </a:p>
        </p:txBody>
      </p:sp>
    </p:spTree>
    <p:extLst>
      <p:ext uri="{BB962C8B-B14F-4D97-AF65-F5344CB8AC3E}">
        <p14:creationId xmlns:p14="http://schemas.microsoft.com/office/powerpoint/2010/main" val="796024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p:nvSpPr>
          <p:cNvPr id="9" name="Rectangle 8"/>
          <p:cNvSpPr/>
          <p:nvPr/>
        </p:nvSpPr>
        <p:spPr>
          <a:xfrm>
            <a:off x="1353" y="1181100"/>
            <a:ext cx="1722672" cy="25146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Rectangle 4"/>
          <p:cNvSpPr/>
          <p:nvPr/>
        </p:nvSpPr>
        <p:spPr>
          <a:xfrm>
            <a:off x="1353" y="4610100"/>
            <a:ext cx="6428021" cy="533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TextBox 6"/>
          <p:cNvSpPr txBox="1"/>
          <p:nvPr/>
        </p:nvSpPr>
        <p:spPr>
          <a:xfrm>
            <a:off x="304799" y="1543645"/>
            <a:ext cx="6810376" cy="1938992"/>
          </a:xfrm>
          <a:prstGeom prst="rect">
            <a:avLst/>
          </a:prstGeom>
          <a:noFill/>
        </p:spPr>
        <p:txBody>
          <a:bodyPr wrap="square" rtlCol="0">
            <a:spAutoFit/>
          </a:bodyPr>
          <a:lstStyle/>
          <a:p>
            <a:r>
              <a:rPr lang="en-GB" sz="2000" b="1" baseline="30000" dirty="0">
                <a:solidFill>
                  <a:schemeClr val="bg1"/>
                </a:solidFill>
              </a:rPr>
              <a:t>Name:</a:t>
            </a:r>
            <a:r>
              <a:rPr lang="en-GB" sz="2000" baseline="30000" dirty="0">
                <a:solidFill>
                  <a:schemeClr val="bg1"/>
                </a:solidFill>
              </a:rPr>
              <a:t> </a:t>
            </a:r>
            <a:r>
              <a:rPr lang="en-GB" sz="2000" baseline="30000" dirty="0"/>
              <a:t>		</a:t>
            </a:r>
            <a:r>
              <a:rPr lang="en-GB" sz="2000" baseline="30000" dirty="0" smtClean="0"/>
              <a:t> The </a:t>
            </a:r>
            <a:r>
              <a:rPr lang="en-GB" sz="2000" baseline="30000" dirty="0"/>
              <a:t>Tower, Meridian Quay</a:t>
            </a:r>
          </a:p>
          <a:p>
            <a:endParaRPr lang="en-GB" sz="2000" b="1" baseline="30000" dirty="0" smtClean="0">
              <a:solidFill>
                <a:schemeClr val="bg1"/>
              </a:solidFill>
            </a:endParaRPr>
          </a:p>
          <a:p>
            <a:r>
              <a:rPr lang="en-GB" sz="2000" b="1" baseline="30000" dirty="0" smtClean="0">
                <a:solidFill>
                  <a:schemeClr val="bg1"/>
                </a:solidFill>
              </a:rPr>
              <a:t>Location</a:t>
            </a:r>
            <a:r>
              <a:rPr lang="en-GB" sz="2000" b="1" baseline="30000" dirty="0">
                <a:solidFill>
                  <a:schemeClr val="bg1"/>
                </a:solidFill>
              </a:rPr>
              <a:t>: </a:t>
            </a:r>
            <a:r>
              <a:rPr lang="en-GB" sz="2000" baseline="30000" dirty="0"/>
              <a:t>		</a:t>
            </a:r>
            <a:r>
              <a:rPr lang="en-GB" sz="2000" baseline="30000" dirty="0" smtClean="0"/>
              <a:t> Swansea</a:t>
            </a:r>
            <a:r>
              <a:rPr lang="en-GB" sz="2000" baseline="30000" dirty="0"/>
              <a:t>, Wales</a:t>
            </a:r>
          </a:p>
          <a:p>
            <a:endParaRPr lang="en-GB" sz="2000" b="1" baseline="30000" dirty="0" smtClean="0">
              <a:solidFill>
                <a:schemeClr val="bg1"/>
              </a:solidFill>
            </a:endParaRPr>
          </a:p>
          <a:p>
            <a:r>
              <a:rPr lang="en-GB" sz="2000" b="1" baseline="30000" dirty="0" smtClean="0">
                <a:solidFill>
                  <a:schemeClr val="bg1"/>
                </a:solidFill>
              </a:rPr>
              <a:t>Height:</a:t>
            </a:r>
            <a:r>
              <a:rPr lang="en-GB" sz="2000" baseline="30000" dirty="0" smtClean="0">
                <a:solidFill>
                  <a:schemeClr val="bg1"/>
                </a:solidFill>
              </a:rPr>
              <a:t> </a:t>
            </a:r>
            <a:r>
              <a:rPr lang="en-GB" sz="2000" baseline="30000" dirty="0" smtClean="0"/>
              <a:t>		</a:t>
            </a:r>
            <a:r>
              <a:rPr lang="en-GB" sz="2000" baseline="30000" dirty="0"/>
              <a:t>107m</a:t>
            </a:r>
          </a:p>
          <a:p>
            <a:endParaRPr lang="en-GB" sz="2000" b="1" baseline="30000" dirty="0" smtClean="0">
              <a:solidFill>
                <a:schemeClr val="bg1"/>
              </a:solidFill>
            </a:endParaRPr>
          </a:p>
          <a:p>
            <a:r>
              <a:rPr lang="en-GB" sz="2000" b="1" baseline="30000" dirty="0" smtClean="0">
                <a:solidFill>
                  <a:schemeClr val="bg1"/>
                </a:solidFill>
              </a:rPr>
              <a:t>Use</a:t>
            </a:r>
            <a:r>
              <a:rPr lang="en-GB" sz="2000" b="1" baseline="30000" dirty="0">
                <a:solidFill>
                  <a:schemeClr val="bg1"/>
                </a:solidFill>
              </a:rPr>
              <a:t>:</a:t>
            </a:r>
            <a:r>
              <a:rPr lang="en-GB" sz="2000" baseline="30000" dirty="0">
                <a:solidFill>
                  <a:schemeClr val="bg1"/>
                </a:solidFill>
              </a:rPr>
              <a:t> </a:t>
            </a:r>
            <a:r>
              <a:rPr lang="en-GB" sz="2000" baseline="30000" dirty="0"/>
              <a:t>			</a:t>
            </a:r>
            <a:r>
              <a:rPr lang="en-GB" sz="2000" baseline="30000" dirty="0" smtClean="0"/>
              <a:t> Residential </a:t>
            </a:r>
            <a:r>
              <a:rPr lang="en-GB" sz="2000" baseline="30000" dirty="0"/>
              <a:t>and </a:t>
            </a:r>
            <a:r>
              <a:rPr lang="en-GB" sz="2000" baseline="30000" dirty="0" smtClean="0"/>
              <a:t>restaurant</a:t>
            </a:r>
          </a:p>
          <a:p>
            <a:r>
              <a:rPr lang="en-GB" sz="2000" baseline="30000" dirty="0" smtClean="0"/>
              <a:t> </a:t>
            </a:r>
            <a:endParaRPr lang="en-GB" sz="2000" baseline="30000" dirty="0"/>
          </a:p>
          <a:p>
            <a:r>
              <a:rPr lang="en-ZA" sz="2000" b="1" baseline="30000" dirty="0" smtClean="0">
                <a:solidFill>
                  <a:schemeClr val="bg1"/>
                </a:solidFill>
              </a:rPr>
              <a:t>Interesting </a:t>
            </a:r>
            <a:r>
              <a:rPr lang="en-ZA" sz="2000" b="1" baseline="30000" dirty="0">
                <a:solidFill>
                  <a:schemeClr val="bg1"/>
                </a:solidFill>
              </a:rPr>
              <a:t>fact:</a:t>
            </a:r>
            <a:r>
              <a:rPr lang="en-ZA" sz="2000" baseline="30000" dirty="0">
                <a:solidFill>
                  <a:schemeClr val="bg1"/>
                </a:solidFill>
              </a:rPr>
              <a:t> </a:t>
            </a:r>
            <a:r>
              <a:rPr lang="en-ZA" sz="2000" baseline="30000" dirty="0"/>
              <a:t>	</a:t>
            </a:r>
            <a:r>
              <a:rPr lang="en-ZA" sz="2000" baseline="30000" dirty="0" smtClean="0"/>
              <a:t> It </a:t>
            </a:r>
            <a:r>
              <a:rPr lang="en-ZA" sz="2000" baseline="30000" dirty="0"/>
              <a:t>is the tallest building in Wales</a:t>
            </a:r>
          </a:p>
        </p:txBody>
      </p:sp>
      <p:sp>
        <p:nvSpPr>
          <p:cNvPr id="8" name="TextBox 7"/>
          <p:cNvSpPr txBox="1"/>
          <p:nvPr/>
        </p:nvSpPr>
        <p:spPr>
          <a:xfrm>
            <a:off x="4610100" y="4918512"/>
            <a:ext cx="1742785" cy="194925"/>
          </a:xfrm>
          <a:prstGeom prst="rect">
            <a:avLst/>
          </a:prstGeom>
          <a:noFill/>
        </p:spPr>
        <p:txBody>
          <a:bodyPr wrap="none" rtlCol="0">
            <a:spAutoFit/>
          </a:bodyPr>
          <a:lstStyle/>
          <a:p>
            <a:pPr algn="r"/>
            <a:r>
              <a:rPr lang="en-GB" sz="1000" baseline="30000" dirty="0">
                <a:solidFill>
                  <a:schemeClr val="bg1"/>
                </a:solidFill>
              </a:rPr>
              <a:t>Photographer commons.wikimedia.org ©</a:t>
            </a:r>
          </a:p>
        </p:txBody>
      </p:sp>
    </p:spTree>
    <p:extLst>
      <p:ext uri="{BB962C8B-B14F-4D97-AF65-F5344CB8AC3E}">
        <p14:creationId xmlns:p14="http://schemas.microsoft.com/office/powerpoint/2010/main" val="1732110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9" y="1"/>
            <a:ext cx="9141289" cy="5143499"/>
          </a:xfrm>
          <a:prstGeom prst="rect">
            <a:avLst/>
          </a:prstGeom>
        </p:spPr>
      </p:pic>
      <p:sp>
        <p:nvSpPr>
          <p:cNvPr id="5" name="Rectangle 4"/>
          <p:cNvSpPr/>
          <p:nvPr/>
        </p:nvSpPr>
        <p:spPr>
          <a:xfrm>
            <a:off x="1353" y="4610100"/>
            <a:ext cx="6428021" cy="533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Rectangle 5"/>
          <p:cNvSpPr/>
          <p:nvPr/>
        </p:nvSpPr>
        <p:spPr>
          <a:xfrm>
            <a:off x="1353" y="1181100"/>
            <a:ext cx="1665521" cy="25146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TextBox 6"/>
          <p:cNvSpPr txBox="1"/>
          <p:nvPr/>
        </p:nvSpPr>
        <p:spPr>
          <a:xfrm>
            <a:off x="238124" y="1372195"/>
            <a:ext cx="4914901" cy="2811026"/>
          </a:xfrm>
          <a:prstGeom prst="rect">
            <a:avLst/>
          </a:prstGeom>
          <a:noFill/>
        </p:spPr>
        <p:txBody>
          <a:bodyPr wrap="square" rtlCol="0">
            <a:spAutoFit/>
          </a:bodyPr>
          <a:lstStyle/>
          <a:p>
            <a:r>
              <a:rPr lang="en-GB" sz="2000" b="1" baseline="30000" dirty="0">
                <a:solidFill>
                  <a:schemeClr val="bg1"/>
                </a:solidFill>
              </a:rPr>
              <a:t>Name:</a:t>
            </a:r>
            <a:r>
              <a:rPr lang="en-GB" sz="2000" baseline="30000" dirty="0">
                <a:solidFill>
                  <a:schemeClr val="bg1"/>
                </a:solidFill>
              </a:rPr>
              <a:t> </a:t>
            </a:r>
            <a:r>
              <a:rPr lang="en-GB" sz="2000" baseline="30000" dirty="0"/>
              <a:t>		</a:t>
            </a:r>
            <a:r>
              <a:rPr lang="en-GB" sz="2000" baseline="30000" dirty="0" smtClean="0"/>
              <a:t> Glasgow </a:t>
            </a:r>
            <a:r>
              <a:rPr lang="en-GB" sz="2000" baseline="30000" dirty="0"/>
              <a:t>Tower</a:t>
            </a:r>
          </a:p>
          <a:p>
            <a:endParaRPr lang="en-GB" sz="2000" b="1" baseline="30000" dirty="0" smtClean="0">
              <a:solidFill>
                <a:schemeClr val="bg1"/>
              </a:solidFill>
            </a:endParaRPr>
          </a:p>
          <a:p>
            <a:r>
              <a:rPr lang="en-GB" sz="2000" b="1" baseline="30000" dirty="0" smtClean="0">
                <a:solidFill>
                  <a:schemeClr val="bg1"/>
                </a:solidFill>
              </a:rPr>
              <a:t>Location</a:t>
            </a:r>
            <a:r>
              <a:rPr lang="en-GB" sz="2000" b="1" baseline="30000" dirty="0">
                <a:solidFill>
                  <a:schemeClr val="bg1"/>
                </a:solidFill>
              </a:rPr>
              <a:t>: </a:t>
            </a:r>
            <a:r>
              <a:rPr lang="en-GB" sz="2000" baseline="30000" dirty="0"/>
              <a:t>		</a:t>
            </a:r>
            <a:r>
              <a:rPr lang="en-GB" sz="2000" baseline="30000" dirty="0" smtClean="0"/>
              <a:t> Glasgow</a:t>
            </a:r>
            <a:r>
              <a:rPr lang="en-GB" sz="2000" baseline="30000" dirty="0"/>
              <a:t>, Scotland</a:t>
            </a:r>
          </a:p>
          <a:p>
            <a:r>
              <a:rPr lang="en-GB" sz="2000" b="1" baseline="30000" dirty="0" smtClean="0">
                <a:solidFill>
                  <a:schemeClr val="bg1"/>
                </a:solidFill>
              </a:rPr>
              <a:t> </a:t>
            </a:r>
          </a:p>
          <a:p>
            <a:r>
              <a:rPr lang="en-GB" sz="2000" b="1" baseline="30000" dirty="0" smtClean="0">
                <a:solidFill>
                  <a:schemeClr val="bg1"/>
                </a:solidFill>
              </a:rPr>
              <a:t>Height</a:t>
            </a:r>
            <a:r>
              <a:rPr lang="en-GB" sz="2000" b="1" baseline="30000" dirty="0">
                <a:solidFill>
                  <a:schemeClr val="bg1"/>
                </a:solidFill>
              </a:rPr>
              <a:t>:</a:t>
            </a:r>
            <a:r>
              <a:rPr lang="en-GB" sz="2000" baseline="30000" dirty="0">
                <a:solidFill>
                  <a:schemeClr val="bg1"/>
                </a:solidFill>
              </a:rPr>
              <a:t> </a:t>
            </a:r>
            <a:r>
              <a:rPr lang="en-GB" sz="2000" baseline="30000" dirty="0"/>
              <a:t>		</a:t>
            </a:r>
            <a:r>
              <a:rPr lang="en-GB" sz="2000" baseline="30000" dirty="0" smtClean="0"/>
              <a:t> 127m</a:t>
            </a:r>
            <a:endParaRPr lang="en-GB" sz="2000" baseline="30000" dirty="0"/>
          </a:p>
          <a:p>
            <a:endParaRPr lang="en-GB" sz="2000" b="1" baseline="30000" dirty="0" smtClean="0">
              <a:solidFill>
                <a:schemeClr val="bg1"/>
              </a:solidFill>
            </a:endParaRPr>
          </a:p>
          <a:p>
            <a:r>
              <a:rPr lang="en-GB" sz="2000" b="1" baseline="30000" dirty="0" smtClean="0">
                <a:solidFill>
                  <a:schemeClr val="bg1"/>
                </a:solidFill>
              </a:rPr>
              <a:t>Use</a:t>
            </a:r>
            <a:r>
              <a:rPr lang="en-GB" sz="2000" b="1" baseline="30000" dirty="0">
                <a:solidFill>
                  <a:schemeClr val="bg1"/>
                </a:solidFill>
              </a:rPr>
              <a:t>:</a:t>
            </a:r>
            <a:r>
              <a:rPr lang="en-GB" sz="2000" baseline="30000" dirty="0">
                <a:solidFill>
                  <a:schemeClr val="bg1"/>
                </a:solidFill>
              </a:rPr>
              <a:t> </a:t>
            </a:r>
            <a:r>
              <a:rPr lang="en-GB" sz="2000" baseline="30000" dirty="0"/>
              <a:t>			</a:t>
            </a:r>
            <a:r>
              <a:rPr lang="en-GB" sz="2000" baseline="30000" dirty="0" smtClean="0"/>
              <a:t> Observation </a:t>
            </a:r>
            <a:r>
              <a:rPr lang="en-GB" sz="2000" baseline="30000" dirty="0"/>
              <a:t>tower</a:t>
            </a:r>
          </a:p>
          <a:p>
            <a:endParaRPr lang="en-ZA" sz="2000" baseline="30000" dirty="0"/>
          </a:p>
          <a:p>
            <a:r>
              <a:rPr lang="en-ZA" sz="2000" b="1" baseline="30000" dirty="0" smtClean="0">
                <a:solidFill>
                  <a:schemeClr val="bg1"/>
                </a:solidFill>
              </a:rPr>
              <a:t>Interesting </a:t>
            </a:r>
            <a:r>
              <a:rPr lang="en-ZA" sz="2000" b="1" baseline="30000" dirty="0">
                <a:solidFill>
                  <a:schemeClr val="bg1"/>
                </a:solidFill>
              </a:rPr>
              <a:t>fact:</a:t>
            </a:r>
            <a:r>
              <a:rPr lang="en-ZA" sz="2000" baseline="30000" dirty="0">
                <a:solidFill>
                  <a:schemeClr val="bg1"/>
                </a:solidFill>
              </a:rPr>
              <a:t> </a:t>
            </a:r>
            <a:r>
              <a:rPr lang="en-ZA" sz="2000" baseline="30000" dirty="0"/>
              <a:t>	</a:t>
            </a:r>
            <a:r>
              <a:rPr lang="en-ZA" sz="2000" baseline="30000" dirty="0" smtClean="0"/>
              <a:t> It </a:t>
            </a:r>
            <a:r>
              <a:rPr lang="en-ZA" sz="2000" baseline="30000" dirty="0"/>
              <a:t>holds the Guinness </a:t>
            </a:r>
            <a:r>
              <a:rPr lang="en-ZA" sz="2000" baseline="30000" dirty="0" smtClean="0"/>
              <a:t>World Record </a:t>
            </a:r>
            <a:r>
              <a:rPr lang="en-ZA" sz="2000" baseline="30000" dirty="0"/>
              <a:t>as the </a:t>
            </a:r>
            <a:r>
              <a:rPr lang="en-ZA" sz="2000" baseline="30000" dirty="0" smtClean="0"/>
              <a:t>			 tallest  tower </a:t>
            </a:r>
            <a:r>
              <a:rPr lang="en-ZA" sz="2000" baseline="30000" dirty="0"/>
              <a:t>in </a:t>
            </a:r>
            <a:r>
              <a:rPr lang="en-ZA" sz="2000" baseline="30000" dirty="0" smtClean="0"/>
              <a:t>the </a:t>
            </a:r>
            <a:r>
              <a:rPr lang="en-ZA" sz="2000" baseline="30000" dirty="0"/>
              <a:t>world in which the whole </a:t>
            </a:r>
            <a:r>
              <a:rPr lang="en-ZA" sz="2000" baseline="30000" dirty="0" smtClean="0"/>
              <a:t>			 structure </a:t>
            </a:r>
            <a:r>
              <a:rPr lang="en-ZA" sz="2000" baseline="30000" dirty="0"/>
              <a:t>is </a:t>
            </a:r>
            <a:r>
              <a:rPr lang="en-ZA" sz="2000" baseline="30000" dirty="0" smtClean="0"/>
              <a:t>capable </a:t>
            </a:r>
            <a:r>
              <a:rPr lang="en-ZA" sz="2000" baseline="30000" dirty="0"/>
              <a:t>of </a:t>
            </a:r>
            <a:r>
              <a:rPr lang="en-ZA" sz="2000" baseline="30000" dirty="0" smtClean="0"/>
              <a:t>rotating 360 degrees.</a:t>
            </a:r>
            <a:endParaRPr lang="en-ZA" sz="2000" b="1" baseline="30000" dirty="0"/>
          </a:p>
          <a:p>
            <a:endParaRPr lang="en-ZA" baseline="30000" dirty="0"/>
          </a:p>
          <a:p>
            <a:r>
              <a:rPr lang="en-GB" baseline="30000" dirty="0"/>
              <a:t>	</a:t>
            </a:r>
            <a:endParaRPr lang="en-ZA" dirty="0"/>
          </a:p>
        </p:txBody>
      </p:sp>
    </p:spTree>
    <p:extLst>
      <p:ext uri="{BB962C8B-B14F-4D97-AF65-F5344CB8AC3E}">
        <p14:creationId xmlns:p14="http://schemas.microsoft.com/office/powerpoint/2010/main" val="1865607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55054" y="1895469"/>
            <a:ext cx="3207295" cy="540918"/>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9" name="Rectangle 8"/>
          <p:cNvSpPr/>
          <p:nvPr/>
        </p:nvSpPr>
        <p:spPr>
          <a:xfrm>
            <a:off x="355054" y="2421384"/>
            <a:ext cx="3445421" cy="526732"/>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0" name="Rectangle 9"/>
          <p:cNvSpPr/>
          <p:nvPr/>
        </p:nvSpPr>
        <p:spPr>
          <a:xfrm>
            <a:off x="355055" y="2948116"/>
            <a:ext cx="2711996" cy="540918"/>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Title 2"/>
          <p:cNvSpPr txBox="1">
            <a:spLocks/>
          </p:cNvSpPr>
          <p:nvPr/>
        </p:nvSpPr>
        <p:spPr>
          <a:xfrm>
            <a:off x="355054" y="2016672"/>
            <a:ext cx="3681237" cy="184557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altLang="en-US" sz="3200" dirty="0" smtClean="0">
                <a:solidFill>
                  <a:schemeClr val="bg1"/>
                </a:solidFill>
                <a:latin typeface="Arial" charset="0"/>
              </a:rPr>
              <a:t>TALL TOWERS</a:t>
            </a:r>
          </a:p>
          <a:p>
            <a:r>
              <a:rPr lang="en-GB" altLang="en-US" sz="3200" dirty="0" smtClean="0">
                <a:solidFill>
                  <a:schemeClr val="bg1"/>
                </a:solidFill>
                <a:latin typeface="Arial" charset="0"/>
              </a:rPr>
              <a:t>FROM AROUND</a:t>
            </a:r>
          </a:p>
          <a:p>
            <a:r>
              <a:rPr lang="en-GB" sz="3200" dirty="0" smtClean="0">
                <a:solidFill>
                  <a:schemeClr val="bg1"/>
                </a:solidFill>
                <a:latin typeface="Arial" charset="0"/>
                <a:cs typeface="Arial" panose="020B0604020202020204" pitchFamily="34" charset="0"/>
              </a:rPr>
              <a:t>THE WORLD</a:t>
            </a:r>
            <a:r>
              <a:rPr lang="en-GB" sz="3200" dirty="0" smtClean="0">
                <a:latin typeface="Arial" panose="020B0604020202020204" pitchFamily="34" charset="0"/>
                <a:cs typeface="Arial" panose="020B0604020202020204" pitchFamily="34" charset="0"/>
              </a:rPr>
              <a:t/>
            </a:r>
            <a:br>
              <a:rPr lang="en-GB" sz="3200" dirty="0" smtClean="0">
                <a:latin typeface="Arial" panose="020B0604020202020204" pitchFamily="34" charset="0"/>
                <a:cs typeface="Arial" panose="020B0604020202020204" pitchFamily="34" charset="0"/>
              </a:rPr>
            </a:br>
            <a:endParaRPr lang="en-GB" sz="3200" dirty="0"/>
          </a:p>
        </p:txBody>
      </p:sp>
    </p:spTree>
    <p:extLst>
      <p:ext uri="{BB962C8B-B14F-4D97-AF65-F5344CB8AC3E}">
        <p14:creationId xmlns:p14="http://schemas.microsoft.com/office/powerpoint/2010/main" val="3533787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1783" y="372161"/>
            <a:ext cx="7120433" cy="4399178"/>
          </a:xfrm>
          <a:prstGeom prst="rect">
            <a:avLst/>
          </a:prstGeom>
        </p:spPr>
      </p:pic>
    </p:spTree>
    <p:extLst>
      <p:ext uri="{BB962C8B-B14F-4D97-AF65-F5344CB8AC3E}">
        <p14:creationId xmlns:p14="http://schemas.microsoft.com/office/powerpoint/2010/main" val="338604535"/>
      </p:ext>
    </p:extLst>
  </p:cSld>
  <p:clrMapOvr>
    <a:masterClrMapping/>
  </p:clrMapOvr>
</p:sld>
</file>

<file path=ppt/theme/theme1.xml><?xml version="1.0" encoding="utf-8"?>
<a:theme xmlns:a="http://schemas.openxmlformats.org/drawingml/2006/main" name="Go Construct PPT Template">
  <a:themeElements>
    <a:clrScheme name="Custom 1">
      <a:dk1>
        <a:sysClr val="windowText" lastClr="000000"/>
      </a:dk1>
      <a:lt1>
        <a:sysClr val="window" lastClr="FFFFFF"/>
      </a:lt1>
      <a:dk2>
        <a:srgbClr val="3D3D3C"/>
      </a:dk2>
      <a:lt2>
        <a:srgbClr val="9D9C9C"/>
      </a:lt2>
      <a:accent1>
        <a:srgbClr val="F5B016"/>
      </a:accent1>
      <a:accent2>
        <a:srgbClr val="CD2E4F"/>
      </a:accent2>
      <a:accent3>
        <a:srgbClr val="D23526"/>
      </a:accent3>
      <a:accent4>
        <a:srgbClr val="72113C"/>
      </a:accent4>
      <a:accent5>
        <a:srgbClr val="FBBD5B"/>
      </a:accent5>
      <a:accent6>
        <a:srgbClr val="931820"/>
      </a:accent6>
      <a:hlink>
        <a:srgbClr val="AECC48"/>
      </a:hlink>
      <a:folHlink>
        <a:srgbClr val="264C22"/>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Go Construct PPT Template</Template>
  <TotalTime>769</TotalTime>
  <Words>1972</Words>
  <Application>Microsoft Office PowerPoint</Application>
  <PresentationFormat>On-screen Show (16:9)</PresentationFormat>
  <Paragraphs>276</Paragraphs>
  <Slides>21</Slides>
  <Notes>18</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Go Construct PPT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CITB-ConstructionSkills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Careers in the Construction Industry</dc:title>
  <dc:creator>Liza Smith</dc:creator>
  <cp:lastModifiedBy>IS</cp:lastModifiedBy>
  <cp:revision>86</cp:revision>
  <dcterms:created xsi:type="dcterms:W3CDTF">2015-07-23T18:29:54Z</dcterms:created>
  <dcterms:modified xsi:type="dcterms:W3CDTF">2015-08-21T12:23:35Z</dcterms:modified>
</cp:coreProperties>
</file>