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notesMasterIdLst>
    <p:notesMasterId r:id="rId15"/>
  </p:notesMasterIdLst>
  <p:handoutMasterIdLst>
    <p:handoutMasterId r:id="rId16"/>
  </p:handoutMasterIdLst>
  <p:sldIdLst>
    <p:sldId id="257" r:id="rId5"/>
    <p:sldId id="269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64" r:id="rId14"/>
  </p:sldIdLst>
  <p:sldSz cx="9144000" cy="5143500" type="screen16x9"/>
  <p:notesSz cx="6864350" cy="9994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F1F"/>
    <a:srgbClr val="FAB000"/>
    <a:srgbClr val="2B57A4"/>
    <a:srgbClr val="6AA9DD"/>
    <a:srgbClr val="279BCE"/>
    <a:srgbClr val="1C2346"/>
    <a:srgbClr val="498339"/>
    <a:srgbClr val="AECC48"/>
    <a:srgbClr val="264C22"/>
    <a:srgbClr val="65B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AD4E0-098F-424C-A2EA-782884C4A43A}" v="4" dt="2021-08-12T10:27:02.4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22" autoAdjust="0"/>
    <p:restoredTop sz="85262" autoAdjust="0"/>
  </p:normalViewPr>
  <p:slideViewPr>
    <p:cSldViewPr snapToGrid="0" snapToObjects="1">
      <p:cViewPr varScale="1">
        <p:scale>
          <a:sx n="103" d="100"/>
          <a:sy n="103" d="100"/>
        </p:scale>
        <p:origin x="725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3990" y="-96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l">
              <a:defRPr sz="13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821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r">
              <a:defRPr sz="1300"/>
            </a:lvl1pPr>
          </a:lstStyle>
          <a:p>
            <a:fld id="{08AB7562-90BB-4E8C-9580-AB50A3580E3C}" type="datetimeFigureOut">
              <a:rPr lang="en-ZA" smtClean="0"/>
              <a:t>2021/09/10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l">
              <a:defRPr sz="13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821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r">
              <a:defRPr sz="1300"/>
            </a:lvl1pPr>
          </a:lstStyle>
          <a:p>
            <a:fld id="{68B01456-8100-4F02-BA61-D827A94533C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0264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8210" y="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/>
          <a:lstStyle>
            <a:lvl1pPr algn="r">
              <a:defRPr sz="1300"/>
            </a:lvl1pPr>
          </a:lstStyle>
          <a:p>
            <a:fld id="{3E2CECB3-252F-4E2B-ACC3-67DBCBBC5B3D}" type="datetimeFigureOut">
              <a:rPr lang="en-GB" smtClean="0"/>
              <a:t>10/09/2021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49300"/>
            <a:ext cx="66611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32" tIns="48166" rIns="96332" bIns="4816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35" y="4747578"/>
            <a:ext cx="5491480" cy="4497705"/>
          </a:xfrm>
          <a:prstGeom prst="rect">
            <a:avLst/>
          </a:prstGeom>
        </p:spPr>
        <p:txBody>
          <a:bodyPr vert="horz" lIns="96332" tIns="48166" rIns="96332" bIns="4816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8210" y="9493420"/>
            <a:ext cx="2974552" cy="499745"/>
          </a:xfrm>
          <a:prstGeom prst="rect">
            <a:avLst/>
          </a:prstGeom>
        </p:spPr>
        <p:txBody>
          <a:bodyPr vert="horz" lIns="96332" tIns="48166" rIns="96332" bIns="48166" rtlCol="0" anchor="b"/>
          <a:lstStyle>
            <a:lvl1pPr algn="r">
              <a:defRPr sz="1300"/>
            </a:lvl1pPr>
          </a:lstStyle>
          <a:p>
            <a:fld id="{F75105D7-B004-47F4-B324-F21CA3DEE8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55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e.gov.uk/pubns/indg401.pdf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/>
              <a:t>Explain that participants are going to work in small teams  to create a ‘scaffold’ cube.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/>
              <a:t>Teams will have a chance to work through a set of instructions to create the cube which will then be dismantled and rebuilt in a timed competition.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/>
              <a:t>There now follows a series of power point slides which will explain the importance and complexity of scaffold structures and outline some of the Health &amp; Safety regulations regarding Working at Heights. Please see this </a:t>
            </a:r>
            <a:r>
              <a:rPr lang="en-GB" sz="1000" dirty="0" err="1"/>
              <a:t>weblink</a:t>
            </a:r>
            <a:r>
              <a:rPr lang="en-GB" sz="1000" dirty="0"/>
              <a:t> for </a:t>
            </a:r>
            <a:r>
              <a:rPr lang="en-GB" sz="1000"/>
              <a:t>more</a:t>
            </a:r>
            <a:r>
              <a:rPr lang="en-GB" sz="1000" baseline="0"/>
              <a:t> information.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http://www.hse.gov.uk/pubns/indg401.pdf</a:t>
            </a:r>
            <a:endParaRPr lang="en-GB" sz="1000" dirty="0"/>
          </a:p>
          <a:p>
            <a:endParaRPr lang="en-ZA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560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baseline="0" dirty="0"/>
              <a:t>Finish by asking if they have any further questions before </a:t>
            </a:r>
            <a:r>
              <a:rPr lang="en-GB" baseline="0"/>
              <a:t>they start the task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87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Most participants will be familiar with seeing scaffolding around construction sites. This is possibly the most common use of scaffolding.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Ask if they have seen scaffolding used for any other purposes. Examples</a:t>
            </a:r>
            <a:r>
              <a:rPr lang="en-GB" baseline="0" dirty="0"/>
              <a:t> include: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GB" dirty="0"/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/>
              <a:t>Alongside motorways/roadways when installing/repairing overhead cables</a:t>
            </a:r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/>
              <a:t>To create stage sets at festivals</a:t>
            </a:r>
          </a:p>
          <a:p>
            <a:pPr marL="1085850" lvl="2" indent="-171450">
              <a:buFont typeface="Wingdings" panose="05000000000000000000" pitchFamily="2" charset="2"/>
              <a:buChar char="v"/>
            </a:pPr>
            <a:r>
              <a:rPr lang="en-GB" dirty="0"/>
              <a:t>In the building of bridges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If there is time participants could research uses of scaffold and gather images</a:t>
            </a:r>
          </a:p>
          <a:p>
            <a:endParaRPr lang="en-GB" baseline="0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41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Explain that regulations regarding Working at Heights and Health &amp; Safety have meant that there has been a huge increase in the use of scaffolding and other access methods over recent years.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Explain that the reason for scaffolding and other access methods is to provide a safe platform to work from as can be seen on this image.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Scaffolding might be erected: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To assist with external painting/cleaning of a building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To allow replacement of windows or repairs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Ask participants if they have ever had a scaffold at home and/or if they can name any other access methods. They might know:</a:t>
            </a:r>
          </a:p>
          <a:p>
            <a:endParaRPr lang="en-GB" dirty="0"/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Cherry pickers or scissor lifts – often used to replace street light fitments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Mobile scaffold towers – also used by painters &amp; decorators and repair companies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If there is time participants could research and find images of other access methods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It may be appropriate for some participants to research Working at Heights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535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image shows the complexity of a scaffold supporting a suspended platform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You might like to explain that every level/storey on a scaffold is called a ‘lift’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Each ‘lift’ is a safe working platform formed with scaffold boards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Boards are also placed upright on every lift to form  a ‘toe board’ this is a barrier to stop tools and materials  being accidentally kicked onto people working below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Scaffold design uses a lot of trigonometry (angles) and a scaffold designer has to also understand how to support loads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Each scaffold pole has a specific role in supporting the whole structure and is given a label</a:t>
            </a:r>
          </a:p>
          <a:p>
            <a:r>
              <a:rPr lang="en-GB" dirty="0"/>
              <a:t>	- upright poles are called </a:t>
            </a:r>
            <a:r>
              <a:rPr lang="en-GB" b="1" dirty="0"/>
              <a:t>standards</a:t>
            </a:r>
          </a:p>
          <a:p>
            <a:r>
              <a:rPr lang="en-GB" dirty="0"/>
              <a:t>	- standards are then held in place by </a:t>
            </a:r>
            <a:r>
              <a:rPr lang="en-GB" b="1" dirty="0"/>
              <a:t>ledgers and transoms </a:t>
            </a:r>
            <a:r>
              <a:rPr lang="en-GB" dirty="0"/>
              <a:t>which are fixed at right angles to standards</a:t>
            </a:r>
          </a:p>
          <a:p>
            <a:r>
              <a:rPr lang="en-GB" dirty="0"/>
              <a:t>	- </a:t>
            </a:r>
            <a:r>
              <a:rPr lang="en-GB" b="1" dirty="0"/>
              <a:t>Sway braces </a:t>
            </a:r>
            <a:r>
              <a:rPr lang="en-GB" dirty="0"/>
              <a:t>are the cross pieces which stabilise the structure</a:t>
            </a:r>
          </a:p>
          <a:p>
            <a:r>
              <a:rPr lang="en-GB" dirty="0"/>
              <a:t>	- </a:t>
            </a:r>
            <a:r>
              <a:rPr lang="en-GB" b="1" dirty="0"/>
              <a:t>plan braces </a:t>
            </a:r>
            <a:r>
              <a:rPr lang="en-GB" dirty="0"/>
              <a:t>are additional supports used on bigger structures</a:t>
            </a:r>
          </a:p>
          <a:p>
            <a:endParaRPr lang="en-Z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791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Explain that the load on a scaffold is a mixture of the number of people working on it as well as all the bricks, blocks or other materials that are stored on the platforms ready for people to use.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 scaffold structure also has to withstand the weather – especially winds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You might like to discuss with participants the skills they consider a </a:t>
            </a:r>
            <a:r>
              <a:rPr lang="en-GB" dirty="0" err="1"/>
              <a:t>scaffolder</a:t>
            </a:r>
            <a:r>
              <a:rPr lang="en-GB" dirty="0"/>
              <a:t> might need. Include: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An ability to work at heights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Attention to Health &amp; Safety and regulations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Ability to follow instructions/diagrams accurately and in the correct order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Physical strength and agility</a:t>
            </a:r>
          </a:p>
          <a:p>
            <a:pPr marL="1085850" lvl="2" indent="-1714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dirty="0"/>
              <a:t>Scaffold is most commonly made of steel and is very heavy (aluminium scaffold is lighter but cannot be used for huge structures as it cannot carry the same load)</a:t>
            </a:r>
          </a:p>
          <a:p>
            <a:pPr marL="1085850" lvl="2" indent="-1714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dirty="0"/>
              <a:t>While assembling the scaffold </a:t>
            </a:r>
            <a:r>
              <a:rPr lang="en-GB" dirty="0" err="1"/>
              <a:t>scaffolders</a:t>
            </a:r>
            <a:r>
              <a:rPr lang="en-GB" dirty="0"/>
              <a:t> need to be able to climb up and down ‘lifts’ quickly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52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Explain that participants are now going to experience building a scaffolding cube.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They are not going to use actual scaffolding pole and couplings as are shown here, but are going to use plastic waste pipe and cable 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Explain that this simulation will give them some idea of how complex a scaffold structure can be. They will need to follow a set of instructional diagrams and work co-operatively in their small teams</a:t>
            </a:r>
          </a:p>
          <a:p>
            <a:endParaRPr lang="en-GB" sz="1300" dirty="0"/>
          </a:p>
          <a:p>
            <a:endParaRPr lang="en-GB" sz="1300" dirty="0"/>
          </a:p>
          <a:p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170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Explain that participants will be expected to follow Health &amp; Safety regulations – exactly as if they were on a construction site.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They must not misuse the plastic pipe and most especially must not use the cable ties for anything other than fastening the pieces of pipe together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r>
              <a:rPr lang="en-GB" dirty="0"/>
              <a:t>Cable ties cannot be undone – they need to be cut. </a:t>
            </a:r>
          </a:p>
          <a:p>
            <a:pPr marL="628650" lvl="1" indent="-171450">
              <a:buFont typeface="Wingdings" panose="05000000000000000000" pitchFamily="2" charset="2"/>
              <a:buChar char="Ø"/>
            </a:pPr>
            <a:endParaRPr lang="en-GB" b="1" dirty="0"/>
          </a:p>
          <a:p>
            <a:pPr marL="457200" lvl="1" indent="0">
              <a:buFont typeface="Wingdings" panose="05000000000000000000" pitchFamily="2" charset="2"/>
              <a:buNone/>
            </a:pPr>
            <a:r>
              <a:rPr lang="en-GB" b="1" dirty="0"/>
              <a:t>The Activity Lead should ensure that they monitor closely the use and return of cable 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802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Activity Lead might choose to go through the participant brief assembly instructions with the participants.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Assistance given at this stage will depend on the age and ability of the participants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022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Activity Lead should give a timescale to build the cube initially (suggestion is 20 minutes)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Cable ties will need to be cut to disassemble the cube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Suggested time for the competitive rebuild is </a:t>
            </a:r>
            <a:r>
              <a:rPr lang="en-Z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 10 - 20 minutes (feedback from users)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105D7-B004-47F4-B324-F21CA3DEE8F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35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kgd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pic>
        <p:nvPicPr>
          <p:cNvPr id="11" name="Picture 10" descr="Logo_for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71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65B0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39"/>
            <a:ext cx="2483121" cy="124156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rgbClr val="264C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rgbClr val="AECC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529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2B57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39"/>
            <a:ext cx="2483121" cy="124156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rgbClr val="1C23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rgbClr val="F5B0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rgbClr val="279B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388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5200" y="1579418"/>
            <a:ext cx="3784599" cy="2997894"/>
          </a:xfrm>
        </p:spPr>
        <p:txBody>
          <a:bodyPr/>
          <a:lstStyle>
            <a:lvl1pPr>
              <a:defRPr sz="2000">
                <a:solidFill>
                  <a:srgbClr val="3D3D3C"/>
                </a:solidFill>
              </a:defRPr>
            </a:lvl1pPr>
            <a:lvl2pPr>
              <a:defRPr sz="1800">
                <a:solidFill>
                  <a:srgbClr val="3D3D3C"/>
                </a:solidFill>
              </a:defRPr>
            </a:lvl2pPr>
            <a:lvl3pPr>
              <a:defRPr sz="1600">
                <a:solidFill>
                  <a:srgbClr val="3D3D3C"/>
                </a:solidFill>
              </a:defRPr>
            </a:lvl3pPr>
            <a:lvl4pPr>
              <a:defRPr sz="1400">
                <a:solidFill>
                  <a:srgbClr val="3D3D3C"/>
                </a:solidFill>
              </a:defRPr>
            </a:lvl4pPr>
            <a:lvl5pPr>
              <a:defRPr sz="1400">
                <a:solidFill>
                  <a:srgbClr val="3D3D3C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0"/>
          </p:nvPr>
        </p:nvSpPr>
        <p:spPr>
          <a:xfrm>
            <a:off x="584200" y="1579418"/>
            <a:ext cx="3784599" cy="2997894"/>
          </a:xfrm>
        </p:spPr>
        <p:txBody>
          <a:bodyPr/>
          <a:lstStyle>
            <a:lvl1pPr>
              <a:defRPr sz="2000">
                <a:solidFill>
                  <a:srgbClr val="3D3D3C"/>
                </a:solidFill>
              </a:defRPr>
            </a:lvl1pPr>
            <a:lvl2pPr>
              <a:defRPr sz="1800">
                <a:solidFill>
                  <a:srgbClr val="3D3D3C"/>
                </a:solidFill>
              </a:defRPr>
            </a:lvl2pPr>
            <a:lvl3pPr>
              <a:defRPr sz="1600">
                <a:solidFill>
                  <a:srgbClr val="3D3D3C"/>
                </a:solidFill>
              </a:defRPr>
            </a:lvl3pPr>
            <a:lvl4pPr>
              <a:defRPr sz="1400">
                <a:solidFill>
                  <a:srgbClr val="3D3D3C"/>
                </a:solidFill>
              </a:defRPr>
            </a:lvl4pPr>
            <a:lvl5pPr>
              <a:defRPr sz="1400">
                <a:solidFill>
                  <a:srgbClr val="3D3D3C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724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142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970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8CD6AF4-BF38-4AD9-9B94-D6A689C7B648}" type="datetimeFigureOut">
              <a:rPr lang="en-GB"/>
              <a:pPr>
                <a:defRPr/>
              </a:pPr>
              <a:t>10/09/2021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441D3C6-2299-48C6-BE61-09DF530DFC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4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kgds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974" y="3953933"/>
            <a:ext cx="4545026" cy="118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00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kgds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854528"/>
            <a:ext cx="7944122" cy="1664305"/>
          </a:xfrm>
        </p:spPr>
        <p:txBody>
          <a:bodyPr/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2800045"/>
            <a:ext cx="6062134" cy="154617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2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pic>
        <p:nvPicPr>
          <p:cNvPr id="5" name="Picture 4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63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98745" y="445051"/>
            <a:ext cx="7944122" cy="791468"/>
          </a:xfrm>
        </p:spPr>
        <p:txBody>
          <a:bodyPr/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98745" y="1423555"/>
            <a:ext cx="7944122" cy="2922667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C8BFF48-4880-CB4D-9A24-85077AB40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5000053" y="0"/>
            <a:ext cx="4965951" cy="5143500"/>
          </a:xfrm>
          <a:custGeom>
            <a:avLst/>
            <a:gdLst/>
            <a:ahLst/>
            <a:cxnLst/>
            <a:rect l="l" t="t" r="r" b="b"/>
            <a:pathLst>
              <a:path w="4965951" h="5143500">
                <a:moveTo>
                  <a:pt x="1014840" y="0"/>
                </a:moveTo>
                <a:lnTo>
                  <a:pt x="4965951" y="0"/>
                </a:lnTo>
                <a:lnTo>
                  <a:pt x="4965951" y="5143500"/>
                </a:lnTo>
                <a:lnTo>
                  <a:pt x="1014840" y="5143500"/>
                </a:lnTo>
                <a:lnTo>
                  <a:pt x="1014840" y="4295664"/>
                </a:lnTo>
                <a:lnTo>
                  <a:pt x="598562" y="4295664"/>
                </a:lnTo>
                <a:lnTo>
                  <a:pt x="598562" y="3774721"/>
                </a:lnTo>
                <a:lnTo>
                  <a:pt x="1014840" y="3774721"/>
                </a:lnTo>
                <a:lnTo>
                  <a:pt x="1014840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4840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137475" y="390194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5573761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5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79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65B0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rgbClr val="4983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rgbClr val="264C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89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68200" y="0"/>
            <a:ext cx="4075800" cy="5143501"/>
          </a:xfrm>
          <a:custGeom>
            <a:avLst/>
            <a:gdLst/>
            <a:ahLst/>
            <a:cxnLst/>
            <a:rect l="l" t="t" r="r" b="b"/>
            <a:pathLst>
              <a:path w="4075800" h="5143501">
                <a:moveTo>
                  <a:pt x="1012194" y="0"/>
                </a:moveTo>
                <a:lnTo>
                  <a:pt x="3547577" y="0"/>
                </a:lnTo>
                <a:lnTo>
                  <a:pt x="4075800" y="0"/>
                </a:lnTo>
                <a:lnTo>
                  <a:pt x="4075800" y="5143501"/>
                </a:lnTo>
                <a:lnTo>
                  <a:pt x="3547577" y="5143501"/>
                </a:lnTo>
                <a:lnTo>
                  <a:pt x="3547577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rgbClr val="2B57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effectLst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230627" y="4634090"/>
            <a:ext cx="116239" cy="116239"/>
          </a:xfrm>
          <a:prstGeom prst="rect">
            <a:avLst/>
          </a:prstGeom>
          <a:solidFill>
            <a:srgbClr val="6AA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952637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256027" y="2161824"/>
            <a:ext cx="116239" cy="116239"/>
          </a:xfrm>
          <a:prstGeom prst="rect">
            <a:avLst/>
          </a:prstGeom>
          <a:solidFill>
            <a:srgbClr val="279B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ogo_forPP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878" y="3901940"/>
            <a:ext cx="2483121" cy="1241561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639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C8BFF48-4880-CB4D-9A24-85077AB40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191000" y="0"/>
            <a:ext cx="7074451" cy="5143500"/>
          </a:xfrm>
          <a:custGeom>
            <a:avLst/>
            <a:gdLst/>
            <a:ahLst/>
            <a:cxnLst/>
            <a:rect l="l" t="t" r="r" b="b"/>
            <a:pathLst>
              <a:path w="7074451" h="5143500">
                <a:moveTo>
                  <a:pt x="4953000" y="0"/>
                </a:moveTo>
                <a:lnTo>
                  <a:pt x="7074451" y="0"/>
                </a:lnTo>
                <a:lnTo>
                  <a:pt x="7074451" y="5143500"/>
                </a:lnTo>
                <a:lnTo>
                  <a:pt x="4953000" y="5143500"/>
                </a:lnTo>
                <a:close/>
                <a:moveTo>
                  <a:pt x="1012194" y="0"/>
                </a:moveTo>
                <a:lnTo>
                  <a:pt x="4952999" y="0"/>
                </a:lnTo>
                <a:lnTo>
                  <a:pt x="4952999" y="5143500"/>
                </a:lnTo>
                <a:lnTo>
                  <a:pt x="1012194" y="5143500"/>
                </a:lnTo>
                <a:lnTo>
                  <a:pt x="1012194" y="4295664"/>
                </a:lnTo>
                <a:lnTo>
                  <a:pt x="597001" y="4295664"/>
                </a:lnTo>
                <a:lnTo>
                  <a:pt x="597001" y="3774721"/>
                </a:lnTo>
                <a:lnTo>
                  <a:pt x="1012194" y="3774721"/>
                </a:lnTo>
                <a:lnTo>
                  <a:pt x="1012194" y="1905001"/>
                </a:lnTo>
                <a:lnTo>
                  <a:pt x="0" y="1905001"/>
                </a:lnTo>
                <a:lnTo>
                  <a:pt x="0" y="811389"/>
                </a:lnTo>
                <a:lnTo>
                  <a:pt x="1012194" y="8113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486188" y="4634090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208198" y="4176890"/>
            <a:ext cx="296863" cy="2968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4511588" y="2161824"/>
            <a:ext cx="116239" cy="11623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24146" y="625925"/>
            <a:ext cx="3590688" cy="1462651"/>
          </a:xfrm>
        </p:spPr>
        <p:txBody>
          <a:bodyPr>
            <a:normAutofit/>
          </a:bodyPr>
          <a:lstStyle>
            <a:lvl1pPr algn="l">
              <a:defRPr sz="30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Headline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4144" y="2410692"/>
            <a:ext cx="3590690" cy="252114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Secondary text goes here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098" y="3687453"/>
            <a:ext cx="5536353" cy="144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25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7E914-2E24-E44E-8E32-D2278494C075}" type="datetimeFigureOut">
              <a:rPr lang="en-US" smtClean="0"/>
              <a:pPr/>
              <a:t>9/10/2021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2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7" r:id="rId2"/>
    <p:sldLayoutId id="2147483758" r:id="rId3"/>
    <p:sldLayoutId id="2147483759" r:id="rId4"/>
    <p:sldLayoutId id="2147483761" r:id="rId5"/>
    <p:sldLayoutId id="2147483764" r:id="rId6"/>
    <p:sldLayoutId id="2147483765" r:id="rId7"/>
    <p:sldLayoutId id="2147483763" r:id="rId8"/>
    <p:sldLayoutId id="2147483750" r:id="rId9"/>
    <p:sldLayoutId id="2147483762" r:id="rId10"/>
    <p:sldLayoutId id="2147483760" r:id="rId11"/>
    <p:sldLayoutId id="2147483748" r:id="rId12"/>
    <p:sldLayoutId id="2147483756" r:id="rId13"/>
    <p:sldLayoutId id="2147483746" r:id="rId14"/>
    <p:sldLayoutId id="2147483766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hyperlink" Target="http://www.shutterstock.com/editorial" TargetMode="External"/><Relationship Id="rId4" Type="http://schemas.openxmlformats.org/officeDocument/2006/relationships/hyperlink" Target="http://www.shutterstock.com/gallery-2775274p1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>
            <a:extLst>
              <a:ext uri="{FF2B5EF4-FFF2-40B4-BE49-F238E27FC236}">
                <a16:creationId xmlns:a16="http://schemas.microsoft.com/office/drawing/2014/main" id="{6AB54A35-AACB-4E3A-9FAF-5D775CC93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42" y="455930"/>
            <a:ext cx="3909871" cy="440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76973" y="1559160"/>
            <a:ext cx="8536788" cy="1664305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1F1F1F"/>
                </a:solidFill>
              </a:rPr>
              <a:t>SCAFFOLDING </a:t>
            </a:r>
            <a:br>
              <a:rPr lang="en-GB" dirty="0">
                <a:solidFill>
                  <a:srgbClr val="1F1F1F"/>
                </a:solidFill>
              </a:rPr>
            </a:br>
            <a:r>
              <a:rPr lang="en-GB" dirty="0">
                <a:solidFill>
                  <a:srgbClr val="1F1F1F"/>
                </a:solidFill>
              </a:rPr>
              <a:t>CUBE CHALLENGE</a:t>
            </a:r>
            <a:endParaRPr lang="en-US" dirty="0">
              <a:solidFill>
                <a:srgbClr val="1F1F1F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CB85D6-A966-482B-8095-31D1DC75097E}"/>
              </a:ext>
            </a:extLst>
          </p:cNvPr>
          <p:cNvGrpSpPr/>
          <p:nvPr/>
        </p:nvGrpSpPr>
        <p:grpSpPr>
          <a:xfrm>
            <a:off x="269270" y="173124"/>
            <a:ext cx="3369945" cy="597535"/>
            <a:chOff x="142588" y="141243"/>
            <a:chExt cx="3369945" cy="597535"/>
          </a:xfrm>
        </p:grpSpPr>
        <p:pic>
          <p:nvPicPr>
            <p:cNvPr id="10" name="image2.png">
              <a:extLst>
                <a:ext uri="{FF2B5EF4-FFF2-40B4-BE49-F238E27FC236}">
                  <a16:creationId xmlns:a16="http://schemas.microsoft.com/office/drawing/2014/main" id="{AEC0D621-0B30-4D4D-A85F-FD27B228B2B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7273" y="329203"/>
              <a:ext cx="699135" cy="267970"/>
            </a:xfrm>
            <a:prstGeom prst="rect">
              <a:avLst/>
            </a:prstGeom>
          </p:spPr>
        </p:pic>
        <p:pic>
          <p:nvPicPr>
            <p:cNvPr id="11" name="image3.png">
              <a:extLst>
                <a:ext uri="{FF2B5EF4-FFF2-40B4-BE49-F238E27FC236}">
                  <a16:creationId xmlns:a16="http://schemas.microsoft.com/office/drawing/2014/main" id="{EB728EAD-E12E-4A7A-873D-4FA810444F9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5008" y="329838"/>
              <a:ext cx="517525" cy="266700"/>
            </a:xfrm>
            <a:prstGeom prst="rect">
              <a:avLst/>
            </a:prstGeom>
          </p:spPr>
        </p:pic>
        <p:cxnSp>
          <p:nvCxnSpPr>
            <p:cNvPr id="12" name="Line 13">
              <a:extLst>
                <a:ext uri="{FF2B5EF4-FFF2-40B4-BE49-F238E27FC236}">
                  <a16:creationId xmlns:a16="http://schemas.microsoft.com/office/drawing/2014/main" id="{326C3C64-72B3-4558-8AFE-C74A49083D1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54243" y="141243"/>
              <a:ext cx="0" cy="597535"/>
            </a:xfrm>
            <a:prstGeom prst="line">
              <a:avLst/>
            </a:prstGeom>
            <a:noFill/>
            <a:ln w="12700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Line 12">
              <a:extLst>
                <a:ext uri="{FF2B5EF4-FFF2-40B4-BE49-F238E27FC236}">
                  <a16:creationId xmlns:a16="http://schemas.microsoft.com/office/drawing/2014/main" id="{645571C3-F50B-474E-9508-FD7FC9AF487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80708" y="141243"/>
              <a:ext cx="0" cy="597535"/>
            </a:xfrm>
            <a:prstGeom prst="line">
              <a:avLst/>
            </a:prstGeom>
            <a:noFill/>
            <a:ln w="12700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21676F9-2FB4-4252-A8A1-EFCE4CC346A3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588" y="307613"/>
              <a:ext cx="1707515" cy="28829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35" name="Picture 11">
            <a:extLst>
              <a:ext uri="{FF2B5EF4-FFF2-40B4-BE49-F238E27FC236}">
                <a16:creationId xmlns:a16="http://schemas.microsoft.com/office/drawing/2014/main" id="{370712C3-0040-40CF-8725-F782AF319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16" y="455930"/>
            <a:ext cx="3927543" cy="441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27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24663" y="1951913"/>
            <a:ext cx="1546399" cy="1668398"/>
            <a:chOff x="624146" y="324508"/>
            <a:chExt cx="1546399" cy="1668398"/>
          </a:xfrm>
          <a:solidFill>
            <a:srgbClr val="FAB000"/>
          </a:solidFill>
        </p:grpSpPr>
        <p:sp>
          <p:nvSpPr>
            <p:cNvPr id="4" name="Rectangle 3"/>
            <p:cNvSpPr/>
            <p:nvPr/>
          </p:nvSpPr>
          <p:spPr>
            <a:xfrm>
              <a:off x="624146" y="625925"/>
              <a:ext cx="1546399" cy="1366981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92182" y="324508"/>
              <a:ext cx="620799" cy="602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9" name="Rectangle 8"/>
          <p:cNvSpPr/>
          <p:nvPr/>
        </p:nvSpPr>
        <p:spPr>
          <a:xfrm>
            <a:off x="424663" y="3620311"/>
            <a:ext cx="2613324" cy="454730"/>
          </a:xfrm>
          <a:prstGeom prst="rect">
            <a:avLst/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4663" y="2296283"/>
            <a:ext cx="3590688" cy="2375525"/>
          </a:xfrm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GO</a:t>
            </a:r>
            <a:r>
              <a:rPr lang="en-GB" sz="2800" dirty="0">
                <a:solidFill>
                  <a:schemeClr val="bg1"/>
                </a:solidFill>
              </a:rPr>
              <a:t>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CONSTRUCT!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02D0B7-C657-48F3-86AF-79275BABF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44" y="223389"/>
            <a:ext cx="3879207" cy="662959"/>
          </a:xfrm>
          <a:prstGeom prst="rect">
            <a:avLst/>
          </a:prstGeom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1486AF9A-C000-4D43-B8C0-B6F386972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275" y="-1"/>
            <a:ext cx="4559769" cy="51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C70803B-8A5C-411D-853B-821E8BC7C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387" y="0"/>
            <a:ext cx="3879207" cy="514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" y="0"/>
            <a:ext cx="9141289" cy="51434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5052" y="2427820"/>
            <a:ext cx="2845348" cy="419099"/>
          </a:xfrm>
          <a:prstGeom prst="rect">
            <a:avLst/>
          </a:prstGeom>
          <a:solidFill>
            <a:srgbClr val="FAB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Rectangle 11"/>
          <p:cNvSpPr/>
          <p:nvPr/>
        </p:nvSpPr>
        <p:spPr>
          <a:xfrm>
            <a:off x="355052" y="2807498"/>
            <a:ext cx="4439369" cy="473304"/>
          </a:xfrm>
          <a:prstGeom prst="rect">
            <a:avLst/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ectangle 12"/>
          <p:cNvSpPr/>
          <p:nvPr/>
        </p:nvSpPr>
        <p:spPr>
          <a:xfrm>
            <a:off x="355053" y="3252182"/>
            <a:ext cx="5038982" cy="430276"/>
          </a:xfrm>
          <a:prstGeom prst="rect">
            <a:avLst/>
          </a:prstGeom>
          <a:solidFill>
            <a:srgbClr val="FAB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55053" y="2310546"/>
            <a:ext cx="8229600" cy="1467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</a:rPr>
              <a:t>SCAFFOLDING </a:t>
            </a:r>
          </a:p>
          <a:p>
            <a:r>
              <a:rPr lang="en-GB" sz="2800" dirty="0">
                <a:solidFill>
                  <a:schemeClr val="bg1"/>
                </a:solidFill>
              </a:rPr>
              <a:t>IS A HUGE PART OF THE </a:t>
            </a:r>
          </a:p>
          <a:p>
            <a:r>
              <a:rPr lang="en-GB" sz="2800" dirty="0">
                <a:solidFill>
                  <a:schemeClr val="bg1"/>
                </a:solidFill>
              </a:rPr>
              <a:t>CONSTRUCTION INDUSTRY</a:t>
            </a:r>
            <a:endParaRPr lang="en-GB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CD656F-914F-4231-A372-9C56CC9E7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10242" name="Picture 2">
            <a:extLst>
              <a:ext uri="{FF2B5EF4-FFF2-40B4-BE49-F238E27FC236}">
                <a16:creationId xmlns:a16="http://schemas.microsoft.com/office/drawing/2014/main" id="{38EDE0CC-0570-49D5-BD76-19328FEEF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3" y="4513492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42B89078-F8F7-47E5-A08D-3FA84E888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5" y="1952916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01627479-BFEB-41AA-81B7-44D8E480D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4E626EBA-B43E-4287-8E08-87E0A64A3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931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" y="0"/>
            <a:ext cx="9141289" cy="51434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47862" y="2693306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85951" y="1939852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661427" y="2693306"/>
            <a:ext cx="227550" cy="227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823753-B5E1-4802-9752-6970AD7CF1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D58F579-48FB-45AE-9AC6-C6149D286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3" y="4513492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542344A-0EF5-4B64-9411-271EEE0D9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5" y="1952916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DC1DA55-0F85-48BD-A96D-B70994E6C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F5D487-AB4C-4C6D-8D49-7F7BFF49F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331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762"/>
            <a:ext cx="9142643" cy="51442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95054" y="4772086"/>
            <a:ext cx="17908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800" dirty="0">
                <a:solidFill>
                  <a:schemeClr val="bg1"/>
                </a:solidFill>
                <a:hlinkClick r:id="rId4"/>
              </a:rPr>
              <a:t>Denis </a:t>
            </a:r>
            <a:r>
              <a:rPr lang="en-ZA" sz="800" dirty="0" err="1">
                <a:solidFill>
                  <a:schemeClr val="bg1"/>
                </a:solidFill>
                <a:hlinkClick r:id="rId4"/>
              </a:rPr>
              <a:t>Kapexhiu</a:t>
            </a:r>
            <a:r>
              <a:rPr lang="en-ZA" sz="800" dirty="0">
                <a:solidFill>
                  <a:schemeClr val="bg1"/>
                </a:solidFill>
              </a:rPr>
              <a:t> / </a:t>
            </a:r>
            <a:r>
              <a:rPr lang="en-ZA" sz="800" dirty="0">
                <a:solidFill>
                  <a:schemeClr val="bg1"/>
                </a:solidFill>
                <a:hlinkClick r:id="rId5"/>
              </a:rPr>
              <a:t>Shutterstock.com</a:t>
            </a:r>
            <a:endParaRPr lang="en-ZA" sz="8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1521D0-4188-4659-8FB2-73A8DA493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9DC6EB4E-9114-40B4-9EBA-5ADAD587C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A0EAF34-6297-45A5-90DB-CF495D31E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178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AC6DD9-B0A5-4EC3-A55B-7A6BBD1D0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D0DEFAC7-CB17-4D41-801C-63BA7F10C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3" y="4513492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A78C43F-F523-4317-AFBE-6ADB88155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5" y="1952916"/>
            <a:ext cx="5619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04E9824-9EEE-4787-AA37-CFB38B83F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FE746CE3-5BE7-4CF9-9478-91193A61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620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5053" y="2312901"/>
            <a:ext cx="3660894" cy="411571"/>
          </a:xfrm>
          <a:prstGeom prst="rect">
            <a:avLst/>
          </a:prstGeom>
          <a:solidFill>
            <a:srgbClr val="FAB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Rectangle 8"/>
          <p:cNvSpPr/>
          <p:nvPr/>
        </p:nvSpPr>
        <p:spPr>
          <a:xfrm>
            <a:off x="355053" y="2722411"/>
            <a:ext cx="3660894" cy="436853"/>
          </a:xfrm>
          <a:prstGeom prst="rect">
            <a:avLst/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355053" y="1433939"/>
            <a:ext cx="8229600" cy="2576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</a:rPr>
              <a:t>THE SCAFFOLDING</a:t>
            </a:r>
          </a:p>
          <a:p>
            <a:r>
              <a:rPr lang="en-GB" sz="2800" dirty="0">
                <a:solidFill>
                  <a:schemeClr val="bg1"/>
                </a:solidFill>
              </a:rPr>
              <a:t>CUBE CHALLENGE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B04006-1158-404F-B05F-898DC1015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55CD166-083C-4A95-9122-40A2B936C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53A5A67D-F82A-4C75-A36F-0B02C8045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17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9725" y="4747491"/>
            <a:ext cx="20201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800" dirty="0" err="1">
                <a:solidFill>
                  <a:schemeClr val="bg1"/>
                </a:solidFill>
              </a:rPr>
              <a:t>Mihai-Bogdan</a:t>
            </a:r>
            <a:r>
              <a:rPr lang="en-ZA" sz="800" dirty="0">
                <a:solidFill>
                  <a:schemeClr val="bg1"/>
                </a:solidFill>
              </a:rPr>
              <a:t> Lazar / Shutterstock.com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EFC40-6486-4552-9B92-E8B0DE87F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A90B4C2-B21A-4D5B-BBC9-80207429F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04" y="4513492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4D64B40-D8F3-4A84-8792-7D4A9719B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546" y="1952916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896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" y="2038"/>
            <a:ext cx="9137669" cy="5141462"/>
          </a:xfrm>
          <a:prstGeom prst="rect">
            <a:avLst/>
          </a:prstGeom>
        </p:spPr>
      </p:pic>
      <p:sp>
        <p:nvSpPr>
          <p:cNvPr id="11" name="Title 2"/>
          <p:cNvSpPr txBox="1">
            <a:spLocks/>
          </p:cNvSpPr>
          <p:nvPr/>
        </p:nvSpPr>
        <p:spPr>
          <a:xfrm>
            <a:off x="247135" y="-337582"/>
            <a:ext cx="3146295" cy="2442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rgbClr val="1F1F1F"/>
                </a:solidFill>
              </a:rPr>
              <a:t>THE SCAFFOLDING </a:t>
            </a:r>
          </a:p>
          <a:p>
            <a:r>
              <a:rPr lang="en-GB" sz="2000" dirty="0">
                <a:solidFill>
                  <a:srgbClr val="1F1F1F"/>
                </a:solidFill>
              </a:rPr>
              <a:t>CUBE CHALLENGE </a:t>
            </a:r>
          </a:p>
          <a:p>
            <a:r>
              <a:rPr lang="en-GB" sz="2000" dirty="0">
                <a:solidFill>
                  <a:srgbClr val="1F1F1F"/>
                </a:solidFill>
              </a:rPr>
              <a:t>EXPLAINED</a:t>
            </a:r>
            <a:br>
              <a:rPr lang="en-GB" sz="2000" dirty="0">
                <a:solidFill>
                  <a:schemeClr val="bg1"/>
                </a:solidFill>
              </a:rPr>
            </a:b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135" y="1515034"/>
            <a:ext cx="303976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Each team has a set of scaffold tube (plastic waste pipe) cut to lengths.</a:t>
            </a:r>
          </a:p>
          <a:p>
            <a:endParaRPr lang="en-GB" sz="1600" dirty="0"/>
          </a:p>
          <a:p>
            <a:r>
              <a:rPr lang="en-GB" sz="1600" dirty="0"/>
              <a:t>Each length is colour coded to represent a specific piece of scaffold assembly.</a:t>
            </a:r>
          </a:p>
          <a:p>
            <a:endParaRPr lang="en-GB" sz="1600" dirty="0"/>
          </a:p>
          <a:p>
            <a:r>
              <a:rPr lang="en-GB" sz="1600" dirty="0"/>
              <a:t>Each team must work through the instructions in the participant brief to create a scaffolding cube.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1350B2-5F5A-4FA4-92ED-5B0E05534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90D57865-66B9-4E26-B27E-7AAE86178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293" y="4598950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F5FBC9C8-E047-4F94-9630-16DE913E6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35" y="2038374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160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" y="2038"/>
            <a:ext cx="9137669" cy="51414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6396" y="451709"/>
            <a:ext cx="28434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Once each team has correctly assembled their scaffold cube they will be taken apart and re-assembled in a timed competition.</a:t>
            </a:r>
          </a:p>
          <a:p>
            <a:endParaRPr lang="en-GB" dirty="0"/>
          </a:p>
          <a:p>
            <a:r>
              <a:rPr lang="en-GB" dirty="0"/>
              <a:t>Emphasis will be on teamwork, co-operation, following instructions and accuracy.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4476" y="4102354"/>
            <a:ext cx="39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1F1F1F"/>
                </a:solidFill>
              </a:rPr>
              <a:t>Any Questions?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16CA89-6E60-4909-BC44-A3EDDCF34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3877" y="4387909"/>
            <a:ext cx="3879207" cy="662959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5C98DBD-9262-46EE-96CB-5B0AEB47D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951" y="4590404"/>
            <a:ext cx="537360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5B2AF68-130C-4602-88E2-8285A3706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893" y="2029828"/>
            <a:ext cx="470418" cy="3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853453"/>
      </p:ext>
    </p:extLst>
  </p:cSld>
  <p:clrMapOvr>
    <a:masterClrMapping/>
  </p:clrMapOvr>
</p:sld>
</file>

<file path=ppt/theme/theme1.xml><?xml version="1.0" encoding="utf-8"?>
<a:theme xmlns:a="http://schemas.openxmlformats.org/drawingml/2006/main" name="Go Construct PPT Template">
  <a:themeElements>
    <a:clrScheme name="Custom 1">
      <a:dk1>
        <a:sysClr val="windowText" lastClr="000000"/>
      </a:dk1>
      <a:lt1>
        <a:sysClr val="window" lastClr="FFFFFF"/>
      </a:lt1>
      <a:dk2>
        <a:srgbClr val="3D3D3C"/>
      </a:dk2>
      <a:lt2>
        <a:srgbClr val="9D9C9C"/>
      </a:lt2>
      <a:accent1>
        <a:srgbClr val="F5B016"/>
      </a:accent1>
      <a:accent2>
        <a:srgbClr val="CD2E4F"/>
      </a:accent2>
      <a:accent3>
        <a:srgbClr val="D23526"/>
      </a:accent3>
      <a:accent4>
        <a:srgbClr val="72113C"/>
      </a:accent4>
      <a:accent5>
        <a:srgbClr val="FBBD5B"/>
      </a:accent5>
      <a:accent6>
        <a:srgbClr val="931820"/>
      </a:accent6>
      <a:hlink>
        <a:srgbClr val="AECC48"/>
      </a:hlink>
      <a:folHlink>
        <a:srgbClr val="264C2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BAC2274BA7094F936BCB0BB318F40D" ma:contentTypeVersion="12" ma:contentTypeDescription="Create a new document." ma:contentTypeScope="" ma:versionID="d8f64855aa12f28132c26184f10f3fc2">
  <xsd:schema xmlns:xsd="http://www.w3.org/2001/XMLSchema" xmlns:xs="http://www.w3.org/2001/XMLSchema" xmlns:p="http://schemas.microsoft.com/office/2006/metadata/properties" xmlns:ns2="0ef5ffe6-6a21-4a60-8d6a-020b66937a0c" xmlns:ns3="bc9c0332-b9ec-40bc-a0ad-33781663e623" targetNamespace="http://schemas.microsoft.com/office/2006/metadata/properties" ma:root="true" ma:fieldsID="da1f43b2b4190248b773ac52507580e1" ns2:_="" ns3:_="">
    <xsd:import namespace="0ef5ffe6-6a21-4a60-8d6a-020b66937a0c"/>
    <xsd:import namespace="bc9c0332-b9ec-40bc-a0ad-33781663e6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f5ffe6-6a21-4a60-8d6a-020b66937a0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9c0332-b9ec-40bc-a0ad-33781663e62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46A05F-A694-4323-BA68-4EB859DC37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6C80EA-4A95-4788-BDAD-25A28A5384D1}"/>
</file>

<file path=customXml/itemProps3.xml><?xml version="1.0" encoding="utf-8"?>
<ds:datastoreItem xmlns:ds="http://schemas.openxmlformats.org/officeDocument/2006/customXml" ds:itemID="{69DD45BF-45BB-4535-A74D-C42493451D78}">
  <ds:schemaRefs>
    <ds:schemaRef ds:uri="http://purl.org/dc/dcmitype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f58163a5-d6b3-40b8-ab16-8c9ea87ed669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 Construct PPT Template</Template>
  <TotalTime>1454</TotalTime>
  <Words>1024</Words>
  <Application>Microsoft Office PowerPoint</Application>
  <PresentationFormat>On-screen Show (16:9)</PresentationFormat>
  <Paragraphs>104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Go Construct PPT Template</vt:lpstr>
      <vt:lpstr>SCAFFOLDING  CUBE CHALLENGE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  CONSTRUCT!</vt:lpstr>
    </vt:vector>
  </TitlesOfParts>
  <Company>CITB-ConstructionSkills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Careers in the Construction Industry</dc:title>
  <dc:creator>Liza Smith</dc:creator>
  <cp:lastModifiedBy>RobertJ Smith</cp:lastModifiedBy>
  <cp:revision>134</cp:revision>
  <cp:lastPrinted>2015-08-18T14:01:34Z</cp:lastPrinted>
  <dcterms:created xsi:type="dcterms:W3CDTF">2015-07-23T18:29:54Z</dcterms:created>
  <dcterms:modified xsi:type="dcterms:W3CDTF">2021-09-10T09:17:19Z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0x0101001EBAC2274BA7094F936BCB0BB318F40D</vt:lpwstr>
  </property>
</Properties>
</file>