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1"/>
  </p:sldMasterIdLst>
  <p:notesMasterIdLst>
    <p:notesMasterId r:id="rId14"/>
  </p:notesMasterIdLst>
  <p:handoutMasterIdLst>
    <p:handoutMasterId r:id="rId15"/>
  </p:handoutMasterIdLst>
  <p:sldIdLst>
    <p:sldId id="257" r:id="rId2"/>
    <p:sldId id="282" r:id="rId3"/>
    <p:sldId id="268" r:id="rId4"/>
    <p:sldId id="289" r:id="rId5"/>
    <p:sldId id="290" r:id="rId6"/>
    <p:sldId id="291" r:id="rId7"/>
    <p:sldId id="292" r:id="rId8"/>
    <p:sldId id="293" r:id="rId9"/>
    <p:sldId id="294" r:id="rId10"/>
    <p:sldId id="295" r:id="rId11"/>
    <p:sldId id="296" r:id="rId12"/>
    <p:sldId id="264"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9BCE"/>
    <a:srgbClr val="6AA9DD"/>
    <a:srgbClr val="1C2346"/>
    <a:srgbClr val="2B57A4"/>
    <a:srgbClr val="498339"/>
    <a:srgbClr val="AECC48"/>
    <a:srgbClr val="264C22"/>
    <a:srgbClr val="65B04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22" autoAdjust="0"/>
    <p:restoredTop sz="82302" autoAdjust="0"/>
  </p:normalViewPr>
  <p:slideViewPr>
    <p:cSldViewPr snapToGrid="0" snapToObjects="1">
      <p:cViewPr>
        <p:scale>
          <a:sx n="89" d="100"/>
          <a:sy n="89" d="100"/>
        </p:scale>
        <p:origin x="-1554" y="-64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5" d="100"/>
          <a:sy n="85" d="100"/>
        </p:scale>
        <p:origin x="-383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AB7562-90BB-4E8C-9580-AB50A3580E3C}" type="datetimeFigureOut">
              <a:rPr lang="en-ZA" smtClean="0"/>
              <a:t>2016/07/04</a:t>
            </a:fld>
            <a:endParaRPr lang="en-Z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8B01456-8100-4F02-BA61-D827A94533C8}" type="slidenum">
              <a:rPr lang="en-ZA" smtClean="0"/>
              <a:t>‹#›</a:t>
            </a:fld>
            <a:endParaRPr lang="en-ZA"/>
          </a:p>
        </p:txBody>
      </p:sp>
    </p:spTree>
    <p:extLst>
      <p:ext uri="{BB962C8B-B14F-4D97-AF65-F5344CB8AC3E}">
        <p14:creationId xmlns:p14="http://schemas.microsoft.com/office/powerpoint/2010/main" val="1720264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2CECB3-252F-4E2B-ACC3-67DBCBBC5B3D}" type="datetimeFigureOut">
              <a:rPr lang="en-GB" smtClean="0"/>
              <a:t>04/07/2016</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5105D7-B004-47F4-B324-F21CA3DEE8FA}" type="slidenum">
              <a:rPr lang="en-GB" smtClean="0"/>
              <a:t>‹#›</a:t>
            </a:fld>
            <a:endParaRPr lang="en-GB"/>
          </a:p>
        </p:txBody>
      </p:sp>
    </p:spTree>
    <p:extLst>
      <p:ext uri="{BB962C8B-B14F-4D97-AF65-F5344CB8AC3E}">
        <p14:creationId xmlns:p14="http://schemas.microsoft.com/office/powerpoint/2010/main" val="552555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mailto:ambassadors@rtpi.org.uk"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altLang="en-US" b="1" dirty="0" smtClean="0"/>
              <a:t>Note: These slides are an exemplar suggestion for how to run the presentation. </a:t>
            </a:r>
          </a:p>
          <a:p>
            <a:pPr eaLnBrk="1" fontAlgn="auto" hangingPunct="1">
              <a:spcBef>
                <a:spcPts val="0"/>
              </a:spcBef>
              <a:spcAft>
                <a:spcPts val="0"/>
              </a:spcAft>
              <a:defRPr/>
            </a:pPr>
            <a:endParaRPr lang="en-US" altLang="en-US" b="1" dirty="0" smtClean="0"/>
          </a:p>
          <a:p>
            <a:pPr eaLnBrk="1" fontAlgn="auto" hangingPunct="1">
              <a:spcBef>
                <a:spcPts val="0"/>
              </a:spcBef>
              <a:spcAft>
                <a:spcPts val="0"/>
              </a:spcAft>
              <a:defRPr/>
            </a:pPr>
            <a:r>
              <a:rPr lang="en-US" altLang="en-US" b="1" dirty="0" smtClean="0">
                <a:solidFill>
                  <a:srgbClr val="FF0000"/>
                </a:solidFill>
              </a:rPr>
              <a:t>This presentation can either be delivered by a town planning professional or an adult who has prior knowledge of careers, town planning, the built environment and/or geography.  </a:t>
            </a:r>
          </a:p>
          <a:p>
            <a:pPr eaLnBrk="1" fontAlgn="auto" hangingPunct="1">
              <a:spcBef>
                <a:spcPts val="0"/>
              </a:spcBef>
              <a:spcAft>
                <a:spcPts val="0"/>
              </a:spcAft>
              <a:defRPr/>
            </a:pPr>
            <a:endParaRPr lang="en-US" altLang="en-US" b="1" dirty="0" smtClean="0"/>
          </a:p>
          <a:p>
            <a:pPr eaLnBrk="1" fontAlgn="auto" hangingPunct="1">
              <a:spcBef>
                <a:spcPts val="0"/>
              </a:spcBef>
              <a:spcAft>
                <a:spcPts val="0"/>
              </a:spcAft>
              <a:defRPr/>
            </a:pPr>
            <a:r>
              <a:rPr lang="en-US" altLang="en-US" b="1" dirty="0" smtClean="0"/>
              <a:t>The Ambassador or presenter may wish to keep to the format and guidance provided with these slides, or move away from this format and develop their own materials at their discretion.</a:t>
            </a:r>
          </a:p>
          <a:p>
            <a:pPr eaLnBrk="1" fontAlgn="auto" hangingPunct="1">
              <a:spcBef>
                <a:spcPts val="0"/>
              </a:spcBef>
              <a:spcAft>
                <a:spcPts val="0"/>
              </a:spcAft>
              <a:defRPr/>
            </a:pPr>
            <a:endParaRPr lang="en-US" altLang="en-US" b="1" dirty="0" smtClean="0"/>
          </a:p>
          <a:p>
            <a:pPr eaLnBrk="1" fontAlgn="auto" hangingPunct="1">
              <a:spcBef>
                <a:spcPts val="0"/>
              </a:spcBef>
              <a:spcAft>
                <a:spcPts val="0"/>
              </a:spcAft>
              <a:defRPr/>
            </a:pPr>
            <a:r>
              <a:rPr lang="en-US" altLang="en-US" b="1" dirty="0" smtClean="0"/>
              <a:t>Slide #2 INTRODUCTION </a:t>
            </a:r>
          </a:p>
          <a:p>
            <a:pPr eaLnBrk="1" fontAlgn="auto" hangingPunct="1">
              <a:spcBef>
                <a:spcPts val="0"/>
              </a:spcBef>
              <a:spcAft>
                <a:spcPts val="0"/>
              </a:spcAft>
              <a:defRPr/>
            </a:pPr>
            <a:endParaRPr lang="en-US" altLang="en-US" dirty="0" smtClean="0"/>
          </a:p>
          <a:p>
            <a:pPr marL="309610" indent="-309610" eaLnBrk="1" fontAlgn="auto" hangingPunct="1">
              <a:spcBef>
                <a:spcPts val="0"/>
              </a:spcBef>
              <a:spcAft>
                <a:spcPts val="0"/>
              </a:spcAft>
              <a:buFont typeface="+mj-lt"/>
              <a:buAutoNum type="romanLcPeriod"/>
              <a:defRPr/>
            </a:pPr>
            <a:r>
              <a:rPr lang="en-US" altLang="en-US" dirty="0" smtClean="0"/>
              <a:t>Introduce yourself to the group. Please make reference to being an RTPI Planning Ambassador where applicable.</a:t>
            </a:r>
          </a:p>
          <a:p>
            <a:pPr marL="309610" indent="-309610" eaLnBrk="1" fontAlgn="auto" hangingPunct="1">
              <a:spcBef>
                <a:spcPts val="0"/>
              </a:spcBef>
              <a:spcAft>
                <a:spcPts val="0"/>
              </a:spcAft>
              <a:buFont typeface="+mj-lt"/>
              <a:buAutoNum type="romanLcPeriod"/>
              <a:defRPr/>
            </a:pPr>
            <a:r>
              <a:rPr lang="en-GB" altLang="en-US" dirty="0" smtClean="0"/>
              <a:t>Introduce the Royal Town Planning Institute (RTPI). It is a professional body that represents 23,000 professional town planners in the UK and abroad. It organises events, works</a:t>
            </a:r>
            <a:r>
              <a:rPr lang="en-GB" altLang="en-US" baseline="0" dirty="0" smtClean="0"/>
              <a:t> with government </a:t>
            </a:r>
            <a:r>
              <a:rPr lang="en-GB" altLang="en-US" dirty="0" smtClean="0"/>
              <a:t>and is the main organisation in the UK and Ireland which supports planning education and careers.</a:t>
            </a:r>
            <a:r>
              <a:rPr lang="en-GB" dirty="0" smtClean="0"/>
              <a:t> Please see RTPI</a:t>
            </a:r>
            <a:r>
              <a:rPr lang="en-GB" baseline="0" dirty="0" smtClean="0"/>
              <a:t> website for more information </a:t>
            </a:r>
            <a:r>
              <a:rPr lang="en-GB" dirty="0" smtClean="0"/>
              <a:t>www.rtpi.org.uk</a:t>
            </a:r>
            <a:r>
              <a:rPr lang="en-GB" altLang="en-US" dirty="0" smtClean="0"/>
              <a:t> </a:t>
            </a:r>
          </a:p>
          <a:p>
            <a:pPr marL="309610" indent="-309610" eaLnBrk="1" fontAlgn="auto" hangingPunct="1">
              <a:spcBef>
                <a:spcPts val="0"/>
              </a:spcBef>
              <a:spcAft>
                <a:spcPts val="0"/>
              </a:spcAft>
              <a:buFont typeface="+mj-lt"/>
              <a:buAutoNum type="romanLcPeriod"/>
              <a:defRPr/>
            </a:pPr>
            <a:r>
              <a:rPr lang="en-US" altLang="en-US" dirty="0" smtClean="0"/>
              <a:t>Mention the organisation you work for as a planner (where applicable).</a:t>
            </a:r>
          </a:p>
          <a:p>
            <a:pPr marL="309610" indent="-309610" eaLnBrk="1" fontAlgn="auto" hangingPunct="1">
              <a:spcBef>
                <a:spcPts val="0"/>
              </a:spcBef>
              <a:spcAft>
                <a:spcPts val="0"/>
              </a:spcAft>
              <a:buFont typeface="+mj-lt"/>
              <a:buAutoNum type="romanLcPeriod"/>
              <a:defRPr/>
            </a:pPr>
            <a:r>
              <a:rPr lang="en-US" altLang="en-US" dirty="0" smtClean="0"/>
              <a:t>Clarify the aim of the presentation (i.e. ‘To let you know what town planners do and why’). Refer to the guidance notes for more information on the Ambassador/Future Planners aims.</a:t>
            </a:r>
          </a:p>
        </p:txBody>
      </p:sp>
      <p:sp>
        <p:nvSpPr>
          <p:cNvPr id="4" name="Slide Number Placeholder 3"/>
          <p:cNvSpPr>
            <a:spLocks noGrp="1"/>
          </p:cNvSpPr>
          <p:nvPr>
            <p:ph type="sldNum" sz="quarter" idx="10"/>
          </p:nvPr>
        </p:nvSpPr>
        <p:spPr/>
        <p:txBody>
          <a:bodyPr/>
          <a:lstStyle/>
          <a:p>
            <a:fld id="{F75105D7-B004-47F4-B324-F21CA3DEE8FA}" type="slidenum">
              <a:rPr lang="en-GB" smtClean="0"/>
              <a:t>2</a:t>
            </a:fld>
            <a:endParaRPr lang="en-GB"/>
          </a:p>
        </p:txBody>
      </p:sp>
    </p:spTree>
    <p:extLst>
      <p:ext uri="{BB962C8B-B14F-4D97-AF65-F5344CB8AC3E}">
        <p14:creationId xmlns:p14="http://schemas.microsoft.com/office/powerpoint/2010/main" val="2098026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11</a:t>
            </a:fld>
            <a:endParaRPr lang="en-GB"/>
          </a:p>
        </p:txBody>
      </p:sp>
    </p:spTree>
    <p:extLst>
      <p:ext uri="{BB962C8B-B14F-4D97-AF65-F5344CB8AC3E}">
        <p14:creationId xmlns:p14="http://schemas.microsoft.com/office/powerpoint/2010/main" val="39979365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12</a:t>
            </a:fld>
            <a:endParaRPr lang="en-GB"/>
          </a:p>
        </p:txBody>
      </p:sp>
    </p:spTree>
    <p:extLst>
      <p:ext uri="{BB962C8B-B14F-4D97-AF65-F5344CB8AC3E}">
        <p14:creationId xmlns:p14="http://schemas.microsoft.com/office/powerpoint/2010/main" val="1082568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b="1" dirty="0" smtClean="0"/>
              <a:t>Slide #3 PUTTING THE FILM IN CONTEXT</a:t>
            </a:r>
          </a:p>
          <a:p>
            <a:pPr eaLnBrk="1" hangingPunct="1">
              <a:spcBef>
                <a:spcPct val="0"/>
              </a:spcBef>
            </a:pPr>
            <a:endParaRPr lang="en-US" altLang="en-US" sz="1200" b="1" i="1" dirty="0" smtClean="0"/>
          </a:p>
          <a:p>
            <a:pPr marL="171450" indent="-171450" eaLnBrk="1" hangingPunct="1">
              <a:spcBef>
                <a:spcPct val="0"/>
              </a:spcBef>
              <a:buFont typeface="Arial" pitchFamily="34" charset="0"/>
              <a:buChar char="•"/>
            </a:pPr>
            <a:r>
              <a:rPr lang="en-US" altLang="en-US" sz="1200" dirty="0" smtClean="0"/>
              <a:t>Before you show the short film, explain: ‘We are going to watch a film about how we plan our world. There are a number of points and ideas in the film that we will talk about afterwards. Look out for key things that planners do or are concerned with. So let’s watch the film’.</a:t>
            </a:r>
          </a:p>
          <a:p>
            <a:pPr marL="171450" lvl="0" indent="-171450">
              <a:buFont typeface="Arial" pitchFamily="34" charset="0"/>
              <a:buChar char="•"/>
            </a:pPr>
            <a:r>
              <a:rPr lang="en-GB" sz="1200" kern="1200" dirty="0" smtClean="0">
                <a:solidFill>
                  <a:schemeClr val="tx1"/>
                </a:solidFill>
                <a:effectLst/>
                <a:latin typeface="+mn-lt"/>
                <a:ea typeface="+mn-ea"/>
                <a:cs typeface="+mn-cs"/>
              </a:rPr>
              <a:t>Now play the film. </a:t>
            </a:r>
            <a:endParaRPr lang="en-ZA" sz="1200" kern="1200" dirty="0" smtClean="0">
              <a:solidFill>
                <a:schemeClr val="tx1"/>
              </a:solidFill>
              <a:effectLst/>
              <a:latin typeface="+mn-lt"/>
              <a:ea typeface="+mn-ea"/>
              <a:cs typeface="+mn-cs"/>
            </a:endParaRPr>
          </a:p>
          <a:p>
            <a:pPr marL="171450" lvl="0" indent="-171450">
              <a:buFont typeface="Arial" pitchFamily="34" charset="0"/>
              <a:buChar char="•"/>
            </a:pPr>
            <a:r>
              <a:rPr lang="en-GB" sz="1200" kern="1200" dirty="0" smtClean="0">
                <a:solidFill>
                  <a:schemeClr val="tx1"/>
                </a:solidFill>
                <a:effectLst/>
                <a:latin typeface="+mn-lt"/>
                <a:ea typeface="+mn-ea"/>
                <a:cs typeface="+mn-cs"/>
              </a:rPr>
              <a:t>The film can be accessed</a:t>
            </a:r>
            <a:r>
              <a:rPr lang="en-GB" sz="1200" kern="1200" baseline="0" dirty="0" smtClean="0">
                <a:solidFill>
                  <a:schemeClr val="tx1"/>
                </a:solidFill>
                <a:effectLst/>
                <a:latin typeface="+mn-lt"/>
                <a:ea typeface="+mn-ea"/>
                <a:cs typeface="+mn-cs"/>
              </a:rPr>
              <a:t> and </a:t>
            </a:r>
            <a:r>
              <a:rPr lang="en-GB" sz="1200" kern="1200" dirty="0" smtClean="0">
                <a:solidFill>
                  <a:schemeClr val="tx1"/>
                </a:solidFill>
                <a:effectLst/>
                <a:latin typeface="+mn-lt"/>
                <a:ea typeface="+mn-ea"/>
                <a:cs typeface="+mn-cs"/>
              </a:rPr>
              <a:t>shown in two ways:</a:t>
            </a:r>
            <a:endParaRPr lang="en-ZA" sz="1200" kern="1200" dirty="0" smtClean="0">
              <a:solidFill>
                <a:schemeClr val="tx1"/>
              </a:solidFill>
              <a:effectLst/>
              <a:latin typeface="+mn-lt"/>
              <a:ea typeface="+mn-ea"/>
              <a:cs typeface="+mn-cs"/>
            </a:endParaRPr>
          </a:p>
          <a:p>
            <a:pPr marL="628650" lvl="1" indent="-171450">
              <a:buFont typeface="Arial" pitchFamily="34" charset="0"/>
              <a:buChar char="•"/>
            </a:pPr>
            <a:r>
              <a:rPr lang="en-GB" sz="1200" kern="1200" dirty="0" smtClean="0">
                <a:solidFill>
                  <a:schemeClr val="tx1"/>
                </a:solidFill>
                <a:effectLst/>
                <a:latin typeface="+mn-lt"/>
                <a:ea typeface="+mn-ea"/>
                <a:cs typeface="+mn-cs"/>
              </a:rPr>
              <a:t>on a memory stick or by requesting a downloadable version via the RTPI by emailing </a:t>
            </a:r>
            <a:r>
              <a:rPr lang="en-GB" sz="1200" u="sng" kern="1200" dirty="0" smtClean="0">
                <a:solidFill>
                  <a:schemeClr val="tx1"/>
                </a:solidFill>
                <a:effectLst/>
                <a:latin typeface="+mn-lt"/>
                <a:ea typeface="+mn-ea"/>
                <a:cs typeface="+mn-cs"/>
                <a:hlinkClick r:id="rId3"/>
              </a:rPr>
              <a:t>ambassadors@rtpi.org.uk</a:t>
            </a:r>
            <a:r>
              <a:rPr lang="en-GB" sz="1200" kern="1200" dirty="0" smtClean="0">
                <a:solidFill>
                  <a:schemeClr val="tx1"/>
                </a:solidFill>
                <a:effectLst/>
                <a:latin typeface="+mn-lt"/>
                <a:ea typeface="+mn-ea"/>
                <a:cs typeface="+mn-cs"/>
              </a:rPr>
              <a:t> (preferred option) </a:t>
            </a:r>
            <a:endParaRPr lang="en-ZA" sz="1200" kern="1200" dirty="0" smtClean="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200" kern="1200" dirty="0" smtClean="0">
                <a:solidFill>
                  <a:schemeClr val="tx1"/>
                </a:solidFill>
                <a:effectLst/>
                <a:latin typeface="+mn-lt"/>
                <a:ea typeface="+mn-ea"/>
                <a:cs typeface="+mn-cs"/>
              </a:rPr>
              <a:t>played via YouTube: </a:t>
            </a:r>
            <a:r>
              <a:rPr lang="en-US" altLang="en-US" sz="1200" i="1" dirty="0" smtClean="0"/>
              <a:t>https://www.youtube.com/watch?v=pWlzLeoA-9w </a:t>
            </a:r>
            <a:endParaRPr lang="en-ZA" sz="1200" kern="1200" dirty="0" smtClean="0">
              <a:solidFill>
                <a:schemeClr val="tx1"/>
              </a:solidFill>
              <a:effectLst/>
              <a:latin typeface="+mn-lt"/>
              <a:ea typeface="+mn-ea"/>
              <a:cs typeface="+mn-cs"/>
            </a:endParaRPr>
          </a:p>
          <a:p>
            <a:pPr marL="171450" lvl="0" indent="-171450">
              <a:buFont typeface="Arial" pitchFamily="34" charset="0"/>
              <a:buChar char="•"/>
            </a:pPr>
            <a:r>
              <a:rPr lang="en-GB" sz="1200" kern="1200" dirty="0" smtClean="0">
                <a:solidFill>
                  <a:schemeClr val="tx1"/>
                </a:solidFill>
                <a:effectLst/>
                <a:latin typeface="+mn-lt"/>
                <a:ea typeface="+mn-ea"/>
                <a:cs typeface="+mn-cs"/>
              </a:rPr>
              <a:t>The film lasts for about three minutes. </a:t>
            </a:r>
          </a:p>
          <a:p>
            <a:pPr marL="171450" lvl="0" indent="-171450">
              <a:buFont typeface="Arial" pitchFamily="34" charset="0"/>
              <a:buChar char="•"/>
            </a:pPr>
            <a:endParaRPr lang="en-ZA" sz="1200" kern="1200" dirty="0" smtClean="0">
              <a:solidFill>
                <a:schemeClr val="tx1"/>
              </a:solidFill>
              <a:effectLst/>
              <a:latin typeface="+mn-lt"/>
              <a:ea typeface="+mn-ea"/>
              <a:cs typeface="+mn-cs"/>
            </a:endParaRPr>
          </a:p>
          <a:p>
            <a:pPr marL="171450" indent="-171450" eaLnBrk="1" hangingPunct="1">
              <a:spcBef>
                <a:spcPct val="0"/>
              </a:spcBef>
              <a:buFont typeface="Arial" pitchFamily="34" charset="0"/>
              <a:buChar char="•"/>
            </a:pPr>
            <a:r>
              <a:rPr lang="en-US" altLang="en-US" dirty="0" smtClean="0"/>
              <a:t>The film ends with the phrase “</a:t>
            </a:r>
            <a:r>
              <a:rPr lang="en-US" altLang="en-US" b="1" dirty="0" smtClean="0"/>
              <a:t>How do we work together to plan our world?</a:t>
            </a:r>
            <a:r>
              <a:rPr lang="en-US" altLang="en-US" dirty="0" smtClean="0"/>
              <a:t>”  (… hook to </a:t>
            </a:r>
            <a:r>
              <a:rPr lang="en-US" altLang="en-US" b="1" dirty="0" smtClean="0"/>
              <a:t>Slide #4</a:t>
            </a:r>
            <a:r>
              <a:rPr lang="en-US" altLang="en-US" dirty="0" smtClean="0"/>
              <a:t>)</a:t>
            </a:r>
          </a:p>
          <a:p>
            <a:pPr marL="171450" indent="-171450">
              <a:buFont typeface="Arial" panose="020B0604020202020204" pitchFamily="34" charset="0"/>
              <a:buChar char="•"/>
            </a:pPr>
            <a:endParaRPr lang="en-GB" sz="1200" dirty="0" smtClean="0">
              <a:latin typeface="Arial" panose="020B0604020202020204" pitchFamily="34" charset="0"/>
              <a:cs typeface="Arial"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GB" sz="1200" dirty="0" smtClean="0">
              <a:solidFill>
                <a:srgbClr val="FF0000"/>
              </a:solidFill>
              <a:latin typeface="Arial" panose="020B0604020202020204" pitchFamily="34" charset="0"/>
              <a:cs typeface="Arial" panose="020B0604020202020204" pitchFamily="34" charset="0"/>
            </a:endParaRPr>
          </a:p>
          <a:p>
            <a:pPr marL="171450" indent="-171450">
              <a:buFont typeface="Arial" pitchFamily="34" charset="0"/>
              <a:buChar char="•"/>
            </a:pPr>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3</a:t>
            </a:fld>
            <a:endParaRPr lang="en-GB"/>
          </a:p>
        </p:txBody>
      </p:sp>
    </p:spTree>
    <p:extLst>
      <p:ext uri="{BB962C8B-B14F-4D97-AF65-F5344CB8AC3E}">
        <p14:creationId xmlns:p14="http://schemas.microsoft.com/office/powerpoint/2010/main" val="1856971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altLang="en-US" b="1" dirty="0" smtClean="0"/>
              <a:t>Slide #4 DISCUSSION ABOUT THE FILM</a:t>
            </a:r>
          </a:p>
          <a:p>
            <a:pPr eaLnBrk="1" fontAlgn="auto" hangingPunct="1">
              <a:spcBef>
                <a:spcPts val="0"/>
              </a:spcBef>
              <a:spcAft>
                <a:spcPts val="0"/>
              </a:spcAft>
              <a:defRPr/>
            </a:pPr>
            <a:endParaRPr lang="en-US" altLang="en-US" b="1" dirty="0" smtClean="0"/>
          </a:p>
          <a:p>
            <a:pPr eaLnBrk="1" fontAlgn="auto" hangingPunct="1">
              <a:spcBef>
                <a:spcPts val="0"/>
              </a:spcBef>
              <a:spcAft>
                <a:spcPts val="0"/>
              </a:spcAft>
              <a:defRPr/>
            </a:pPr>
            <a:r>
              <a:rPr lang="en-US" dirty="0" smtClean="0"/>
              <a:t>Start with the closing question from the film: </a:t>
            </a:r>
            <a:r>
              <a:rPr lang="en-US" b="1" dirty="0" smtClean="0"/>
              <a:t>‘Well, how DO we work together to plan our world?’</a:t>
            </a:r>
            <a:endParaRPr lang="en-US" altLang="en-US" b="1" dirty="0" smtClean="0"/>
          </a:p>
          <a:p>
            <a:pPr eaLnBrk="1" fontAlgn="auto" hangingPunct="1">
              <a:spcBef>
                <a:spcPts val="0"/>
              </a:spcBef>
              <a:spcAft>
                <a:spcPts val="0"/>
              </a:spcAft>
              <a:defRPr/>
            </a:pPr>
            <a:endParaRPr lang="en-US" altLang="en-US" dirty="0" smtClean="0"/>
          </a:p>
          <a:p>
            <a:pPr marL="185766" indent="-185766" eaLnBrk="1" fontAlgn="auto" hangingPunct="1">
              <a:spcBef>
                <a:spcPts val="0"/>
              </a:spcBef>
              <a:spcAft>
                <a:spcPts val="0"/>
              </a:spcAft>
              <a:buFont typeface="Arial" pitchFamily="34" charset="0"/>
              <a:buChar char="•"/>
              <a:defRPr/>
            </a:pPr>
            <a:r>
              <a:rPr lang="en-GB" altLang="en-US" dirty="0" smtClean="0"/>
              <a:t>Difficult to answer </a:t>
            </a:r>
            <a:r>
              <a:rPr lang="en-US" dirty="0" smtClean="0"/>
              <a:t>– </a:t>
            </a:r>
            <a:r>
              <a:rPr lang="en-GB" altLang="en-US" dirty="0" smtClean="0"/>
              <a:t>very complicated but important! That’s why there is a planning profession.</a:t>
            </a:r>
          </a:p>
          <a:p>
            <a:pPr marL="185766" indent="-185766" eaLnBrk="1" fontAlgn="auto" hangingPunct="1">
              <a:spcBef>
                <a:spcPts val="0"/>
              </a:spcBef>
              <a:spcAft>
                <a:spcPts val="0"/>
              </a:spcAft>
              <a:buFont typeface="Arial" pitchFamily="34" charset="0"/>
              <a:buChar char="•"/>
              <a:defRPr/>
            </a:pPr>
            <a:r>
              <a:rPr lang="en-GB" altLang="en-US" dirty="0" smtClean="0"/>
              <a:t>Some initial questions</a:t>
            </a:r>
            <a:r>
              <a:rPr lang="en-US" dirty="0" smtClean="0"/>
              <a:t> – </a:t>
            </a:r>
            <a:r>
              <a:rPr lang="en-GB" altLang="en-US" dirty="0" smtClean="0"/>
              <a:t>‘What did you think about the film?’ [More questions are set out in slides #4 and #5]</a:t>
            </a:r>
          </a:p>
          <a:p>
            <a:pPr marL="185766" indent="-185766" eaLnBrk="1" fontAlgn="auto" hangingPunct="1">
              <a:spcBef>
                <a:spcPts val="0"/>
              </a:spcBef>
              <a:spcAft>
                <a:spcPts val="0"/>
              </a:spcAft>
              <a:buFont typeface="Arial" pitchFamily="34" charset="0"/>
              <a:buChar char="•"/>
              <a:defRPr/>
            </a:pPr>
            <a:r>
              <a:rPr lang="en-GB" altLang="en-US" b="1" dirty="0" smtClean="0"/>
              <a:t>Note: </a:t>
            </a:r>
            <a:r>
              <a:rPr lang="en-GB" altLang="en-US" dirty="0" smtClean="0"/>
              <a:t>You may invite one or two ideas or feelings that have emerged from the short film in order to begin to interact with the group. </a:t>
            </a:r>
            <a:r>
              <a:rPr lang="en-US" altLang="en-US" dirty="0" smtClean="0"/>
              <a:t>Here are some e</a:t>
            </a:r>
            <a:r>
              <a:rPr lang="en-US" dirty="0" smtClean="0"/>
              <a:t>xample excerpts or hooks from the script: </a:t>
            </a:r>
          </a:p>
          <a:p>
            <a:pPr marL="642966" lvl="1" indent="-185766" eaLnBrk="1" fontAlgn="auto" hangingPunct="1">
              <a:spcBef>
                <a:spcPts val="0"/>
              </a:spcBef>
              <a:spcAft>
                <a:spcPts val="0"/>
              </a:spcAft>
              <a:buFont typeface="Arial" pitchFamily="34" charset="0"/>
              <a:buChar char="•"/>
              <a:defRPr/>
            </a:pPr>
            <a:r>
              <a:rPr lang="en-US" dirty="0" smtClean="0"/>
              <a:t>Poverty and wealth / rural and urban / transport / neighbourhood scale and national international scale.</a:t>
            </a:r>
          </a:p>
          <a:p>
            <a:pPr marL="642966" lvl="1" indent="-185766" eaLnBrk="1" fontAlgn="auto" hangingPunct="1">
              <a:spcBef>
                <a:spcPts val="0"/>
              </a:spcBef>
              <a:spcAft>
                <a:spcPts val="0"/>
              </a:spcAft>
              <a:buFont typeface="Arial" pitchFamily="34" charset="0"/>
              <a:buChar char="•"/>
              <a:defRPr/>
            </a:pPr>
            <a:r>
              <a:rPr lang="en-US" dirty="0" smtClean="0"/>
              <a:t>“This short film shows how humans have developed </a:t>
            </a:r>
            <a:r>
              <a:rPr lang="en-US" b="1" dirty="0" smtClean="0"/>
              <a:t>spaces and places </a:t>
            </a:r>
            <a:r>
              <a:rPr lang="en-US" dirty="0" smtClean="0"/>
              <a:t>around the world over time – places to live, places to </a:t>
            </a:r>
            <a:r>
              <a:rPr lang="en-US" b="1" dirty="0" smtClean="0"/>
              <a:t>work,</a:t>
            </a:r>
            <a:r>
              <a:rPr lang="en-US" dirty="0" smtClean="0"/>
              <a:t> places to </a:t>
            </a:r>
            <a:r>
              <a:rPr lang="en-US" b="1" dirty="0" smtClean="0"/>
              <a:t>play </a:t>
            </a:r>
            <a:r>
              <a:rPr lang="en-US" dirty="0" smtClean="0"/>
              <a:t>and so on.”</a:t>
            </a:r>
          </a:p>
          <a:p>
            <a:pPr marL="642966" lvl="1" indent="-185766" eaLnBrk="1" fontAlgn="auto" hangingPunct="1">
              <a:spcBef>
                <a:spcPts val="0"/>
              </a:spcBef>
              <a:spcAft>
                <a:spcPts val="0"/>
              </a:spcAft>
              <a:buFont typeface="Arial" pitchFamily="34" charset="0"/>
              <a:buChar char="•"/>
              <a:defRPr/>
            </a:pPr>
            <a:r>
              <a:rPr lang="en-US" dirty="0" smtClean="0"/>
              <a:t>“These spaces have </a:t>
            </a:r>
            <a:r>
              <a:rPr lang="en-US" b="1" dirty="0" smtClean="0"/>
              <a:t>changed</a:t>
            </a:r>
            <a:r>
              <a:rPr lang="en-US" dirty="0" smtClean="0"/>
              <a:t> over time and continue to change as the world develops and evolves.”</a:t>
            </a:r>
          </a:p>
          <a:p>
            <a:pPr marL="185766" indent="-185766" eaLnBrk="1" fontAlgn="auto" hangingPunct="1">
              <a:spcBef>
                <a:spcPts val="0"/>
              </a:spcBef>
              <a:spcAft>
                <a:spcPts val="0"/>
              </a:spcAft>
              <a:buFont typeface="Arial" pitchFamily="34" charset="0"/>
              <a:buChar char="•"/>
              <a:defRPr/>
            </a:pPr>
            <a:r>
              <a:rPr lang="en-GB" altLang="en-US" dirty="0" smtClean="0"/>
              <a:t>Don’t dwell too long on this discussion - you don’t want this part of the session to run on too long.</a:t>
            </a:r>
            <a:endParaRPr lang="en-US"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4</a:t>
            </a:fld>
            <a:endParaRPr lang="en-GB"/>
          </a:p>
        </p:txBody>
      </p:sp>
    </p:spTree>
    <p:extLst>
      <p:ext uri="{BB962C8B-B14F-4D97-AF65-F5344CB8AC3E}">
        <p14:creationId xmlns:p14="http://schemas.microsoft.com/office/powerpoint/2010/main" val="869352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b="1" dirty="0" smtClean="0"/>
              <a:t>Slide #5 WHAT IS PLANNING?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Perhaps select one or two points to discuss [use flex/discretion here].</a:t>
            </a:r>
          </a:p>
          <a:p>
            <a:pPr eaLnBrk="1" fontAlgn="auto" hangingPunct="1">
              <a:spcBef>
                <a:spcPts val="0"/>
              </a:spcBef>
              <a:spcAft>
                <a:spcPts val="0"/>
              </a:spcAft>
              <a:defRPr/>
            </a:pPr>
            <a:endParaRPr lang="en-GB" dirty="0" smtClean="0"/>
          </a:p>
          <a:p>
            <a:pPr marL="171450" indent="-171450" eaLnBrk="1" fontAlgn="auto" hangingPunct="1">
              <a:spcBef>
                <a:spcPts val="0"/>
              </a:spcBef>
              <a:spcAft>
                <a:spcPts val="0"/>
              </a:spcAft>
              <a:buFont typeface="Arial" panose="020B0604020202020204" pitchFamily="34" charset="0"/>
              <a:buChar char="•"/>
              <a:defRPr/>
            </a:pPr>
            <a:r>
              <a:rPr lang="en-GB" dirty="0" smtClean="0"/>
              <a:t>Point out that the audience or their parents or guardians may already have been involved in planning, e.g. through neighbourhood planning forums or making/responding to planning applications.</a:t>
            </a:r>
          </a:p>
          <a:p>
            <a:pPr marL="171450" indent="-171450" eaLnBrk="1" fontAlgn="auto" hangingPunct="1">
              <a:spcBef>
                <a:spcPts val="0"/>
              </a:spcBef>
              <a:spcAft>
                <a:spcPts val="0"/>
              </a:spcAft>
              <a:buFont typeface="Arial" panose="020B0604020202020204" pitchFamily="34" charset="0"/>
              <a:buChar char="•"/>
              <a:defRPr/>
            </a:pPr>
            <a:r>
              <a:rPr lang="en-GB" sz="1200" kern="1200" dirty="0" smtClean="0">
                <a:solidFill>
                  <a:schemeClr val="tx1"/>
                </a:solidFill>
                <a:effectLst/>
                <a:latin typeface="+mn-lt"/>
                <a:ea typeface="+mn-ea"/>
                <a:cs typeface="+mn-cs"/>
              </a:rPr>
              <a:t>Explain that the questions on the screen are the considerations that planners take into account when doing their job. For example, dealing with waste - the safe extraction and disposal of building materials on a new construction project,</a:t>
            </a:r>
            <a:r>
              <a:rPr lang="en-GB" sz="1200" kern="1200" baseline="0" dirty="0" smtClean="0">
                <a:solidFill>
                  <a:schemeClr val="tx1"/>
                </a:solidFill>
                <a:effectLst/>
                <a:latin typeface="+mn-lt"/>
                <a:ea typeface="+mn-ea"/>
                <a:cs typeface="+mn-cs"/>
              </a:rPr>
              <a:t> or</a:t>
            </a:r>
            <a:r>
              <a:rPr lang="en-GB" sz="1200" kern="1200" dirty="0" smtClean="0">
                <a:solidFill>
                  <a:schemeClr val="tx1"/>
                </a:solidFill>
                <a:effectLst/>
                <a:latin typeface="+mn-lt"/>
                <a:ea typeface="+mn-ea"/>
                <a:cs typeface="+mn-cs"/>
              </a:rPr>
              <a:t> what the local community thinks about a planning proposal. You could give real life/local example(s) here.</a:t>
            </a:r>
            <a:endParaRPr lang="en-GB"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5</a:t>
            </a:fld>
            <a:endParaRPr lang="en-GB"/>
          </a:p>
        </p:txBody>
      </p:sp>
    </p:spTree>
    <p:extLst>
      <p:ext uri="{BB962C8B-B14F-4D97-AF65-F5344CB8AC3E}">
        <p14:creationId xmlns:p14="http://schemas.microsoft.com/office/powerpoint/2010/main" val="3990587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b="1" dirty="0" smtClean="0"/>
              <a:t>Slide #6 WHAT IS PLANNING? </a:t>
            </a:r>
          </a:p>
          <a:p>
            <a:pPr eaLnBrk="1" fontAlgn="auto" hangingPunct="1">
              <a:spcBef>
                <a:spcPts val="0"/>
              </a:spcBef>
              <a:spcAft>
                <a:spcPts val="0"/>
              </a:spcAft>
              <a:defRPr/>
            </a:pPr>
            <a:endParaRPr lang="en-US" dirty="0" smtClean="0"/>
          </a:p>
          <a:p>
            <a:pPr marL="185766" indent="-185766" eaLnBrk="1" fontAlgn="auto" hangingPunct="1">
              <a:spcBef>
                <a:spcPts val="0"/>
              </a:spcBef>
              <a:spcAft>
                <a:spcPts val="0"/>
              </a:spcAft>
              <a:buFont typeface="Arial" pitchFamily="34" charset="0"/>
              <a:buChar char="•"/>
              <a:defRPr/>
            </a:pPr>
            <a:r>
              <a:rPr lang="en-US" dirty="0" smtClean="0"/>
              <a:t>You can now summarise the points from slide #4 and explain using the binaries above. You could </a:t>
            </a:r>
            <a:r>
              <a:rPr lang="en-US" dirty="0" err="1" smtClean="0"/>
              <a:t>emphasise</a:t>
            </a:r>
            <a:r>
              <a:rPr lang="en-US" dirty="0" smtClean="0"/>
              <a:t> hooks from the film.</a:t>
            </a:r>
          </a:p>
          <a:p>
            <a:pPr marL="185766" indent="-185766" eaLnBrk="1" fontAlgn="auto" hangingPunct="1">
              <a:spcBef>
                <a:spcPts val="0"/>
              </a:spcBef>
              <a:spcAft>
                <a:spcPts val="0"/>
              </a:spcAft>
              <a:buFont typeface="Arial" pitchFamily="34" charset="0"/>
              <a:buChar char="•"/>
              <a:defRPr/>
            </a:pPr>
            <a:r>
              <a:rPr lang="en-US" dirty="0" smtClean="0"/>
              <a:t>This slide sets up a simplified scenario of a planned world and an unplanned world.</a:t>
            </a:r>
          </a:p>
          <a:p>
            <a:pPr marL="185766" indent="-185766" eaLnBrk="1" fontAlgn="auto" hangingPunct="1">
              <a:spcBef>
                <a:spcPts val="0"/>
              </a:spcBef>
              <a:spcAft>
                <a:spcPts val="0"/>
              </a:spcAft>
              <a:buFont typeface="Arial" pitchFamily="34" charset="0"/>
              <a:buChar char="•"/>
              <a:defRPr/>
            </a:pPr>
            <a:r>
              <a:rPr lang="en-US" dirty="0" smtClean="0"/>
              <a:t>Explain that if planners think about and get involved in the activities on the two previous slides we should be moving toward a world that is </a:t>
            </a:r>
            <a:r>
              <a:rPr lang="en-US" b="1" dirty="0" smtClean="0"/>
              <a:t>planned</a:t>
            </a:r>
            <a:r>
              <a:rPr lang="en-US" b="1" u="sng" dirty="0" smtClean="0"/>
              <a:t> </a:t>
            </a:r>
            <a:r>
              <a:rPr lang="en-US" dirty="0" smtClean="0"/>
              <a:t>– with numerous benefits. Note: ‘Planned’ is different from ‘developed’, so some planning is about protecting places as well.</a:t>
            </a:r>
          </a:p>
          <a:p>
            <a:pPr marL="185766" indent="-185766" eaLnBrk="1" fontAlgn="auto" hangingPunct="1">
              <a:spcBef>
                <a:spcPts val="0"/>
              </a:spcBef>
              <a:spcAft>
                <a:spcPts val="0"/>
              </a:spcAft>
              <a:buFont typeface="Arial" pitchFamily="34" charset="0"/>
              <a:buChar char="•"/>
              <a:defRPr/>
            </a:pPr>
            <a:r>
              <a:rPr lang="en-US" dirty="0" smtClean="0"/>
              <a:t>But many of these aims present ongoing challenges. Some are more or less severe in different places.</a:t>
            </a:r>
          </a:p>
          <a:p>
            <a:pPr marL="185766" indent="-185766" eaLnBrk="1" fontAlgn="auto" hangingPunct="1">
              <a:spcBef>
                <a:spcPts val="0"/>
              </a:spcBef>
              <a:spcAft>
                <a:spcPts val="0"/>
              </a:spcAft>
              <a:buFont typeface="Arial" pitchFamily="34" charset="0"/>
              <a:buChar char="•"/>
              <a:defRPr/>
            </a:pPr>
            <a:r>
              <a:rPr lang="en-US" dirty="0" smtClean="0"/>
              <a:t>Planners have a responsibility to work towards a well-planned world.</a:t>
            </a:r>
          </a:p>
        </p:txBody>
      </p:sp>
      <p:sp>
        <p:nvSpPr>
          <p:cNvPr id="4" name="Slide Number Placeholder 3"/>
          <p:cNvSpPr>
            <a:spLocks noGrp="1"/>
          </p:cNvSpPr>
          <p:nvPr>
            <p:ph type="sldNum" sz="quarter" idx="10"/>
          </p:nvPr>
        </p:nvSpPr>
        <p:spPr/>
        <p:txBody>
          <a:bodyPr/>
          <a:lstStyle/>
          <a:p>
            <a:fld id="{F75105D7-B004-47F4-B324-F21CA3DEE8FA}" type="slidenum">
              <a:rPr lang="en-GB" smtClean="0"/>
              <a:t>6</a:t>
            </a:fld>
            <a:endParaRPr lang="en-GB"/>
          </a:p>
        </p:txBody>
      </p:sp>
    </p:spTree>
    <p:extLst>
      <p:ext uri="{BB962C8B-B14F-4D97-AF65-F5344CB8AC3E}">
        <p14:creationId xmlns:p14="http://schemas.microsoft.com/office/powerpoint/2010/main" val="3791686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b="1" dirty="0" smtClean="0"/>
              <a:t>Slide #7 WHAT DOES A PLANNER DO? </a:t>
            </a:r>
          </a:p>
          <a:p>
            <a:pPr eaLnBrk="1" fontAlgn="auto" hangingPunct="1">
              <a:spcBef>
                <a:spcPts val="0"/>
              </a:spcBef>
              <a:spcAft>
                <a:spcPts val="0"/>
              </a:spcAft>
              <a:defRPr/>
            </a:pPr>
            <a:endParaRPr lang="en-GB" dirty="0" smtClean="0"/>
          </a:p>
          <a:p>
            <a:pPr marL="185766" indent="-185766" eaLnBrk="1" fontAlgn="auto" hangingPunct="1">
              <a:spcBef>
                <a:spcPts val="0"/>
              </a:spcBef>
              <a:spcAft>
                <a:spcPts val="0"/>
              </a:spcAft>
              <a:buFont typeface="Arial" pitchFamily="34" charset="0"/>
              <a:buChar char="•"/>
              <a:defRPr/>
            </a:pPr>
            <a:r>
              <a:rPr lang="en-GB" dirty="0" smtClean="0"/>
              <a:t>Show the types of roles, jobs and specialisms that a planner may perform.</a:t>
            </a:r>
          </a:p>
          <a:p>
            <a:pPr marL="185766" indent="-185766" eaLnBrk="1" fontAlgn="auto" hangingPunct="1">
              <a:spcBef>
                <a:spcPts val="0"/>
              </a:spcBef>
              <a:spcAft>
                <a:spcPts val="0"/>
              </a:spcAft>
              <a:buFont typeface="Arial" pitchFamily="34" charset="0"/>
              <a:buChar char="•"/>
              <a:defRPr/>
            </a:pPr>
            <a:r>
              <a:rPr lang="en-GB" dirty="0" smtClean="0"/>
              <a:t>Ask: ‘Could one of these jobs be for you?’ You may wish to expand or explain a few of the roles in more detail,  e.g. ‘You could also find yourself doing these different kinds of planning jobs in a number of different places.’</a:t>
            </a:r>
          </a:p>
          <a:p>
            <a:pPr marL="185766" indent="-185766" eaLnBrk="1" fontAlgn="auto" hangingPunct="1">
              <a:spcBef>
                <a:spcPts val="0"/>
              </a:spcBef>
              <a:spcAft>
                <a:spcPts val="0"/>
              </a:spcAft>
              <a:buFont typeface="Arial" pitchFamily="34" charset="0"/>
              <a:buChar char="•"/>
              <a:defRPr/>
            </a:pPr>
            <a:r>
              <a:rPr lang="en-GB" dirty="0" smtClean="0"/>
              <a:t>Employers include local authorities, environmental organisations, heritage organisations, property developers, housing agencies, airports, large retailers, and community organisations, just to name a few.</a:t>
            </a:r>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7</a:t>
            </a:fld>
            <a:endParaRPr lang="en-GB"/>
          </a:p>
        </p:txBody>
      </p:sp>
    </p:spTree>
    <p:extLst>
      <p:ext uri="{BB962C8B-B14F-4D97-AF65-F5344CB8AC3E}">
        <p14:creationId xmlns:p14="http://schemas.microsoft.com/office/powerpoint/2010/main" val="1272861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b="1" dirty="0" smtClean="0"/>
              <a:t>Slide #8 HOW TO BECOME A PLANNER</a:t>
            </a:r>
          </a:p>
          <a:p>
            <a:pPr eaLnBrk="1" fontAlgn="auto" hangingPunct="1">
              <a:spcBef>
                <a:spcPts val="0"/>
              </a:spcBef>
              <a:spcAft>
                <a:spcPts val="0"/>
              </a:spcAft>
              <a:defRPr/>
            </a:pPr>
            <a:endParaRPr lang="en-GB" dirty="0" smtClean="0"/>
          </a:p>
          <a:p>
            <a:pPr marL="171450" indent="-171450">
              <a:buFont typeface="Arial" panose="020B0604020202020204" pitchFamily="34" charset="0"/>
              <a:buChar char="•"/>
              <a:defRPr/>
            </a:pPr>
            <a:r>
              <a:rPr lang="en-GB" dirty="0" smtClean="0"/>
              <a:t>Explain to the students that they will need to embark on a route or journey to study if they want to become a professional planner.</a:t>
            </a:r>
          </a:p>
          <a:p>
            <a:pPr marL="171450" indent="-171450">
              <a:buFont typeface="Arial" panose="020B0604020202020204" pitchFamily="34" charset="0"/>
              <a:buChar char="•"/>
              <a:defRPr/>
            </a:pPr>
            <a:r>
              <a:rPr lang="en-GB" dirty="0" smtClean="0"/>
              <a:t>You can explain that GCSE, Scottish Nationals and Welsh Baccalaureate subjects at school like geography, citizenship, science and ICT will all be relevant and help put them on the right track. Art, graphic design, business studies, economics, sociology, politics, ICT, psychology may all be useful. </a:t>
            </a:r>
          </a:p>
          <a:p>
            <a:pPr marL="171450" indent="-171450">
              <a:buFont typeface="Arial" panose="020B0604020202020204" pitchFamily="34" charset="0"/>
              <a:buChar char="•"/>
              <a:defRPr/>
            </a:pPr>
            <a:r>
              <a:rPr lang="en-GB" dirty="0" smtClean="0"/>
              <a:t>Explain that many other qualification routes are possible (please see www.rtpi.org.uk/education-and-careers/become-a-planner/qualifications-to-become-a-planner/) </a:t>
            </a:r>
          </a:p>
          <a:p>
            <a:pPr marL="171450" indent="-171450">
              <a:buFont typeface="Arial" panose="020B0604020202020204" pitchFamily="34" charset="0"/>
              <a:buChar char="•"/>
              <a:defRPr/>
            </a:pPr>
            <a:r>
              <a:rPr lang="en-GB" dirty="0" smtClean="0"/>
              <a:t>Explain that they may want to talk to their teacher/careers adviser about what subjects to choose and next steps if a career in planning appeals.</a:t>
            </a:r>
          </a:p>
          <a:p>
            <a:pPr marL="171450" indent="-171450">
              <a:buFont typeface="Arial" panose="020B0604020202020204" pitchFamily="34" charset="0"/>
              <a:buChar char="•"/>
              <a:defRPr/>
            </a:pPr>
            <a:r>
              <a:rPr lang="en-GB" dirty="0" smtClean="0"/>
              <a:t>It may be appropriate when discussing university studies to highlight the logo for local university or universities BUT to also highlight that they may decide to study planning elsewhere. </a:t>
            </a:r>
          </a:p>
          <a:p>
            <a:pPr marL="171450" indent="-171450">
              <a:buFont typeface="Arial" panose="020B0604020202020204" pitchFamily="34" charset="0"/>
              <a:buChar char="•"/>
              <a:defRPr/>
            </a:pPr>
            <a:endParaRPr lang="en-GB" dirty="0" smtClean="0"/>
          </a:p>
          <a:p>
            <a:pPr marL="185766" indent="-185766" eaLnBrk="1" fontAlgn="auto" hangingPunct="1">
              <a:spcBef>
                <a:spcPts val="0"/>
              </a:spcBef>
              <a:spcAft>
                <a:spcPts val="0"/>
              </a:spcAft>
              <a:buFont typeface="Arial" pitchFamily="34" charset="0"/>
              <a:buChar char="•"/>
              <a:defRPr/>
            </a:pPr>
            <a:r>
              <a:rPr lang="en-GB" b="1" dirty="0" smtClean="0"/>
              <a:t>EXTRA NOTES</a:t>
            </a:r>
            <a:r>
              <a:rPr lang="en-GB" dirty="0" smtClean="0"/>
              <a:t> for a higher age group: To become a Chartered Town Planner you need a degree which has been accredited by the RTPI – you can choose to study an accredited planning degree at a university. More information is on the RTPI webpages http://www.rtpi.org.uk/education-and-careers/find-a-course/accredited-qualifications/</a:t>
            </a:r>
          </a:p>
        </p:txBody>
      </p:sp>
      <p:sp>
        <p:nvSpPr>
          <p:cNvPr id="4" name="Slide Number Placeholder 3"/>
          <p:cNvSpPr>
            <a:spLocks noGrp="1"/>
          </p:cNvSpPr>
          <p:nvPr>
            <p:ph type="sldNum" sz="quarter" idx="10"/>
          </p:nvPr>
        </p:nvSpPr>
        <p:spPr/>
        <p:txBody>
          <a:bodyPr/>
          <a:lstStyle/>
          <a:p>
            <a:fld id="{F75105D7-B004-47F4-B324-F21CA3DEE8FA}" type="slidenum">
              <a:rPr lang="en-GB" smtClean="0"/>
              <a:t>8</a:t>
            </a:fld>
            <a:endParaRPr lang="en-GB"/>
          </a:p>
        </p:txBody>
      </p:sp>
    </p:spTree>
    <p:extLst>
      <p:ext uri="{BB962C8B-B14F-4D97-AF65-F5344CB8AC3E}">
        <p14:creationId xmlns:p14="http://schemas.microsoft.com/office/powerpoint/2010/main" val="3131796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ct val="0"/>
              </a:spcBef>
              <a:spcAft>
                <a:spcPts val="0"/>
              </a:spcAft>
              <a:defRPr/>
            </a:pPr>
            <a:r>
              <a:rPr lang="en-GB" altLang="en-US" b="1" dirty="0" smtClean="0"/>
              <a:t>Note: </a:t>
            </a:r>
            <a:r>
              <a:rPr lang="en-GB" altLang="en-US" dirty="0" smtClean="0"/>
              <a:t>Slides</a:t>
            </a:r>
            <a:r>
              <a:rPr lang="en-GB" altLang="en-US" b="1" dirty="0" smtClean="0"/>
              <a:t> </a:t>
            </a:r>
            <a:r>
              <a:rPr lang="en-GB" altLang="en-US" dirty="0" smtClean="0"/>
              <a:t>#9 &amp; 10 are indicative only – they can be changed by the Ambassador or presenter to provide a local or individual flavour and could be just one slide.</a:t>
            </a:r>
          </a:p>
          <a:p>
            <a:pPr eaLnBrk="1" fontAlgn="auto" hangingPunct="1">
              <a:spcBef>
                <a:spcPct val="0"/>
              </a:spcBef>
              <a:spcAft>
                <a:spcPts val="0"/>
              </a:spcAft>
              <a:defRPr/>
            </a:pPr>
            <a:endParaRPr lang="en-GB" altLang="en-US" dirty="0" smtClean="0"/>
          </a:p>
          <a:p>
            <a:pPr eaLnBrk="1" fontAlgn="auto" hangingPunct="1">
              <a:spcBef>
                <a:spcPct val="0"/>
              </a:spcBef>
              <a:spcAft>
                <a:spcPts val="0"/>
              </a:spcAft>
              <a:defRPr/>
            </a:pPr>
            <a:r>
              <a:rPr lang="en-GB" altLang="en-US" b="1" dirty="0" smtClean="0"/>
              <a:t>Slide #9 LOCAL EXAMPLE  [see Guidance notes]</a:t>
            </a:r>
            <a:r>
              <a:rPr lang="en-GB" altLang="en-US" dirty="0" smtClean="0"/>
              <a:t>.</a:t>
            </a:r>
            <a:endParaRPr lang="en-GB" altLang="en-US" b="1" dirty="0" smtClean="0"/>
          </a:p>
          <a:p>
            <a:pPr eaLnBrk="1" fontAlgn="auto" hangingPunct="1">
              <a:spcBef>
                <a:spcPct val="0"/>
              </a:spcBef>
              <a:spcAft>
                <a:spcPts val="0"/>
              </a:spcAft>
              <a:defRPr/>
            </a:pPr>
            <a:endParaRPr lang="en-GB" altLang="en-US" dirty="0" smtClean="0"/>
          </a:p>
          <a:p>
            <a:pPr marL="185766" indent="-185766" eaLnBrk="1" fontAlgn="auto" hangingPunct="1">
              <a:spcBef>
                <a:spcPct val="0"/>
              </a:spcBef>
              <a:spcAft>
                <a:spcPts val="0"/>
              </a:spcAft>
              <a:buFont typeface="Arial" pitchFamily="34" charset="0"/>
              <a:buChar char="•"/>
              <a:defRPr/>
            </a:pPr>
            <a:r>
              <a:rPr lang="en-GB" altLang="en-US" b="1" dirty="0" smtClean="0"/>
              <a:t>AMBASSADOR/PRESENTER TO AMEND</a:t>
            </a:r>
            <a:r>
              <a:rPr lang="en-GB" altLang="en-US" dirty="0" smtClean="0"/>
              <a:t>:  These slides allow the Ambassador/Presenter</a:t>
            </a:r>
            <a:r>
              <a:rPr lang="en-GB" altLang="en-US" b="1" dirty="0" smtClean="0"/>
              <a:t> </a:t>
            </a:r>
            <a:r>
              <a:rPr lang="en-GB" altLang="en-US" dirty="0" smtClean="0"/>
              <a:t>to add a local flavour or local issue. You can link to how places can change over time and discuss the reasons why they change, how they change and the communities that can be affected by these changes. How this is managed? Add your own image(s).</a:t>
            </a:r>
          </a:p>
          <a:p>
            <a:pPr marL="185766" indent="-185766" eaLnBrk="1" fontAlgn="auto" hangingPunct="1">
              <a:spcBef>
                <a:spcPct val="0"/>
              </a:spcBef>
              <a:spcAft>
                <a:spcPts val="0"/>
              </a:spcAft>
              <a:buFont typeface="Arial" pitchFamily="34" charset="0"/>
              <a:buChar char="•"/>
              <a:defRPr/>
            </a:pPr>
            <a:r>
              <a:rPr lang="en-GB" altLang="en-US" dirty="0" smtClean="0"/>
              <a:t>Could be based around a site, a proposal, a landmark, an issue or a question, e.g. ‘What things in your area do you like or want to change?’</a:t>
            </a:r>
          </a:p>
          <a:p>
            <a:pPr marL="185766" indent="-185766" eaLnBrk="1" fontAlgn="auto" hangingPunct="1">
              <a:spcBef>
                <a:spcPct val="0"/>
              </a:spcBef>
              <a:spcAft>
                <a:spcPts val="0"/>
              </a:spcAft>
              <a:buFont typeface="Arial" pitchFamily="34" charset="0"/>
              <a:buChar char="•"/>
              <a:defRPr/>
            </a:pPr>
            <a:endParaRPr lang="en-GB" altLang="en-US" dirty="0" smtClean="0"/>
          </a:p>
          <a:p>
            <a:pPr marL="185766" indent="-185766" eaLnBrk="1" fontAlgn="auto" hangingPunct="1">
              <a:spcBef>
                <a:spcPct val="0"/>
              </a:spcBef>
              <a:spcAft>
                <a:spcPts val="0"/>
              </a:spcAft>
              <a:buFont typeface="Arial" pitchFamily="34" charset="0"/>
              <a:buChar char="•"/>
              <a:defRPr/>
            </a:pPr>
            <a:r>
              <a:rPr lang="en-GB" altLang="en-US" b="1" dirty="0" smtClean="0"/>
              <a:t>Example Starting Question </a:t>
            </a:r>
            <a:r>
              <a:rPr lang="en-GB" altLang="en-US" dirty="0" smtClean="0"/>
              <a:t>“Does anyone know where this is?”</a:t>
            </a:r>
          </a:p>
          <a:p>
            <a:pPr marL="185766" indent="-185766" eaLnBrk="1" fontAlgn="auto" hangingPunct="1">
              <a:spcBef>
                <a:spcPct val="0"/>
              </a:spcBef>
              <a:spcAft>
                <a:spcPts val="0"/>
              </a:spcAft>
              <a:buFont typeface="Arial" pitchFamily="34" charset="0"/>
              <a:buChar char="•"/>
              <a:defRPr/>
            </a:pPr>
            <a:r>
              <a:rPr lang="en-GB" altLang="en-US" dirty="0" smtClean="0"/>
              <a:t>“Here is a picture of St James Park in Newcastle in 1930. St James Park is right in the centre of Newcastle and has always been an iconic part of the north east’s built environment. But it has gone through many changes over the years…”</a:t>
            </a:r>
          </a:p>
          <a:p>
            <a:pPr eaLnBrk="1" fontAlgn="auto" hangingPunct="1">
              <a:spcBef>
                <a:spcPct val="0"/>
              </a:spcBef>
              <a:spcAft>
                <a:spcPts val="0"/>
              </a:spcAft>
              <a:buFont typeface="Arial" pitchFamily="34" charset="0"/>
              <a:buNone/>
              <a:defRPr/>
            </a:pPr>
            <a:endParaRPr lang="en-GB" altLang="en-US" dirty="0" smtClean="0"/>
          </a:p>
          <a:p>
            <a:pPr marL="185766" indent="-185766" eaLnBrk="1" fontAlgn="auto" hangingPunct="1">
              <a:spcBef>
                <a:spcPct val="0"/>
              </a:spcBef>
              <a:spcAft>
                <a:spcPts val="0"/>
              </a:spcAft>
              <a:buFont typeface="Arial" pitchFamily="34" charset="0"/>
              <a:buChar char="•"/>
              <a:defRPr/>
            </a:pPr>
            <a:r>
              <a:rPr lang="en-GB" altLang="en-US" dirty="0" smtClean="0"/>
              <a:t>At the end of this slide you may want to reinforce:</a:t>
            </a:r>
          </a:p>
          <a:p>
            <a:pPr marL="642966" lvl="1" indent="-185766" eaLnBrk="1" fontAlgn="auto" hangingPunct="1">
              <a:spcBef>
                <a:spcPct val="0"/>
              </a:spcBef>
              <a:spcAft>
                <a:spcPts val="0"/>
              </a:spcAft>
              <a:buFont typeface="Arial" pitchFamily="34" charset="0"/>
              <a:buChar char="•"/>
              <a:defRPr/>
            </a:pPr>
            <a:r>
              <a:rPr lang="en-GB" altLang="en-US" dirty="0" smtClean="0"/>
              <a:t>What is planning?</a:t>
            </a:r>
          </a:p>
          <a:p>
            <a:pPr marL="642966" lvl="1" indent="-185766" eaLnBrk="1" fontAlgn="auto" hangingPunct="1">
              <a:spcBef>
                <a:spcPct val="0"/>
              </a:spcBef>
              <a:spcAft>
                <a:spcPts val="0"/>
              </a:spcAft>
              <a:buFont typeface="Arial" pitchFamily="34" charset="0"/>
              <a:buChar char="•"/>
              <a:defRPr/>
            </a:pPr>
            <a:r>
              <a:rPr lang="en-GB" altLang="en-US" dirty="0" smtClean="0"/>
              <a:t>What do planners do?</a:t>
            </a:r>
          </a:p>
          <a:p>
            <a:pPr marL="642966" lvl="1" indent="-185766" eaLnBrk="1" fontAlgn="auto" hangingPunct="1">
              <a:spcBef>
                <a:spcPct val="0"/>
              </a:spcBef>
              <a:spcAft>
                <a:spcPts val="0"/>
              </a:spcAft>
              <a:buFont typeface="Arial" pitchFamily="34" charset="0"/>
              <a:buChar char="•"/>
              <a:defRPr/>
            </a:pPr>
            <a:r>
              <a:rPr lang="en-GB" altLang="en-US" dirty="0" smtClean="0"/>
              <a:t>How to become a planner.</a:t>
            </a:r>
            <a:endParaRPr lang="en-GB" altLang="en-US" sz="1100" dirty="0" smtClean="0"/>
          </a:p>
          <a:p>
            <a:pPr eaLnBrk="1" fontAlgn="auto" hangingPunct="1">
              <a:spcBef>
                <a:spcPct val="0"/>
              </a:spcBef>
              <a:spcAft>
                <a:spcPts val="0"/>
              </a:spcAft>
              <a:defRPr/>
            </a:pPr>
            <a:endParaRPr lang="en-GB" altLang="en-US" sz="1100" dirty="0" smtClean="0"/>
          </a:p>
          <a:p>
            <a:pPr eaLnBrk="1" fontAlgn="auto" hangingPunct="1">
              <a:spcBef>
                <a:spcPts val="0"/>
              </a:spcBef>
              <a:spcAft>
                <a:spcPts val="0"/>
              </a:spcAft>
              <a:defRPr/>
            </a:pPr>
            <a:endParaRPr lang="en-GB" sz="1100" dirty="0"/>
          </a:p>
        </p:txBody>
      </p:sp>
      <p:sp>
        <p:nvSpPr>
          <p:cNvPr id="4" name="Slide Number Placeholder 3"/>
          <p:cNvSpPr>
            <a:spLocks noGrp="1"/>
          </p:cNvSpPr>
          <p:nvPr>
            <p:ph type="sldNum" sz="quarter" idx="10"/>
          </p:nvPr>
        </p:nvSpPr>
        <p:spPr/>
        <p:txBody>
          <a:bodyPr/>
          <a:lstStyle/>
          <a:p>
            <a:fld id="{F75105D7-B004-47F4-B324-F21CA3DEE8FA}" type="slidenum">
              <a:rPr lang="en-GB" smtClean="0"/>
              <a:t>9</a:t>
            </a:fld>
            <a:endParaRPr lang="en-GB"/>
          </a:p>
        </p:txBody>
      </p:sp>
    </p:spTree>
    <p:extLst>
      <p:ext uri="{BB962C8B-B14F-4D97-AF65-F5344CB8AC3E}">
        <p14:creationId xmlns:p14="http://schemas.microsoft.com/office/powerpoint/2010/main" val="182893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ct val="0"/>
              </a:spcBef>
              <a:spcAft>
                <a:spcPts val="0"/>
              </a:spcAft>
              <a:defRPr/>
            </a:pPr>
            <a:r>
              <a:rPr lang="en-GB" altLang="en-US" b="1" dirty="0" smtClean="0"/>
              <a:t>Slide #10 LOCAL EXAMPLE</a:t>
            </a:r>
          </a:p>
          <a:p>
            <a:pPr eaLnBrk="1" fontAlgn="auto" hangingPunct="1">
              <a:spcBef>
                <a:spcPct val="0"/>
              </a:spcBef>
              <a:spcAft>
                <a:spcPts val="0"/>
              </a:spcAft>
              <a:defRPr/>
            </a:pPr>
            <a:endParaRPr lang="en-GB" altLang="en-US" dirty="0" smtClean="0"/>
          </a:p>
          <a:p>
            <a:pPr marL="185766" indent="-185766" eaLnBrk="1" fontAlgn="auto" hangingPunct="1">
              <a:spcBef>
                <a:spcPct val="0"/>
              </a:spcBef>
              <a:spcAft>
                <a:spcPts val="0"/>
              </a:spcAft>
              <a:buFont typeface="Arial" pitchFamily="34" charset="0"/>
              <a:buChar char="•"/>
              <a:defRPr/>
            </a:pPr>
            <a:r>
              <a:rPr lang="en-GB" altLang="en-US" b="1" dirty="0" smtClean="0"/>
              <a:t>Bespoke</a:t>
            </a:r>
            <a:r>
              <a:rPr lang="en-GB" altLang="en-US" dirty="0" smtClean="0"/>
              <a:t> – use the second image to show how your local space has changed over time and who it has changed for </a:t>
            </a:r>
            <a:r>
              <a:rPr lang="en-GB" altLang="en-US" b="1" dirty="0" smtClean="0"/>
              <a:t>or</a:t>
            </a:r>
            <a:r>
              <a:rPr lang="en-GB" altLang="en-US" dirty="0" smtClean="0"/>
              <a:t> to highlight an issue </a:t>
            </a:r>
            <a:r>
              <a:rPr lang="en-GB" altLang="en-US" b="1" dirty="0" smtClean="0"/>
              <a:t>or</a:t>
            </a:r>
            <a:r>
              <a:rPr lang="en-GB" altLang="en-US" dirty="0" smtClean="0"/>
              <a:t> to ask ‘What things in your area do you like? What do you want to change?’</a:t>
            </a:r>
          </a:p>
          <a:p>
            <a:pPr marL="185766" indent="-185766" eaLnBrk="1" fontAlgn="auto" hangingPunct="1">
              <a:spcBef>
                <a:spcPct val="0"/>
              </a:spcBef>
              <a:spcAft>
                <a:spcPts val="0"/>
              </a:spcAft>
              <a:buFont typeface="Arial" pitchFamily="34" charset="0"/>
              <a:buChar char="•"/>
              <a:defRPr/>
            </a:pPr>
            <a:r>
              <a:rPr lang="en-GB" altLang="en-US" dirty="0" smtClean="0"/>
              <a:t>For example… ‘Here is a picture of St James Park in Newcastle today. The physical building and football pitch has not moved in all this time but the stadium around the football pitch has changed over the years. Why do you think St James Park has had to change so much over the last 70 years?’</a:t>
            </a:r>
          </a:p>
          <a:p>
            <a:pPr marL="185766" indent="-185766" eaLnBrk="1" fontAlgn="auto" hangingPunct="1">
              <a:spcBef>
                <a:spcPct val="0"/>
              </a:spcBef>
              <a:spcAft>
                <a:spcPts val="0"/>
              </a:spcAft>
              <a:buFont typeface="Arial" pitchFamily="34" charset="0"/>
              <a:buChar char="•"/>
              <a:defRPr/>
            </a:pPr>
            <a:r>
              <a:rPr lang="en-GB" altLang="en-US" dirty="0" smtClean="0"/>
              <a:t>‘What types of change may have had an impact on the community around it?’</a:t>
            </a:r>
          </a:p>
          <a:p>
            <a:pPr marL="185766" indent="-185766" eaLnBrk="1" fontAlgn="auto" hangingPunct="1">
              <a:spcBef>
                <a:spcPct val="0"/>
              </a:spcBef>
              <a:spcAft>
                <a:spcPts val="0"/>
              </a:spcAft>
              <a:buFont typeface="Arial" pitchFamily="34" charset="0"/>
              <a:buChar char="•"/>
              <a:defRPr/>
            </a:pPr>
            <a:endParaRPr lang="en-GB" altLang="en-US"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10</a:t>
            </a:fld>
            <a:endParaRPr lang="en-GB"/>
          </a:p>
        </p:txBody>
      </p:sp>
    </p:spTree>
    <p:extLst>
      <p:ext uri="{BB962C8B-B14F-4D97-AF65-F5344CB8AC3E}">
        <p14:creationId xmlns:p14="http://schemas.microsoft.com/office/powerpoint/2010/main" val="36107267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3"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89771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7195299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30438831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4" name="Content Placeholder 3"/>
          <p:cNvSpPr>
            <a:spLocks noGrp="1"/>
          </p:cNvSpPr>
          <p:nvPr>
            <p:ph sz="half" idx="2"/>
          </p:nvPr>
        </p:nvSpPr>
        <p:spPr>
          <a:xfrm>
            <a:off x="4775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half" idx="10"/>
          </p:nvPr>
        </p:nvSpPr>
        <p:spPr>
          <a:xfrm>
            <a:off x="584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Tree>
    <p:extLst>
      <p:ext uri="{BB962C8B-B14F-4D97-AF65-F5344CB8AC3E}">
        <p14:creationId xmlns:p14="http://schemas.microsoft.com/office/powerpoint/2010/main" val="3472724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891142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75970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86023" y="3637483"/>
            <a:ext cx="5757977" cy="1506017"/>
          </a:xfrm>
          <a:prstGeom prst="rect">
            <a:avLst/>
          </a:prstGeom>
        </p:spPr>
      </p:pic>
    </p:spTree>
    <p:extLst>
      <p:ext uri="{BB962C8B-B14F-4D97-AF65-F5344CB8AC3E}">
        <p14:creationId xmlns:p14="http://schemas.microsoft.com/office/powerpoint/2010/main" val="2126500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2" name="Picture 11"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1123326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5" name="Picture 4"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08363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
        <p:nvSpPr>
          <p:cNvPr id="7"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5000053" y="0"/>
            <a:ext cx="4965951" cy="51435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1" name="Rectangle 10"/>
          <p:cNvSpPr/>
          <p:nvPr userDrawn="1"/>
        </p:nvSpPr>
        <p:spPr>
          <a:xfrm>
            <a:off x="5137475" y="390194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userDrawn="1"/>
        </p:nvSpPr>
        <p:spPr>
          <a:xfrm>
            <a:off x="5573761"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4656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4238794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3"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4"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2928907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5563922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2"/>
          <p:cNvSpPr/>
          <p:nvPr userDrawn="1"/>
        </p:nvSpPr>
        <p:spPr>
          <a:xfrm>
            <a:off x="4486188"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4511588"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6460253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AD7E914-2E24-E44E-8E32-D2278494C075}" type="datetimeFigureOut">
              <a:rPr lang="en-US" smtClean="0"/>
              <a:pPr/>
              <a:t>7/4/2016</a:t>
            </a:fld>
            <a:endParaRPr lang="en-US"/>
          </a:p>
        </p:txBody>
      </p:sp>
    </p:spTree>
    <p:extLst>
      <p:ext uri="{BB962C8B-B14F-4D97-AF65-F5344CB8AC3E}">
        <p14:creationId xmlns:p14="http://schemas.microsoft.com/office/powerpoint/2010/main" val="3158628684"/>
      </p:ext>
    </p:extLst>
  </p:cSld>
  <p:clrMap bg1="lt1" tx1="dk1" bg2="lt2" tx2="dk2" accent1="accent1" accent2="accent2" accent3="accent3" accent4="accent4" accent5="accent5" accent6="accent6" hlink="hlink" folHlink="folHlink"/>
  <p:sldLayoutIdLst>
    <p:sldLayoutId id="2147483745" r:id="rId1"/>
    <p:sldLayoutId id="2147483757" r:id="rId2"/>
    <p:sldLayoutId id="2147483758" r:id="rId3"/>
    <p:sldLayoutId id="2147483759" r:id="rId4"/>
    <p:sldLayoutId id="2147483761" r:id="rId5"/>
    <p:sldLayoutId id="2147483764" r:id="rId6"/>
    <p:sldLayoutId id="2147483765" r:id="rId7"/>
    <p:sldLayoutId id="2147483763" r:id="rId8"/>
    <p:sldLayoutId id="2147483750" r:id="rId9"/>
    <p:sldLayoutId id="2147483762" r:id="rId10"/>
    <p:sldLayoutId id="2147483760" r:id="rId11"/>
    <p:sldLayoutId id="2147483748" r:id="rId12"/>
    <p:sldLayoutId id="2147483756" r:id="rId13"/>
    <p:sldLayoutId id="2147483746"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9.wmf"/></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9.wmf"/></Relationships>
</file>

<file path=ppt/slides/_rels/slide12.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9.wmf"/></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9.wmf"/></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9.wmf"/></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9.wmf"/></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9.wmf"/></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15.wmf"/><Relationship Id="rId4" Type="http://schemas.openxmlformats.org/officeDocument/2006/relationships/image" Target="../media/image9.wmf"/></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ctrTitle"/>
          </p:nvPr>
        </p:nvSpPr>
        <p:spPr>
          <a:xfrm>
            <a:off x="394642" y="1458003"/>
            <a:ext cx="8219256" cy="1431801"/>
          </a:xfrm>
        </p:spPr>
        <p:txBody>
          <a:bodyPr/>
          <a:lstStyle/>
          <a:p>
            <a:r>
              <a:rPr lang="en-GB" dirty="0" smtClean="0"/>
              <a:t>FUTURE </a:t>
            </a:r>
            <a:br>
              <a:rPr lang="en-GB" dirty="0" smtClean="0"/>
            </a:br>
            <a:r>
              <a:rPr lang="en-GB" dirty="0" smtClean="0"/>
              <a:t>PLANNERS</a:t>
            </a:r>
            <a:endParaRPr lang="en-GB" dirty="0"/>
          </a:p>
        </p:txBody>
      </p:sp>
    </p:spTree>
    <p:extLst>
      <p:ext uri="{BB962C8B-B14F-4D97-AF65-F5344CB8AC3E}">
        <p14:creationId xmlns:p14="http://schemas.microsoft.com/office/powerpoint/2010/main" val="1416270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391" y="0"/>
            <a:ext cx="9141291" cy="5143499"/>
          </a:xfrm>
          <a:prstGeom prst="rect">
            <a:avLst/>
          </a:prstGeom>
        </p:spPr>
      </p:pic>
      <p:sp>
        <p:nvSpPr>
          <p:cNvPr id="5" name="Rectangle 4"/>
          <p:cNvSpPr/>
          <p:nvPr/>
        </p:nvSpPr>
        <p:spPr>
          <a:xfrm>
            <a:off x="7313846" y="4461164"/>
            <a:ext cx="2650836" cy="6823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250" y="4563719"/>
            <a:ext cx="2459736" cy="486461"/>
          </a:xfrm>
          <a:prstGeom prst="rect">
            <a:avLst/>
          </a:prstGeom>
        </p:spPr>
      </p:pic>
      <p:sp>
        <p:nvSpPr>
          <p:cNvPr id="7" name="Rectangle 6"/>
          <p:cNvSpPr/>
          <p:nvPr/>
        </p:nvSpPr>
        <p:spPr>
          <a:xfrm>
            <a:off x="530543" y="1094508"/>
            <a:ext cx="3259586" cy="5403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Title 2"/>
          <p:cNvSpPr txBox="1">
            <a:spLocks/>
          </p:cNvSpPr>
          <p:nvPr/>
        </p:nvSpPr>
        <p:spPr>
          <a:xfrm>
            <a:off x="530543" y="296554"/>
            <a:ext cx="8229600" cy="244255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900" dirty="0" smtClean="0">
                <a:solidFill>
                  <a:schemeClr val="bg1"/>
                </a:solidFill>
              </a:rPr>
              <a:t>HOW IT IS NOW…</a:t>
            </a:r>
            <a:r>
              <a:rPr lang="en-GB" sz="2000" dirty="0" smtClean="0">
                <a:solidFill>
                  <a:schemeClr val="bg1"/>
                </a:solidFill>
              </a:rPr>
              <a:t/>
            </a:r>
            <a:br>
              <a:rPr lang="en-GB" sz="2000" dirty="0" smtClean="0">
                <a:solidFill>
                  <a:schemeClr val="bg1"/>
                </a:solidFill>
              </a:rPr>
            </a:br>
            <a:endParaRPr lang="en-GB" sz="2000" dirty="0">
              <a:solidFill>
                <a:schemeClr val="bg1"/>
              </a:solidFill>
            </a:endParaRPr>
          </a:p>
        </p:txBody>
      </p:sp>
      <p:sp>
        <p:nvSpPr>
          <p:cNvPr id="2" name="TextBox 1"/>
          <p:cNvSpPr txBox="1"/>
          <p:nvPr/>
        </p:nvSpPr>
        <p:spPr>
          <a:xfrm>
            <a:off x="3057236" y="4563719"/>
            <a:ext cx="732893" cy="246221"/>
          </a:xfrm>
          <a:prstGeom prst="rect">
            <a:avLst/>
          </a:prstGeom>
          <a:noFill/>
        </p:spPr>
        <p:txBody>
          <a:bodyPr wrap="none" rtlCol="0">
            <a:spAutoFit/>
          </a:bodyPr>
          <a:lstStyle/>
          <a:p>
            <a:r>
              <a:rPr lang="en-ZA" sz="1000" dirty="0" err="1" smtClean="0">
                <a:solidFill>
                  <a:schemeClr val="bg1"/>
                </a:solidFill>
              </a:rPr>
              <a:t>Ardfern</a:t>
            </a:r>
            <a:r>
              <a:rPr lang="en-ZA" sz="1000" dirty="0" smtClean="0">
                <a:solidFill>
                  <a:schemeClr val="bg1"/>
                </a:solidFill>
              </a:rPr>
              <a:t> ©</a:t>
            </a:r>
            <a:endParaRPr lang="en-ZA" sz="1000" dirty="0">
              <a:solidFill>
                <a:schemeClr val="bg1"/>
              </a:solidFill>
            </a:endParaRPr>
          </a:p>
        </p:txBody>
      </p:sp>
    </p:spTree>
    <p:extLst>
      <p:ext uri="{BB962C8B-B14F-4D97-AF65-F5344CB8AC3E}">
        <p14:creationId xmlns:p14="http://schemas.microsoft.com/office/powerpoint/2010/main" val="103751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59191"/>
            <a:ext cx="9964682" cy="5606795"/>
          </a:xfrm>
          <a:prstGeom prst="rect">
            <a:avLst/>
          </a:prstGeom>
        </p:spPr>
      </p:pic>
      <p:sp>
        <p:nvSpPr>
          <p:cNvPr id="25" name="Rectangle 24"/>
          <p:cNvSpPr/>
          <p:nvPr/>
        </p:nvSpPr>
        <p:spPr>
          <a:xfrm>
            <a:off x="2013027" y="2067747"/>
            <a:ext cx="5066695" cy="60855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Rectangle 7"/>
          <p:cNvSpPr/>
          <p:nvPr/>
        </p:nvSpPr>
        <p:spPr>
          <a:xfrm>
            <a:off x="2013027" y="636543"/>
            <a:ext cx="5842549" cy="61337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Rectangle 10"/>
          <p:cNvSpPr/>
          <p:nvPr/>
        </p:nvSpPr>
        <p:spPr>
          <a:xfrm>
            <a:off x="7313846" y="4467440"/>
            <a:ext cx="2650836" cy="6823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250" y="4569995"/>
            <a:ext cx="2459736" cy="486461"/>
          </a:xfrm>
          <a:prstGeom prst="rect">
            <a:avLst/>
          </a:prstGeom>
        </p:spPr>
      </p:pic>
      <p:sp>
        <p:nvSpPr>
          <p:cNvPr id="23" name="Rectangle 22"/>
          <p:cNvSpPr/>
          <p:nvPr/>
        </p:nvSpPr>
        <p:spPr>
          <a:xfrm>
            <a:off x="2013027" y="1140610"/>
            <a:ext cx="6050368" cy="4918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4" name="Rectangle 23"/>
          <p:cNvSpPr/>
          <p:nvPr/>
        </p:nvSpPr>
        <p:spPr>
          <a:xfrm>
            <a:off x="2013027" y="1624961"/>
            <a:ext cx="5066695" cy="491894"/>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Title 2"/>
          <p:cNvSpPr txBox="1">
            <a:spLocks/>
          </p:cNvSpPr>
          <p:nvPr/>
        </p:nvSpPr>
        <p:spPr>
          <a:xfrm>
            <a:off x="2013027" y="543000"/>
            <a:ext cx="8229600" cy="3188048"/>
          </a:xfrm>
          <a:prstGeom prst="rect">
            <a:avLst/>
          </a:prstGeom>
        </p:spPr>
        <p:txBody>
          <a:bodyPr vert="horz" lIns="91440" tIns="45720" rIns="91440" bIns="45720" rtlCol="0" anchor="ctr">
            <a:normAutofit fontScale="97500" lnSpcReduction="100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600" dirty="0" smtClean="0">
                <a:solidFill>
                  <a:schemeClr val="bg1"/>
                </a:solidFill>
              </a:rPr>
              <a:t>YOUR FINAL CHALLENGE</a:t>
            </a:r>
          </a:p>
          <a:p>
            <a:r>
              <a:rPr lang="en-GB" sz="3600" dirty="0" smtClean="0">
                <a:solidFill>
                  <a:schemeClr val="bg1"/>
                </a:solidFill>
              </a:rPr>
              <a:t>IS TO THINK ABOUT WHAT</a:t>
            </a:r>
          </a:p>
          <a:p>
            <a:r>
              <a:rPr lang="en-GB" sz="3600" dirty="0" smtClean="0">
                <a:solidFill>
                  <a:schemeClr val="bg1"/>
                </a:solidFill>
              </a:rPr>
              <a:t>YOU WOULD DO AS A</a:t>
            </a:r>
          </a:p>
          <a:p>
            <a:r>
              <a:rPr lang="en-GB" sz="3600" dirty="0" smtClean="0">
                <a:solidFill>
                  <a:schemeClr val="bg1"/>
                </a:solidFill>
              </a:rPr>
              <a:t>FUTURE PLANNER…?</a:t>
            </a:r>
          </a:p>
          <a:p>
            <a:r>
              <a:rPr lang="en-GB" sz="3600" dirty="0" smtClean="0">
                <a:solidFill>
                  <a:schemeClr val="bg1"/>
                </a:solidFill>
              </a:rPr>
              <a:t/>
            </a:r>
            <a:br>
              <a:rPr lang="en-GB" sz="3600" dirty="0" smtClean="0">
                <a:solidFill>
                  <a:schemeClr val="bg1"/>
                </a:solidFill>
              </a:rPr>
            </a:br>
            <a:endParaRPr lang="en-GB" sz="3600" dirty="0">
              <a:solidFill>
                <a:schemeClr val="bg1"/>
              </a:solidFill>
            </a:endParaRPr>
          </a:p>
        </p:txBody>
      </p:sp>
      <p:sp>
        <p:nvSpPr>
          <p:cNvPr id="13" name="TextBox 12"/>
          <p:cNvSpPr txBox="1"/>
          <p:nvPr/>
        </p:nvSpPr>
        <p:spPr>
          <a:xfrm>
            <a:off x="1916205" y="2897601"/>
            <a:ext cx="5318957" cy="830997"/>
          </a:xfrm>
          <a:prstGeom prst="rect">
            <a:avLst/>
          </a:prstGeom>
          <a:noFill/>
        </p:spPr>
        <p:txBody>
          <a:bodyPr wrap="none" rtlCol="0">
            <a:spAutoFit/>
          </a:bodyPr>
          <a:lstStyle/>
          <a:p>
            <a:r>
              <a:rPr lang="en-GB" sz="2400" dirty="0"/>
              <a:t>Follow on Twitter </a:t>
            </a:r>
            <a:r>
              <a:rPr lang="en-GB" sz="2400" b="1" dirty="0">
                <a:solidFill>
                  <a:srgbClr val="FF0000"/>
                </a:solidFill>
              </a:rPr>
              <a:t>@</a:t>
            </a:r>
            <a:r>
              <a:rPr lang="en-GB" sz="2400" b="1" dirty="0" err="1">
                <a:solidFill>
                  <a:srgbClr val="FF0000"/>
                </a:solidFill>
              </a:rPr>
              <a:t>RTPIPlanners</a:t>
            </a:r>
            <a:r>
              <a:rPr lang="en-GB" sz="2400" b="1" dirty="0">
                <a:solidFill>
                  <a:srgbClr val="FF0000"/>
                </a:solidFill>
              </a:rPr>
              <a:t> </a:t>
            </a:r>
            <a:r>
              <a:rPr lang="en-GB" sz="2400" dirty="0"/>
              <a:t>or </a:t>
            </a:r>
            <a:endParaRPr lang="en-GB" sz="2400" dirty="0" smtClean="0"/>
          </a:p>
          <a:p>
            <a:r>
              <a:rPr lang="en-GB" sz="2400" dirty="0" smtClean="0"/>
              <a:t>Tweet </a:t>
            </a:r>
            <a:r>
              <a:rPr lang="en-GB" sz="2400" b="1" dirty="0">
                <a:solidFill>
                  <a:srgbClr val="FF0000"/>
                </a:solidFill>
              </a:rPr>
              <a:t>#</a:t>
            </a:r>
            <a:r>
              <a:rPr lang="en-GB" sz="2400" b="1" dirty="0" err="1" smtClean="0">
                <a:solidFill>
                  <a:srgbClr val="FF0000"/>
                </a:solidFill>
              </a:rPr>
              <a:t>RTPIFuturePlanners</a:t>
            </a:r>
            <a:endParaRPr lang="en-ZA" sz="2400" dirty="0"/>
          </a:p>
        </p:txBody>
      </p:sp>
    </p:spTree>
    <p:extLst>
      <p:ext uri="{BB962C8B-B14F-4D97-AF65-F5344CB8AC3E}">
        <p14:creationId xmlns:p14="http://schemas.microsoft.com/office/powerpoint/2010/main" val="1866019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624146" y="998736"/>
            <a:ext cx="1546399" cy="1668398"/>
            <a:chOff x="624146" y="324508"/>
            <a:chExt cx="1546399" cy="1668398"/>
          </a:xfrm>
        </p:grpSpPr>
        <p:sp>
          <p:nvSpPr>
            <p:cNvPr id="4" name="Rectangle 3"/>
            <p:cNvSpPr/>
            <p:nvPr/>
          </p:nvSpPr>
          <p:spPr>
            <a:xfrm>
              <a:off x="624146" y="625925"/>
              <a:ext cx="1546399" cy="1366981"/>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1192182" y="324508"/>
              <a:ext cx="620799" cy="602833"/>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grpSp>
      <p:sp>
        <p:nvSpPr>
          <p:cNvPr id="9" name="Rectangle 8"/>
          <p:cNvSpPr/>
          <p:nvPr/>
        </p:nvSpPr>
        <p:spPr>
          <a:xfrm>
            <a:off x="624146" y="2667134"/>
            <a:ext cx="2183709" cy="45473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624146" y="3111527"/>
            <a:ext cx="1786545" cy="45473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 name="Title 1"/>
          <p:cNvSpPr>
            <a:spLocks noGrp="1"/>
          </p:cNvSpPr>
          <p:nvPr>
            <p:ph type="ctrTitle"/>
          </p:nvPr>
        </p:nvSpPr>
        <p:spPr>
          <a:xfrm>
            <a:off x="624145" y="1916729"/>
            <a:ext cx="4483563" cy="1784767"/>
          </a:xfrm>
        </p:spPr>
        <p:txBody>
          <a:bodyPr/>
          <a:lstStyle/>
          <a:p>
            <a:r>
              <a:rPr lang="en-GB" sz="4000" dirty="0" smtClean="0">
                <a:solidFill>
                  <a:schemeClr val="bg1"/>
                </a:solidFill>
                <a:latin typeface="+mn-lt"/>
              </a:rPr>
              <a:t>GO</a:t>
            </a:r>
            <a:r>
              <a:rPr lang="en-GB" dirty="0" smtClean="0"/>
              <a:t/>
            </a:r>
            <a:br>
              <a:rPr lang="en-GB" dirty="0" smtClean="0"/>
            </a:br>
            <a:r>
              <a:rPr lang="en-GB" dirty="0" smtClean="0">
                <a:solidFill>
                  <a:schemeClr val="bg1"/>
                </a:solidFill>
              </a:rPr>
              <a:t>PLAN THE </a:t>
            </a:r>
            <a:br>
              <a:rPr lang="en-GB" dirty="0" smtClean="0">
                <a:solidFill>
                  <a:schemeClr val="bg1"/>
                </a:solidFill>
              </a:rPr>
            </a:br>
            <a:r>
              <a:rPr lang="en-GB" dirty="0" smtClean="0">
                <a:solidFill>
                  <a:schemeClr val="bg1"/>
                </a:solidFill>
              </a:rPr>
              <a:t>FUTURE</a:t>
            </a:r>
            <a:r>
              <a:rPr lang="en-GB" dirty="0" smtClean="0"/>
              <a:t> </a:t>
            </a:r>
            <a:endParaRPr lang="en-GB"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146" y="3746133"/>
            <a:ext cx="2459736" cy="486461"/>
          </a:xfrm>
          <a:prstGeom prst="rect">
            <a:avLst/>
          </a:prstGeom>
        </p:spPr>
      </p:pic>
      <p:sp>
        <p:nvSpPr>
          <p:cNvPr id="3" name="TextBox 2"/>
          <p:cNvSpPr txBox="1"/>
          <p:nvPr/>
        </p:nvSpPr>
        <p:spPr>
          <a:xfrm>
            <a:off x="624146" y="4337590"/>
            <a:ext cx="3302395" cy="660180"/>
          </a:xfrm>
          <a:prstGeom prst="rect">
            <a:avLst/>
          </a:prstGeom>
          <a:noFill/>
        </p:spPr>
        <p:txBody>
          <a:bodyPr wrap="square" rtlCol="0">
            <a:spAutoFit/>
          </a:bodyPr>
          <a:lstStyle/>
          <a:p>
            <a:r>
              <a:rPr lang="en-GB" sz="1100" dirty="0"/>
              <a:t>The Future Planners initiative led by the RTPI, is designed to inspire the future workforce to consider a career in town </a:t>
            </a:r>
            <a:r>
              <a:rPr lang="en-GB" sz="1100" dirty="0" smtClean="0"/>
              <a:t>planning</a:t>
            </a:r>
            <a:r>
              <a:rPr lang="en-GB" sz="1100" dirty="0"/>
              <a:t>.</a:t>
            </a:r>
            <a:endParaRPr lang="en-ZA" sz="11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7712" y="4265107"/>
            <a:ext cx="1756288" cy="878392"/>
          </a:xfrm>
          <a:prstGeom prst="rect">
            <a:avLst/>
          </a:prstGeom>
        </p:spPr>
      </p:pic>
      <p:sp>
        <p:nvSpPr>
          <p:cNvPr id="9" name="Rectangle 8"/>
          <p:cNvSpPr/>
          <p:nvPr/>
        </p:nvSpPr>
        <p:spPr>
          <a:xfrm>
            <a:off x="1905557" y="3545917"/>
            <a:ext cx="1659576" cy="37754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2" name="Rectangle 11"/>
          <p:cNvSpPr/>
          <p:nvPr/>
        </p:nvSpPr>
        <p:spPr>
          <a:xfrm>
            <a:off x="1905558" y="3923456"/>
            <a:ext cx="2132187" cy="40329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itle 2"/>
          <p:cNvSpPr txBox="1">
            <a:spLocks/>
          </p:cNvSpPr>
          <p:nvPr/>
        </p:nvSpPr>
        <p:spPr>
          <a:xfrm>
            <a:off x="1915832" y="2779382"/>
            <a:ext cx="8219256" cy="230593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000" b="1" kern="1200">
                <a:solidFill>
                  <a:schemeClr val="bg1"/>
                </a:solidFill>
                <a:latin typeface="+mj-lt"/>
                <a:ea typeface="+mj-ea"/>
                <a:cs typeface="+mj-cs"/>
              </a:defRPr>
            </a:lvl1pPr>
          </a:lstStyle>
          <a:p>
            <a:r>
              <a:rPr lang="en-GB" altLang="en-US" sz="2800" dirty="0" smtClean="0"/>
              <a:t>FUTURE </a:t>
            </a:r>
          </a:p>
          <a:p>
            <a:r>
              <a:rPr lang="en-GB" altLang="en-US" sz="2800" dirty="0" smtClean="0"/>
              <a:t>PLANNERS</a:t>
            </a:r>
            <a:endParaRPr lang="en-GB" altLang="en-US" sz="2800" dirty="0">
              <a:latin typeface="Arial" charset="0"/>
            </a:endParaRPr>
          </a:p>
        </p:txBody>
      </p:sp>
    </p:spTree>
    <p:extLst>
      <p:ext uri="{BB962C8B-B14F-4D97-AF65-F5344CB8AC3E}">
        <p14:creationId xmlns:p14="http://schemas.microsoft.com/office/powerpoint/2010/main" val="2999338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3" y="-463294"/>
            <a:ext cx="9964682" cy="5606794"/>
          </a:xfrm>
          <a:prstGeom prst="rect">
            <a:avLst/>
          </a:prstGeom>
        </p:spPr>
      </p:pic>
      <p:sp>
        <p:nvSpPr>
          <p:cNvPr id="12" name="Rectangle 11"/>
          <p:cNvSpPr/>
          <p:nvPr/>
        </p:nvSpPr>
        <p:spPr>
          <a:xfrm>
            <a:off x="5002303" y="1701959"/>
            <a:ext cx="2340606"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 name="Rectangle 1"/>
          <p:cNvSpPr/>
          <p:nvPr/>
        </p:nvSpPr>
        <p:spPr>
          <a:xfrm>
            <a:off x="5002304" y="1295559"/>
            <a:ext cx="1540436"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Rectangle 7"/>
          <p:cNvSpPr/>
          <p:nvPr/>
        </p:nvSpPr>
        <p:spPr>
          <a:xfrm>
            <a:off x="4564969" y="2872902"/>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480586" y="3572989"/>
            <a:ext cx="188953" cy="1889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002303" y="2108359"/>
            <a:ext cx="1540437"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5002303" y="1417315"/>
            <a:ext cx="3681237" cy="184557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altLang="en-US" sz="2400" dirty="0" smtClean="0">
                <a:solidFill>
                  <a:schemeClr val="bg1"/>
                </a:solidFill>
              </a:rPr>
              <a:t>HOW DO</a:t>
            </a:r>
          </a:p>
          <a:p>
            <a:r>
              <a:rPr lang="en-GB" altLang="en-US" sz="2400" dirty="0" smtClean="0">
                <a:solidFill>
                  <a:schemeClr val="bg1"/>
                </a:solidFill>
              </a:rPr>
              <a:t>WE PLAN OUR</a:t>
            </a:r>
          </a:p>
          <a:p>
            <a:r>
              <a:rPr lang="en-GB" altLang="en-US" sz="2400" dirty="0" smtClean="0">
                <a:solidFill>
                  <a:schemeClr val="bg1"/>
                </a:solidFill>
              </a:rPr>
              <a:t>WORLD?</a:t>
            </a:r>
          </a:p>
          <a:p>
            <a:pPr>
              <a:lnSpc>
                <a:spcPct val="120000"/>
              </a:lnSpc>
            </a:pPr>
            <a:r>
              <a:rPr lang="en-GB" sz="2400" dirty="0" smtClean="0">
                <a:solidFill>
                  <a:schemeClr val="bg1"/>
                </a:solidFill>
                <a:latin typeface="Arial" panose="020B0604020202020204" pitchFamily="34" charset="0"/>
                <a:cs typeface="Arial" panose="020B0604020202020204" pitchFamily="34" charset="0"/>
              </a:rPr>
              <a:t/>
            </a:r>
            <a:br>
              <a:rPr lang="en-GB" sz="2400" dirty="0" smtClean="0">
                <a:solidFill>
                  <a:schemeClr val="bg1"/>
                </a:solidFill>
                <a:latin typeface="Arial" panose="020B0604020202020204" pitchFamily="34" charset="0"/>
                <a:cs typeface="Arial" panose="020B0604020202020204" pitchFamily="34" charset="0"/>
              </a:rPr>
            </a:br>
            <a:endParaRPr lang="en-GB" sz="2400" dirty="0">
              <a:solidFill>
                <a:schemeClr val="bg1"/>
              </a:solidFill>
            </a:endParaRPr>
          </a:p>
        </p:txBody>
      </p:sp>
      <p:sp>
        <p:nvSpPr>
          <p:cNvPr id="7" name="TextBox 6"/>
          <p:cNvSpPr txBox="1"/>
          <p:nvPr/>
        </p:nvSpPr>
        <p:spPr>
          <a:xfrm>
            <a:off x="1895490" y="4525816"/>
            <a:ext cx="5204373" cy="553998"/>
          </a:xfrm>
          <a:prstGeom prst="rect">
            <a:avLst/>
          </a:prstGeom>
          <a:noFill/>
        </p:spPr>
        <p:txBody>
          <a:bodyPr wrap="none" rtlCol="0">
            <a:spAutoFit/>
          </a:bodyPr>
          <a:lstStyle/>
          <a:p>
            <a:r>
              <a:rPr lang="en-GB" b="1" baseline="30000" dirty="0"/>
              <a:t> https://www.youtube.com/watch?v=pWlzLeoA-9w&amp;feature=youtu.be</a:t>
            </a:r>
          </a:p>
          <a:p>
            <a:endParaRPr lang="en-ZA" dirty="0"/>
          </a:p>
        </p:txBody>
      </p:sp>
      <p:sp>
        <p:nvSpPr>
          <p:cNvPr id="10" name="Rectangle 9"/>
          <p:cNvSpPr/>
          <p:nvPr/>
        </p:nvSpPr>
        <p:spPr>
          <a:xfrm>
            <a:off x="7311263" y="4461164"/>
            <a:ext cx="2650836" cy="6823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0667" y="4563719"/>
            <a:ext cx="2459736" cy="486461"/>
          </a:xfrm>
          <a:prstGeom prst="rect">
            <a:avLst/>
          </a:prstGeom>
        </p:spPr>
      </p:pic>
    </p:spTree>
    <p:extLst>
      <p:ext uri="{BB962C8B-B14F-4D97-AF65-F5344CB8AC3E}">
        <p14:creationId xmlns:p14="http://schemas.microsoft.com/office/powerpoint/2010/main" val="2928876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2568" y="4563719"/>
            <a:ext cx="2459736" cy="486461"/>
          </a:xfrm>
          <a:prstGeom prst="rect">
            <a:avLst/>
          </a:prstGeom>
        </p:spPr>
      </p:pic>
      <p:sp>
        <p:nvSpPr>
          <p:cNvPr id="10" name="Rectangle 9"/>
          <p:cNvSpPr/>
          <p:nvPr/>
        </p:nvSpPr>
        <p:spPr>
          <a:xfrm>
            <a:off x="502833" y="215758"/>
            <a:ext cx="2908187" cy="37754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Rectangle 10"/>
          <p:cNvSpPr/>
          <p:nvPr/>
        </p:nvSpPr>
        <p:spPr>
          <a:xfrm>
            <a:off x="502835" y="593297"/>
            <a:ext cx="1983511" cy="40329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2" name="Rectangle 11"/>
          <p:cNvSpPr/>
          <p:nvPr/>
        </p:nvSpPr>
        <p:spPr>
          <a:xfrm>
            <a:off x="502831" y="2897313"/>
            <a:ext cx="3627380" cy="37754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Rectangle 12"/>
          <p:cNvSpPr/>
          <p:nvPr/>
        </p:nvSpPr>
        <p:spPr>
          <a:xfrm>
            <a:off x="502833" y="3274852"/>
            <a:ext cx="2373931" cy="40329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Title 2"/>
          <p:cNvSpPr txBox="1">
            <a:spLocks/>
          </p:cNvSpPr>
          <p:nvPr/>
        </p:nvSpPr>
        <p:spPr>
          <a:xfrm>
            <a:off x="502835" y="2351011"/>
            <a:ext cx="8229600" cy="244255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500" dirty="0" smtClean="0">
                <a:solidFill>
                  <a:schemeClr val="bg1"/>
                </a:solidFill>
              </a:rPr>
              <a:t>SO HOW DO WE PLAN</a:t>
            </a:r>
          </a:p>
          <a:p>
            <a:r>
              <a:rPr lang="en-GB" sz="2500" dirty="0" smtClean="0">
                <a:solidFill>
                  <a:schemeClr val="bg1"/>
                </a:solidFill>
              </a:rPr>
              <a:t>OUR WORLD?</a:t>
            </a:r>
          </a:p>
          <a:p>
            <a:r>
              <a:rPr lang="en-GB" sz="2000" dirty="0" smtClean="0">
                <a:solidFill>
                  <a:schemeClr val="bg1"/>
                </a:solidFill>
              </a:rPr>
              <a:t/>
            </a:r>
            <a:br>
              <a:rPr lang="en-GB" sz="2000" dirty="0" smtClean="0">
                <a:solidFill>
                  <a:schemeClr val="bg1"/>
                </a:solidFill>
              </a:rPr>
            </a:br>
            <a:endParaRPr lang="en-GB" sz="2000" dirty="0">
              <a:solidFill>
                <a:schemeClr val="bg1"/>
              </a:solidFill>
            </a:endParaRPr>
          </a:p>
        </p:txBody>
      </p:sp>
    </p:spTree>
    <p:extLst>
      <p:ext uri="{BB962C8B-B14F-4D97-AF65-F5344CB8AC3E}">
        <p14:creationId xmlns:p14="http://schemas.microsoft.com/office/powerpoint/2010/main" val="1427654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5" name="Rectangle 4"/>
          <p:cNvSpPr/>
          <p:nvPr/>
        </p:nvSpPr>
        <p:spPr>
          <a:xfrm>
            <a:off x="698156" y="219992"/>
            <a:ext cx="3375079"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4564969" y="2872902"/>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2"/>
          <p:cNvSpPr txBox="1">
            <a:spLocks/>
          </p:cNvSpPr>
          <p:nvPr/>
        </p:nvSpPr>
        <p:spPr>
          <a:xfrm>
            <a:off x="698157" y="-64652"/>
            <a:ext cx="3681237" cy="184557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altLang="en-US" sz="2400" dirty="0" smtClean="0">
                <a:solidFill>
                  <a:schemeClr val="bg1"/>
                </a:solidFill>
              </a:rPr>
              <a:t>WHAT IS PLANNING?</a:t>
            </a:r>
          </a:p>
          <a:p>
            <a:pPr>
              <a:lnSpc>
                <a:spcPct val="120000"/>
              </a:lnSpc>
            </a:pPr>
            <a:r>
              <a:rPr lang="en-GB" sz="2400" dirty="0" smtClean="0">
                <a:solidFill>
                  <a:schemeClr val="bg1"/>
                </a:solidFill>
                <a:latin typeface="Arial" panose="020B0604020202020204" pitchFamily="34" charset="0"/>
                <a:cs typeface="Arial" panose="020B0604020202020204" pitchFamily="34" charset="0"/>
              </a:rPr>
              <a:t/>
            </a:r>
            <a:br>
              <a:rPr lang="en-GB" sz="2400" dirty="0" smtClean="0">
                <a:solidFill>
                  <a:schemeClr val="bg1"/>
                </a:solidFill>
                <a:latin typeface="Arial" panose="020B0604020202020204" pitchFamily="34" charset="0"/>
                <a:cs typeface="Arial" panose="020B0604020202020204" pitchFamily="34" charset="0"/>
              </a:rPr>
            </a:br>
            <a:endParaRPr lang="en-GB" sz="2400" dirty="0">
              <a:solidFill>
                <a:schemeClr val="bg1"/>
              </a:solidFill>
            </a:endParaRPr>
          </a:p>
        </p:txBody>
      </p:sp>
      <p:sp>
        <p:nvSpPr>
          <p:cNvPr id="13" name="TextBox 12"/>
          <p:cNvSpPr txBox="1"/>
          <p:nvPr/>
        </p:nvSpPr>
        <p:spPr>
          <a:xfrm>
            <a:off x="1656022" y="1042750"/>
            <a:ext cx="1459346" cy="1107996"/>
          </a:xfrm>
          <a:prstGeom prst="rect">
            <a:avLst/>
          </a:prstGeom>
          <a:noFill/>
        </p:spPr>
        <p:txBody>
          <a:bodyPr wrap="square" rtlCol="0">
            <a:spAutoFit/>
          </a:bodyPr>
          <a:lstStyle/>
          <a:p>
            <a:pPr algn="ctr"/>
            <a:r>
              <a:rPr lang="en-GB" sz="1600" b="1" dirty="0">
                <a:solidFill>
                  <a:schemeClr val="bg1"/>
                </a:solidFill>
                <a:latin typeface="Arial" panose="020B0604020202020204" pitchFamily="34" charset="0"/>
                <a:cs typeface="Arial" panose="020B0604020202020204" pitchFamily="34" charset="0"/>
              </a:rPr>
              <a:t>Where could people go to work?</a:t>
            </a:r>
          </a:p>
          <a:p>
            <a:pPr algn="ctr"/>
            <a:endParaRPr lang="en-ZA" dirty="0"/>
          </a:p>
        </p:txBody>
      </p:sp>
      <p:sp>
        <p:nvSpPr>
          <p:cNvPr id="14" name="TextBox 13"/>
          <p:cNvSpPr txBox="1"/>
          <p:nvPr/>
        </p:nvSpPr>
        <p:spPr>
          <a:xfrm>
            <a:off x="3842326" y="1052482"/>
            <a:ext cx="1459346" cy="830997"/>
          </a:xfrm>
          <a:prstGeom prst="rect">
            <a:avLst/>
          </a:prstGeom>
          <a:noFill/>
        </p:spPr>
        <p:txBody>
          <a:bodyPr wrap="square" rtlCol="0">
            <a:spAutoFit/>
          </a:bodyPr>
          <a:lstStyle/>
          <a:p>
            <a:pPr algn="ctr"/>
            <a:r>
              <a:rPr lang="en-GB" sz="1600" b="1" dirty="0">
                <a:solidFill>
                  <a:schemeClr val="bg1"/>
                </a:solidFill>
                <a:latin typeface="Arial" panose="020B0604020202020204" pitchFamily="34" charset="0"/>
                <a:cs typeface="Arial" panose="020B0604020202020204" pitchFamily="34" charset="0"/>
              </a:rPr>
              <a:t>Where can people play and </a:t>
            </a:r>
            <a:r>
              <a:rPr lang="en-GB" sz="1600" b="1" dirty="0" smtClean="0">
                <a:solidFill>
                  <a:schemeClr val="bg1"/>
                </a:solidFill>
                <a:latin typeface="Arial" panose="020B0604020202020204" pitchFamily="34" charset="0"/>
                <a:cs typeface="Arial" panose="020B0604020202020204" pitchFamily="34" charset="0"/>
              </a:rPr>
              <a:t>relax?</a:t>
            </a:r>
            <a:endParaRPr lang="en-ZA" sz="1600" dirty="0">
              <a:solidFill>
                <a:schemeClr val="bg1"/>
              </a:solidFill>
            </a:endParaRPr>
          </a:p>
        </p:txBody>
      </p:sp>
      <p:sp>
        <p:nvSpPr>
          <p:cNvPr id="15" name="TextBox 14"/>
          <p:cNvSpPr txBox="1"/>
          <p:nvPr/>
        </p:nvSpPr>
        <p:spPr>
          <a:xfrm>
            <a:off x="5872422" y="1098556"/>
            <a:ext cx="1459346" cy="1120307"/>
          </a:xfrm>
          <a:prstGeom prst="rect">
            <a:avLst/>
          </a:prstGeom>
          <a:noFill/>
        </p:spPr>
        <p:txBody>
          <a:bodyPr wrap="square" rtlCol="0">
            <a:spAutoFit/>
          </a:bodyPr>
          <a:lstStyle/>
          <a:p>
            <a:pPr algn="ctr" defTabSz="1066800">
              <a:lnSpc>
                <a:spcPct val="90000"/>
              </a:lnSpc>
              <a:spcAft>
                <a:spcPct val="35000"/>
              </a:spcAft>
              <a:defRPr/>
            </a:pPr>
            <a:r>
              <a:rPr lang="en-GB" sz="1600" b="1" dirty="0">
                <a:solidFill>
                  <a:schemeClr val="bg1"/>
                </a:solidFill>
                <a:latin typeface="Arial" panose="020B0604020202020204" pitchFamily="34" charset="0"/>
                <a:cs typeface="Arial" panose="020B0604020202020204" pitchFamily="34" charset="0"/>
              </a:rPr>
              <a:t>How will people move around?</a:t>
            </a:r>
          </a:p>
          <a:p>
            <a:endParaRPr lang="en-ZA" dirty="0">
              <a:solidFill>
                <a:schemeClr val="bg1"/>
              </a:solidFill>
            </a:endParaRPr>
          </a:p>
        </p:txBody>
      </p:sp>
      <p:sp>
        <p:nvSpPr>
          <p:cNvPr id="16" name="TextBox 15"/>
          <p:cNvSpPr txBox="1"/>
          <p:nvPr/>
        </p:nvSpPr>
        <p:spPr>
          <a:xfrm>
            <a:off x="1845388" y="2272078"/>
            <a:ext cx="3456283" cy="898708"/>
          </a:xfrm>
          <a:prstGeom prst="rect">
            <a:avLst/>
          </a:prstGeom>
          <a:noFill/>
        </p:spPr>
        <p:txBody>
          <a:bodyPr wrap="square" rtlCol="0">
            <a:spAutoFit/>
          </a:bodyPr>
          <a:lstStyle/>
          <a:p>
            <a:pPr algn="ctr" defTabSz="1066800">
              <a:lnSpc>
                <a:spcPct val="90000"/>
              </a:lnSpc>
              <a:spcAft>
                <a:spcPct val="35000"/>
              </a:spcAft>
              <a:defRPr/>
            </a:pPr>
            <a:r>
              <a:rPr lang="en-GB" sz="1600" b="1" dirty="0">
                <a:solidFill>
                  <a:schemeClr val="bg1"/>
                </a:solidFill>
                <a:latin typeface="Arial" panose="020B0604020202020204" pitchFamily="34" charset="0"/>
                <a:cs typeface="Arial" panose="020B0604020202020204" pitchFamily="34" charset="0"/>
              </a:rPr>
              <a:t>What will a place look like in 20 years’ time</a:t>
            </a:r>
            <a:r>
              <a:rPr lang="en-GB" sz="1200" b="1" dirty="0">
                <a:solidFill>
                  <a:schemeClr val="bg1"/>
                </a:solidFill>
                <a:latin typeface="Arial" panose="020B0604020202020204" pitchFamily="34" charset="0"/>
                <a:cs typeface="Arial" panose="020B0604020202020204" pitchFamily="34" charset="0"/>
              </a:rPr>
              <a:t>?</a:t>
            </a:r>
          </a:p>
          <a:p>
            <a:endParaRPr lang="en-ZA" dirty="0"/>
          </a:p>
        </p:txBody>
      </p:sp>
      <p:sp>
        <p:nvSpPr>
          <p:cNvPr id="17" name="TextBox 16"/>
          <p:cNvSpPr txBox="1"/>
          <p:nvPr/>
        </p:nvSpPr>
        <p:spPr>
          <a:xfrm>
            <a:off x="5872422" y="2167520"/>
            <a:ext cx="1459346" cy="1120307"/>
          </a:xfrm>
          <a:prstGeom prst="rect">
            <a:avLst/>
          </a:prstGeom>
          <a:noFill/>
        </p:spPr>
        <p:txBody>
          <a:bodyPr wrap="square" rtlCol="0">
            <a:spAutoFit/>
          </a:bodyPr>
          <a:lstStyle/>
          <a:p>
            <a:pPr algn="ctr" defTabSz="1066800">
              <a:lnSpc>
                <a:spcPct val="90000"/>
              </a:lnSpc>
              <a:spcAft>
                <a:spcPct val="35000"/>
              </a:spcAft>
              <a:defRPr/>
            </a:pPr>
            <a:r>
              <a:rPr lang="en-GB" sz="1600" b="1" dirty="0">
                <a:solidFill>
                  <a:schemeClr val="bg1"/>
                </a:solidFill>
                <a:latin typeface="Arial" panose="020B0604020202020204" pitchFamily="34" charset="0"/>
                <a:cs typeface="Arial" panose="020B0604020202020204" pitchFamily="34" charset="0"/>
              </a:rPr>
              <a:t>What about all the waste we produce?</a:t>
            </a:r>
          </a:p>
          <a:p>
            <a:endParaRPr lang="en-ZA" dirty="0">
              <a:solidFill>
                <a:schemeClr val="bg1"/>
              </a:solidFill>
            </a:endParaRPr>
          </a:p>
        </p:txBody>
      </p:sp>
      <p:sp>
        <p:nvSpPr>
          <p:cNvPr id="19" name="Rectangle 18"/>
          <p:cNvSpPr/>
          <p:nvPr/>
        </p:nvSpPr>
        <p:spPr>
          <a:xfrm>
            <a:off x="6493164" y="4461164"/>
            <a:ext cx="2650836" cy="6823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2568" y="4563719"/>
            <a:ext cx="2459736" cy="486461"/>
          </a:xfrm>
          <a:prstGeom prst="rect">
            <a:avLst/>
          </a:prstGeom>
        </p:spPr>
      </p:pic>
      <p:sp>
        <p:nvSpPr>
          <p:cNvPr id="21" name="TextBox 20"/>
          <p:cNvSpPr txBox="1"/>
          <p:nvPr/>
        </p:nvSpPr>
        <p:spPr>
          <a:xfrm>
            <a:off x="2114182" y="3420379"/>
            <a:ext cx="5540065" cy="715581"/>
          </a:xfrm>
          <a:prstGeom prst="rect">
            <a:avLst/>
          </a:prstGeom>
          <a:noFill/>
        </p:spPr>
        <p:txBody>
          <a:bodyPr wrap="square" rtlCol="0">
            <a:spAutoFit/>
          </a:bodyPr>
          <a:lstStyle/>
          <a:p>
            <a:pPr algn="ctr" defTabSz="1466850">
              <a:lnSpc>
                <a:spcPct val="90000"/>
              </a:lnSpc>
              <a:spcAft>
                <a:spcPct val="35000"/>
              </a:spcAft>
              <a:defRPr/>
            </a:pPr>
            <a:r>
              <a:rPr lang="en-GB" b="1" dirty="0">
                <a:solidFill>
                  <a:schemeClr val="bg1"/>
                </a:solidFill>
                <a:latin typeface="Arial" panose="020B0604020202020204" pitchFamily="34" charset="0"/>
                <a:cs typeface="Arial" panose="020B0604020202020204" pitchFamily="34" charset="0"/>
              </a:rPr>
              <a:t>What do local people think about these things?</a:t>
            </a:r>
          </a:p>
          <a:p>
            <a:endParaRPr lang="en-ZA" dirty="0"/>
          </a:p>
        </p:txBody>
      </p:sp>
    </p:spTree>
    <p:extLst>
      <p:ext uri="{BB962C8B-B14F-4D97-AF65-F5344CB8AC3E}">
        <p14:creationId xmlns:p14="http://schemas.microsoft.com/office/powerpoint/2010/main" val="338583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P spid="17"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5" name="Rectangle 4"/>
          <p:cNvSpPr/>
          <p:nvPr/>
        </p:nvSpPr>
        <p:spPr>
          <a:xfrm>
            <a:off x="502834" y="1002990"/>
            <a:ext cx="3915054" cy="378689"/>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4890107" y="1030281"/>
            <a:ext cx="3694571" cy="32410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TextBox 7"/>
          <p:cNvSpPr txBox="1"/>
          <p:nvPr/>
        </p:nvSpPr>
        <p:spPr>
          <a:xfrm>
            <a:off x="595199" y="1009675"/>
            <a:ext cx="3976800" cy="3323987"/>
          </a:xfrm>
          <a:prstGeom prst="rect">
            <a:avLst/>
          </a:prstGeom>
          <a:noFill/>
        </p:spPr>
        <p:txBody>
          <a:bodyPr wrap="square" rtlCol="0">
            <a:spAutoFit/>
          </a:bodyPr>
          <a:lstStyle/>
          <a:p>
            <a:pPr>
              <a:defRPr/>
            </a:pPr>
            <a:r>
              <a:rPr lang="en-GB" sz="1600" dirty="0">
                <a:solidFill>
                  <a:schemeClr val="bg1"/>
                </a:solidFill>
                <a:latin typeface="Arial" panose="020B0604020202020204" pitchFamily="34" charset="0"/>
                <a:cs typeface="Arial" panose="020B0604020202020204" pitchFamily="34" charset="0"/>
              </a:rPr>
              <a:t>A world that is </a:t>
            </a:r>
            <a:r>
              <a:rPr lang="en-GB" sz="1600" b="1" dirty="0">
                <a:solidFill>
                  <a:schemeClr val="bg1"/>
                </a:solidFill>
                <a:latin typeface="Arial" panose="020B0604020202020204" pitchFamily="34" charset="0"/>
                <a:cs typeface="Arial" panose="020B0604020202020204" pitchFamily="34" charset="0"/>
              </a:rPr>
              <a:t>planned</a:t>
            </a:r>
            <a:r>
              <a:rPr lang="en-GB" sz="1600" dirty="0">
                <a:solidFill>
                  <a:schemeClr val="bg1"/>
                </a:solidFill>
                <a:latin typeface="Arial" panose="020B0604020202020204" pitchFamily="34" charset="0"/>
                <a:cs typeface="Arial" panose="020B0604020202020204" pitchFamily="34" charset="0"/>
              </a:rPr>
              <a:t> well should be…</a:t>
            </a:r>
          </a:p>
          <a:p>
            <a:pPr fontAlgn="auto">
              <a:spcAft>
                <a:spcPts val="0"/>
              </a:spcAft>
              <a:defRPr/>
            </a:pPr>
            <a:endParaRPr lang="en-GB" sz="1400" dirty="0" smtClean="0">
              <a:latin typeface="Arial" panose="020B0604020202020204" pitchFamily="34" charset="0"/>
              <a:cs typeface="Arial" panose="020B0604020202020204" pitchFamily="34" charset="0"/>
            </a:endParaRPr>
          </a:p>
          <a:p>
            <a:pPr marL="285750" indent="-285750" fontAlgn="auto">
              <a:lnSpc>
                <a:spcPct val="150000"/>
              </a:lnSpc>
              <a:spcAft>
                <a:spcPts val="0"/>
              </a:spcAft>
              <a:buFont typeface="Arial" pitchFamily="34" charset="0"/>
              <a:buChar char="•"/>
              <a:defRPr/>
            </a:pPr>
            <a:r>
              <a:rPr lang="en-GB" sz="1600" dirty="0" smtClean="0">
                <a:latin typeface="Arial" panose="020B0604020202020204" pitchFamily="34" charset="0"/>
                <a:cs typeface="Arial" panose="020B0604020202020204" pitchFamily="34" charset="0"/>
              </a:rPr>
              <a:t>Sustainable</a:t>
            </a:r>
            <a:endParaRPr lang="en-GB" sz="1600" dirty="0">
              <a:latin typeface="Arial" panose="020B0604020202020204" pitchFamily="34" charset="0"/>
              <a:cs typeface="Arial" panose="020B0604020202020204" pitchFamily="34" charset="0"/>
            </a:endParaRPr>
          </a:p>
          <a:p>
            <a:pPr marL="285750" indent="-285750" fontAlgn="auto">
              <a:lnSpc>
                <a:spcPct val="150000"/>
              </a:lnSpc>
              <a:spcAft>
                <a:spcPts val="0"/>
              </a:spcAft>
              <a:buFont typeface="Arial" pitchFamily="34" charset="0"/>
              <a:buChar char="•"/>
              <a:defRPr/>
            </a:pPr>
            <a:r>
              <a:rPr lang="en-GB" sz="1600" dirty="0">
                <a:latin typeface="Arial" panose="020B0604020202020204" pitchFamily="34" charset="0"/>
                <a:cs typeface="Arial" panose="020B0604020202020204" pitchFamily="34" charset="0"/>
              </a:rPr>
              <a:t>Fairer</a:t>
            </a:r>
          </a:p>
          <a:p>
            <a:pPr marL="285750" indent="-285750" fontAlgn="auto">
              <a:lnSpc>
                <a:spcPct val="150000"/>
              </a:lnSpc>
              <a:spcAft>
                <a:spcPts val="0"/>
              </a:spcAft>
              <a:buFont typeface="Arial" pitchFamily="34" charset="0"/>
              <a:buChar char="•"/>
              <a:defRPr/>
            </a:pPr>
            <a:r>
              <a:rPr lang="en-GB" sz="1600" dirty="0">
                <a:latin typeface="Arial" panose="020B0604020202020204" pitchFamily="34" charset="0"/>
                <a:cs typeface="Arial" panose="020B0604020202020204" pitchFamily="34" charset="0"/>
              </a:rPr>
              <a:t>Efficient</a:t>
            </a:r>
          </a:p>
          <a:p>
            <a:pPr marL="285750" indent="-285750" fontAlgn="auto">
              <a:lnSpc>
                <a:spcPct val="150000"/>
              </a:lnSpc>
              <a:spcAft>
                <a:spcPts val="0"/>
              </a:spcAft>
              <a:buFont typeface="Arial" pitchFamily="34" charset="0"/>
              <a:buChar char="•"/>
              <a:defRPr/>
            </a:pPr>
            <a:r>
              <a:rPr lang="en-GB" sz="1600" dirty="0">
                <a:latin typeface="Arial" panose="020B0604020202020204" pitchFamily="34" charset="0"/>
                <a:cs typeface="Arial" panose="020B0604020202020204" pitchFamily="34" charset="0"/>
              </a:rPr>
              <a:t>Organised</a:t>
            </a:r>
          </a:p>
          <a:p>
            <a:pPr marL="285750" indent="-285750" fontAlgn="auto">
              <a:lnSpc>
                <a:spcPct val="150000"/>
              </a:lnSpc>
              <a:spcAft>
                <a:spcPts val="0"/>
              </a:spcAft>
              <a:buFont typeface="Arial" pitchFamily="34" charset="0"/>
              <a:buChar char="•"/>
              <a:defRPr/>
            </a:pPr>
            <a:r>
              <a:rPr lang="en-GB" sz="1600" dirty="0">
                <a:latin typeface="Arial" panose="020B0604020202020204" pitchFamily="34" charset="0"/>
                <a:cs typeface="Arial" panose="020B0604020202020204" pitchFamily="34" charset="0"/>
              </a:rPr>
              <a:t>Healthy</a:t>
            </a:r>
          </a:p>
          <a:p>
            <a:pPr marL="285750" indent="-285750" fontAlgn="auto">
              <a:lnSpc>
                <a:spcPct val="150000"/>
              </a:lnSpc>
              <a:spcAft>
                <a:spcPts val="0"/>
              </a:spcAft>
              <a:buFont typeface="Arial" pitchFamily="34" charset="0"/>
              <a:buChar char="•"/>
              <a:defRPr/>
            </a:pPr>
            <a:r>
              <a:rPr lang="en-GB" sz="1600" dirty="0">
                <a:latin typeface="Arial" panose="020B0604020202020204" pitchFamily="34" charset="0"/>
                <a:cs typeface="Arial" panose="020B0604020202020204" pitchFamily="34" charset="0"/>
              </a:rPr>
              <a:t>Safe</a:t>
            </a:r>
          </a:p>
          <a:p>
            <a:pPr marL="285750" indent="-285750" fontAlgn="auto">
              <a:lnSpc>
                <a:spcPct val="150000"/>
              </a:lnSpc>
              <a:spcAft>
                <a:spcPts val="0"/>
              </a:spcAft>
              <a:buFont typeface="Arial" pitchFamily="34" charset="0"/>
              <a:buChar char="•"/>
              <a:defRPr/>
            </a:pPr>
            <a:r>
              <a:rPr lang="en-US" sz="1600" dirty="0">
                <a:latin typeface="Arial" panose="020B0604020202020204" pitchFamily="34" charset="0"/>
                <a:cs typeface="Arial" panose="020B0604020202020204" pitchFamily="34" charset="0"/>
              </a:rPr>
              <a:t>Enjoyable</a:t>
            </a:r>
            <a:r>
              <a:rPr lang="en-US" sz="1400" dirty="0">
                <a:latin typeface="Arial" panose="020B0604020202020204" pitchFamily="34" charset="0"/>
                <a:cs typeface="Arial" panose="020B0604020202020204" pitchFamily="34" charset="0"/>
              </a:rPr>
              <a:t>!</a:t>
            </a:r>
            <a:endParaRPr lang="en-GB" sz="1400" dirty="0">
              <a:latin typeface="Arial" panose="020B0604020202020204" pitchFamily="34" charset="0"/>
              <a:cs typeface="Arial" panose="020B0604020202020204" pitchFamily="34" charset="0"/>
            </a:endParaRPr>
          </a:p>
          <a:p>
            <a:endParaRPr lang="en-ZA" sz="1400" dirty="0"/>
          </a:p>
        </p:txBody>
      </p:sp>
      <p:sp>
        <p:nvSpPr>
          <p:cNvPr id="9" name="Rectangle 8"/>
          <p:cNvSpPr/>
          <p:nvPr/>
        </p:nvSpPr>
        <p:spPr>
          <a:xfrm>
            <a:off x="4903440" y="370771"/>
            <a:ext cx="3375079"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Title 2"/>
          <p:cNvSpPr txBox="1">
            <a:spLocks/>
          </p:cNvSpPr>
          <p:nvPr/>
        </p:nvSpPr>
        <p:spPr>
          <a:xfrm>
            <a:off x="4903441" y="86127"/>
            <a:ext cx="3681237" cy="184557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altLang="en-US" sz="2400" dirty="0" smtClean="0">
                <a:solidFill>
                  <a:schemeClr val="bg1"/>
                </a:solidFill>
              </a:rPr>
              <a:t>WHAT IS PLANNING?</a:t>
            </a:r>
          </a:p>
          <a:p>
            <a:pPr>
              <a:lnSpc>
                <a:spcPct val="120000"/>
              </a:lnSpc>
            </a:pPr>
            <a:r>
              <a:rPr lang="en-GB" sz="2400" dirty="0" smtClean="0">
                <a:solidFill>
                  <a:schemeClr val="bg1"/>
                </a:solidFill>
                <a:latin typeface="Arial" panose="020B0604020202020204" pitchFamily="34" charset="0"/>
                <a:cs typeface="Arial" panose="020B0604020202020204" pitchFamily="34" charset="0"/>
              </a:rPr>
              <a:t/>
            </a:r>
            <a:br>
              <a:rPr lang="en-GB" sz="2400" dirty="0" smtClean="0">
                <a:solidFill>
                  <a:schemeClr val="bg1"/>
                </a:solidFill>
                <a:latin typeface="Arial" panose="020B0604020202020204" pitchFamily="34" charset="0"/>
                <a:cs typeface="Arial" panose="020B0604020202020204" pitchFamily="34" charset="0"/>
              </a:rPr>
            </a:br>
            <a:endParaRPr lang="en-GB" sz="2400" dirty="0">
              <a:solidFill>
                <a:schemeClr val="bg1"/>
              </a:solidFill>
            </a:endParaRPr>
          </a:p>
        </p:txBody>
      </p:sp>
      <p:sp>
        <p:nvSpPr>
          <p:cNvPr id="11" name="TextBox 10"/>
          <p:cNvSpPr txBox="1"/>
          <p:nvPr/>
        </p:nvSpPr>
        <p:spPr>
          <a:xfrm>
            <a:off x="5005019" y="1016431"/>
            <a:ext cx="4567928" cy="3016210"/>
          </a:xfrm>
          <a:prstGeom prst="rect">
            <a:avLst/>
          </a:prstGeom>
          <a:noFill/>
        </p:spPr>
        <p:txBody>
          <a:bodyPr wrap="square" rtlCol="0">
            <a:spAutoFit/>
          </a:bodyPr>
          <a:lstStyle/>
          <a:p>
            <a:pPr>
              <a:defRPr/>
            </a:pPr>
            <a:r>
              <a:rPr lang="en-GB" sz="1600" dirty="0">
                <a:solidFill>
                  <a:schemeClr val="bg1"/>
                </a:solidFill>
                <a:latin typeface="Arial" panose="020B0604020202020204" pitchFamily="34" charset="0"/>
                <a:cs typeface="Arial" panose="020B0604020202020204" pitchFamily="34" charset="0"/>
              </a:rPr>
              <a:t>A world that is </a:t>
            </a:r>
            <a:r>
              <a:rPr lang="en-GB" sz="1600" b="1" dirty="0">
                <a:solidFill>
                  <a:schemeClr val="bg1"/>
                </a:solidFill>
                <a:latin typeface="Arial" panose="020B0604020202020204" pitchFamily="34" charset="0"/>
                <a:cs typeface="Arial" panose="020B0604020202020204" pitchFamily="34" charset="0"/>
              </a:rPr>
              <a:t>not planned</a:t>
            </a:r>
            <a:r>
              <a:rPr lang="en-GB" sz="1600" dirty="0">
                <a:solidFill>
                  <a:schemeClr val="bg1"/>
                </a:solidFill>
                <a:latin typeface="Arial" panose="020B0604020202020204" pitchFamily="34" charset="0"/>
                <a:cs typeface="Arial" panose="020B0604020202020204" pitchFamily="34" charset="0"/>
              </a:rPr>
              <a:t> will be…</a:t>
            </a:r>
          </a:p>
          <a:p>
            <a:pPr>
              <a:defRPr/>
            </a:pPr>
            <a:endParaRPr lang="en-GB" sz="1600" dirty="0">
              <a:solidFill>
                <a:schemeClr val="tx2"/>
              </a:solidFill>
              <a:latin typeface="Arial" panose="020B0604020202020204" pitchFamily="34" charset="0"/>
              <a:cs typeface="Arial" panose="020B0604020202020204" pitchFamily="34" charset="0"/>
            </a:endParaRPr>
          </a:p>
          <a:p>
            <a:pPr marL="171450" indent="-171450" fontAlgn="auto">
              <a:lnSpc>
                <a:spcPct val="150000"/>
              </a:lnSpc>
              <a:spcAft>
                <a:spcPts val="0"/>
              </a:spcAft>
              <a:buFont typeface="Arial" pitchFamily="34" charset="0"/>
              <a:buChar char="•"/>
              <a:defRPr/>
            </a:pPr>
            <a:r>
              <a:rPr lang="en-GB" sz="1600" dirty="0">
                <a:latin typeface="Arial" panose="020B0604020202020204" pitchFamily="34" charset="0"/>
                <a:cs typeface="Arial" panose="020B0604020202020204" pitchFamily="34" charset="0"/>
              </a:rPr>
              <a:t>Unsustainable</a:t>
            </a:r>
          </a:p>
          <a:p>
            <a:pPr marL="171450" indent="-171450" fontAlgn="auto">
              <a:lnSpc>
                <a:spcPct val="150000"/>
              </a:lnSpc>
              <a:spcAft>
                <a:spcPts val="0"/>
              </a:spcAft>
              <a:buFont typeface="Arial" pitchFamily="34" charset="0"/>
              <a:buChar char="•"/>
              <a:defRPr/>
            </a:pPr>
            <a:r>
              <a:rPr lang="en-GB" sz="1600" dirty="0">
                <a:latin typeface="Arial" panose="020B0604020202020204" pitchFamily="34" charset="0"/>
                <a:cs typeface="Arial" panose="020B0604020202020204" pitchFamily="34" charset="0"/>
              </a:rPr>
              <a:t>Unfair</a:t>
            </a:r>
          </a:p>
          <a:p>
            <a:pPr marL="171450" indent="-171450" fontAlgn="auto">
              <a:lnSpc>
                <a:spcPct val="150000"/>
              </a:lnSpc>
              <a:spcAft>
                <a:spcPts val="0"/>
              </a:spcAft>
              <a:buFont typeface="Arial" pitchFamily="34" charset="0"/>
              <a:buChar char="•"/>
              <a:defRPr/>
            </a:pPr>
            <a:r>
              <a:rPr lang="en-GB" sz="1600" dirty="0" err="1" smtClean="0">
                <a:latin typeface="Arial" panose="020B0604020202020204" pitchFamily="34" charset="0"/>
                <a:cs typeface="Arial" panose="020B0604020202020204" pitchFamily="34" charset="0"/>
              </a:rPr>
              <a:t>Unco</a:t>
            </a:r>
            <a:r>
              <a:rPr lang="en-GB" sz="1600" dirty="0" smtClean="0">
                <a:latin typeface="Arial" panose="020B0604020202020204" pitchFamily="34" charset="0"/>
                <a:cs typeface="Arial" panose="020B0604020202020204" pitchFamily="34" charset="0"/>
              </a:rPr>
              <a:t>-ordinated</a:t>
            </a:r>
            <a:endParaRPr lang="en-GB" sz="1600" dirty="0">
              <a:latin typeface="Arial" panose="020B0604020202020204" pitchFamily="34" charset="0"/>
              <a:cs typeface="Arial" panose="020B0604020202020204" pitchFamily="34" charset="0"/>
            </a:endParaRPr>
          </a:p>
          <a:p>
            <a:pPr marL="171450" indent="-171450" fontAlgn="auto">
              <a:lnSpc>
                <a:spcPct val="150000"/>
              </a:lnSpc>
              <a:spcAft>
                <a:spcPts val="0"/>
              </a:spcAft>
              <a:buFont typeface="Arial" pitchFamily="34" charset="0"/>
              <a:buChar char="•"/>
              <a:defRPr/>
            </a:pPr>
            <a:r>
              <a:rPr lang="en-GB" sz="1600" dirty="0">
                <a:latin typeface="Arial" panose="020B0604020202020204" pitchFamily="34" charset="0"/>
                <a:cs typeface="Arial" panose="020B0604020202020204" pitchFamily="34" charset="0"/>
              </a:rPr>
              <a:t>Sprawling</a:t>
            </a:r>
          </a:p>
          <a:p>
            <a:pPr marL="171450" indent="-171450" fontAlgn="auto">
              <a:lnSpc>
                <a:spcPct val="150000"/>
              </a:lnSpc>
              <a:spcAft>
                <a:spcPts val="0"/>
              </a:spcAft>
              <a:buFont typeface="Arial" pitchFamily="34" charset="0"/>
              <a:buChar char="•"/>
              <a:defRPr/>
            </a:pPr>
            <a:r>
              <a:rPr lang="en-GB" sz="1600" dirty="0">
                <a:latin typeface="Arial" panose="020B0604020202020204" pitchFamily="34" charset="0"/>
                <a:cs typeface="Arial" panose="020B0604020202020204" pitchFamily="34" charset="0"/>
              </a:rPr>
              <a:t>Unhealthy</a:t>
            </a:r>
          </a:p>
          <a:p>
            <a:pPr marL="171450" indent="-171450" fontAlgn="auto">
              <a:lnSpc>
                <a:spcPct val="150000"/>
              </a:lnSpc>
              <a:spcAft>
                <a:spcPts val="0"/>
              </a:spcAft>
              <a:buFont typeface="Arial" pitchFamily="34" charset="0"/>
              <a:buChar char="•"/>
              <a:defRPr/>
            </a:pPr>
            <a:r>
              <a:rPr lang="en-GB" sz="1600" dirty="0">
                <a:latin typeface="Arial" panose="020B0604020202020204" pitchFamily="34" charset="0"/>
                <a:cs typeface="Arial" panose="020B0604020202020204" pitchFamily="34" charset="0"/>
              </a:rPr>
              <a:t>Dangerous</a:t>
            </a:r>
          </a:p>
          <a:p>
            <a:endParaRPr lang="en-ZA" sz="1400" dirty="0"/>
          </a:p>
        </p:txBody>
      </p:sp>
      <p:sp>
        <p:nvSpPr>
          <p:cNvPr id="12" name="Rectangle 11"/>
          <p:cNvSpPr/>
          <p:nvPr/>
        </p:nvSpPr>
        <p:spPr>
          <a:xfrm>
            <a:off x="6493164" y="4461164"/>
            <a:ext cx="2650836" cy="6823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2568" y="4563719"/>
            <a:ext cx="2459736" cy="486461"/>
          </a:xfrm>
          <a:prstGeom prst="rect">
            <a:avLst/>
          </a:prstGeom>
        </p:spPr>
      </p:pic>
    </p:spTree>
    <p:extLst>
      <p:ext uri="{BB962C8B-B14F-4D97-AF65-F5344CB8AC3E}">
        <p14:creationId xmlns:p14="http://schemas.microsoft.com/office/powerpoint/2010/main" val="2646562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11" name="TextBox 10"/>
          <p:cNvSpPr txBox="1"/>
          <p:nvPr/>
        </p:nvSpPr>
        <p:spPr>
          <a:xfrm>
            <a:off x="595199" y="1265385"/>
            <a:ext cx="3976800" cy="3857466"/>
          </a:xfrm>
          <a:prstGeom prst="rect">
            <a:avLst/>
          </a:prstGeom>
          <a:noFill/>
        </p:spPr>
        <p:txBody>
          <a:bodyPr wrap="square" rtlCol="0">
            <a:spAutoFit/>
          </a:bodyPr>
          <a:lstStyle/>
          <a:p>
            <a:pPr marL="285750" indent="-285750">
              <a:lnSpc>
                <a:spcPct val="150000"/>
              </a:lnSpc>
              <a:buFont typeface="Arial" pitchFamily="34" charset="0"/>
              <a:buChar char="•"/>
            </a:pPr>
            <a:r>
              <a:rPr lang="en-GB" baseline="30000" dirty="0"/>
              <a:t>Environmental planning</a:t>
            </a:r>
          </a:p>
          <a:p>
            <a:pPr marL="285750" indent="-285750">
              <a:lnSpc>
                <a:spcPct val="150000"/>
              </a:lnSpc>
              <a:buFont typeface="Arial" pitchFamily="34" charset="0"/>
              <a:buChar char="•"/>
            </a:pPr>
            <a:r>
              <a:rPr lang="en-GB" baseline="30000" dirty="0"/>
              <a:t>Planning policy</a:t>
            </a:r>
          </a:p>
          <a:p>
            <a:pPr marL="285750" indent="-285750">
              <a:lnSpc>
                <a:spcPct val="150000"/>
              </a:lnSpc>
              <a:buFont typeface="Arial" pitchFamily="34" charset="0"/>
              <a:buChar char="•"/>
            </a:pPr>
            <a:r>
              <a:rPr lang="en-GB" baseline="30000" dirty="0"/>
              <a:t>Urban design</a:t>
            </a:r>
          </a:p>
          <a:p>
            <a:pPr marL="285750" indent="-285750">
              <a:lnSpc>
                <a:spcPct val="150000"/>
              </a:lnSpc>
              <a:buFont typeface="Arial" pitchFamily="34" charset="0"/>
              <a:buChar char="•"/>
            </a:pPr>
            <a:r>
              <a:rPr lang="en-GB" baseline="30000" dirty="0"/>
              <a:t>Infrastructure planning</a:t>
            </a:r>
          </a:p>
          <a:p>
            <a:pPr marL="285750" indent="-285750">
              <a:lnSpc>
                <a:spcPct val="150000"/>
              </a:lnSpc>
              <a:buFont typeface="Arial" pitchFamily="34" charset="0"/>
              <a:buChar char="•"/>
            </a:pPr>
            <a:r>
              <a:rPr lang="en-GB" baseline="30000" dirty="0"/>
              <a:t>Transport planning</a:t>
            </a:r>
          </a:p>
          <a:p>
            <a:pPr marL="285750" indent="-285750">
              <a:lnSpc>
                <a:spcPct val="150000"/>
              </a:lnSpc>
              <a:buFont typeface="Arial" pitchFamily="34" charset="0"/>
              <a:buChar char="•"/>
            </a:pPr>
            <a:r>
              <a:rPr lang="en-GB" baseline="30000" dirty="0"/>
              <a:t>Energy planning</a:t>
            </a:r>
          </a:p>
          <a:p>
            <a:pPr marL="285750" indent="-285750">
              <a:lnSpc>
                <a:spcPct val="150000"/>
              </a:lnSpc>
              <a:buFont typeface="Arial" pitchFamily="34" charset="0"/>
              <a:buChar char="•"/>
            </a:pPr>
            <a:r>
              <a:rPr lang="en-GB" baseline="30000" dirty="0"/>
              <a:t>Plan making</a:t>
            </a:r>
          </a:p>
          <a:p>
            <a:pPr marL="285750" indent="-285750">
              <a:lnSpc>
                <a:spcPct val="150000"/>
              </a:lnSpc>
              <a:buFont typeface="Arial" pitchFamily="34" charset="0"/>
              <a:buChar char="•"/>
            </a:pPr>
            <a:r>
              <a:rPr lang="en-GB" baseline="30000" dirty="0"/>
              <a:t>Community planning</a:t>
            </a:r>
          </a:p>
          <a:p>
            <a:pPr marL="285750" indent="-285750">
              <a:lnSpc>
                <a:spcPct val="150000"/>
              </a:lnSpc>
              <a:buFont typeface="Arial" pitchFamily="34" charset="0"/>
              <a:buChar char="•"/>
            </a:pPr>
            <a:r>
              <a:rPr lang="en-GB" baseline="30000" dirty="0"/>
              <a:t>Minerals planning</a:t>
            </a:r>
          </a:p>
          <a:p>
            <a:pPr marL="285750" indent="-285750">
              <a:lnSpc>
                <a:spcPct val="150000"/>
              </a:lnSpc>
              <a:buFont typeface="Arial" pitchFamily="34" charset="0"/>
              <a:buChar char="•"/>
            </a:pPr>
            <a:r>
              <a:rPr lang="en-GB" baseline="30000" dirty="0"/>
              <a:t>Negotiating developments</a:t>
            </a:r>
          </a:p>
          <a:p>
            <a:pPr marL="285750" indent="-285750">
              <a:lnSpc>
                <a:spcPct val="150000"/>
              </a:lnSpc>
              <a:buFont typeface="Arial" pitchFamily="34" charset="0"/>
              <a:buChar char="•"/>
            </a:pPr>
            <a:r>
              <a:rPr lang="en-GB" baseline="30000" dirty="0"/>
              <a:t>Heritage and conservation</a:t>
            </a:r>
          </a:p>
          <a:p>
            <a:pPr marL="285750" indent="-285750">
              <a:lnSpc>
                <a:spcPct val="150000"/>
              </a:lnSpc>
              <a:buFont typeface="Arial" pitchFamily="34" charset="0"/>
              <a:buChar char="•"/>
            </a:pPr>
            <a:r>
              <a:rPr lang="en-GB" baseline="30000" dirty="0"/>
              <a:t>Waste </a:t>
            </a:r>
            <a:r>
              <a:rPr lang="en-GB" baseline="30000" dirty="0" smtClean="0"/>
              <a:t>planning</a:t>
            </a:r>
          </a:p>
          <a:p>
            <a:pPr marL="285750" indent="-285750">
              <a:lnSpc>
                <a:spcPct val="150000"/>
              </a:lnSpc>
              <a:buFont typeface="Arial" pitchFamily="34" charset="0"/>
              <a:buChar char="•"/>
            </a:pPr>
            <a:r>
              <a:rPr lang="en-GB" baseline="30000" dirty="0" smtClean="0"/>
              <a:t>Regeneration</a:t>
            </a:r>
            <a:endParaRPr lang="en-GB" baseline="30000" dirty="0"/>
          </a:p>
          <a:p>
            <a:pPr marL="285750" indent="-285750">
              <a:buFont typeface="Arial" pitchFamily="34" charset="0"/>
              <a:buChar char="•"/>
            </a:pPr>
            <a:endParaRPr lang="en-GB" sz="1600" baseline="30000" dirty="0"/>
          </a:p>
        </p:txBody>
      </p:sp>
      <p:sp>
        <p:nvSpPr>
          <p:cNvPr id="14" name="Rectangle 13"/>
          <p:cNvSpPr/>
          <p:nvPr/>
        </p:nvSpPr>
        <p:spPr>
          <a:xfrm>
            <a:off x="6493164" y="4461164"/>
            <a:ext cx="2650836" cy="6823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2568" y="4563719"/>
            <a:ext cx="2459736" cy="486461"/>
          </a:xfrm>
          <a:prstGeom prst="rect">
            <a:avLst/>
          </a:prstGeom>
        </p:spPr>
      </p:pic>
      <p:sp>
        <p:nvSpPr>
          <p:cNvPr id="9" name="Rectangle 8"/>
          <p:cNvSpPr/>
          <p:nvPr/>
        </p:nvSpPr>
        <p:spPr>
          <a:xfrm>
            <a:off x="502834" y="215758"/>
            <a:ext cx="2456124" cy="37754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Rectangle 9"/>
          <p:cNvSpPr/>
          <p:nvPr/>
        </p:nvSpPr>
        <p:spPr>
          <a:xfrm>
            <a:off x="502835" y="593297"/>
            <a:ext cx="2456123" cy="40329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itle 2"/>
          <p:cNvSpPr txBox="1">
            <a:spLocks/>
          </p:cNvSpPr>
          <p:nvPr/>
        </p:nvSpPr>
        <p:spPr>
          <a:xfrm>
            <a:off x="502835" y="-313538"/>
            <a:ext cx="8229600" cy="244255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500" dirty="0" smtClean="0">
                <a:solidFill>
                  <a:schemeClr val="bg1"/>
                </a:solidFill>
              </a:rPr>
              <a:t>WHAT DOES A </a:t>
            </a:r>
          </a:p>
          <a:p>
            <a:r>
              <a:rPr lang="en-GB" sz="2500" dirty="0" smtClean="0">
                <a:solidFill>
                  <a:schemeClr val="bg1"/>
                </a:solidFill>
              </a:rPr>
              <a:t>PLANNER DO?</a:t>
            </a:r>
          </a:p>
          <a:p>
            <a:r>
              <a:rPr lang="en-GB" sz="2000" dirty="0" smtClean="0">
                <a:solidFill>
                  <a:schemeClr val="bg1"/>
                </a:solidFill>
              </a:rPr>
              <a:t/>
            </a:r>
            <a:br>
              <a:rPr lang="en-GB" sz="2000" dirty="0" smtClean="0">
                <a:solidFill>
                  <a:schemeClr val="bg1"/>
                </a:solidFill>
              </a:rPr>
            </a:br>
            <a:endParaRPr lang="en-GB" sz="2000" dirty="0">
              <a:solidFill>
                <a:schemeClr val="bg1"/>
              </a:solidFill>
            </a:endParaRPr>
          </a:p>
        </p:txBody>
      </p:sp>
    </p:spTree>
    <p:extLst>
      <p:ext uri="{BB962C8B-B14F-4D97-AF65-F5344CB8AC3E}">
        <p14:creationId xmlns:p14="http://schemas.microsoft.com/office/powerpoint/2010/main" val="125823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1">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1">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5" name="Rectangle 4"/>
          <p:cNvSpPr/>
          <p:nvPr/>
        </p:nvSpPr>
        <p:spPr>
          <a:xfrm>
            <a:off x="502833" y="215758"/>
            <a:ext cx="2908187" cy="37754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502835" y="593297"/>
            <a:ext cx="1983511" cy="40329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itle 2"/>
          <p:cNvSpPr txBox="1">
            <a:spLocks/>
          </p:cNvSpPr>
          <p:nvPr/>
        </p:nvSpPr>
        <p:spPr>
          <a:xfrm>
            <a:off x="502835" y="-479786"/>
            <a:ext cx="8229600" cy="244255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500" dirty="0" smtClean="0">
                <a:solidFill>
                  <a:schemeClr val="bg1"/>
                </a:solidFill>
              </a:rPr>
              <a:t>HOW TO BECOME</a:t>
            </a:r>
          </a:p>
          <a:p>
            <a:r>
              <a:rPr lang="en-GB" sz="2500" dirty="0" smtClean="0">
                <a:solidFill>
                  <a:schemeClr val="bg1"/>
                </a:solidFill>
              </a:rPr>
              <a:t>A PLANNER</a:t>
            </a:r>
            <a:r>
              <a:rPr lang="en-GB" sz="2000" dirty="0" smtClean="0">
                <a:solidFill>
                  <a:schemeClr val="bg1"/>
                </a:solidFill>
              </a:rPr>
              <a:t/>
            </a:r>
            <a:br>
              <a:rPr lang="en-GB" sz="2000" dirty="0" smtClean="0">
                <a:solidFill>
                  <a:schemeClr val="bg1"/>
                </a:solidFill>
              </a:rPr>
            </a:br>
            <a:endParaRPr lang="en-GB" sz="2000" dirty="0">
              <a:solidFill>
                <a:schemeClr val="bg1"/>
              </a:solidFill>
            </a:endParaRPr>
          </a:p>
        </p:txBody>
      </p:sp>
      <p:sp>
        <p:nvSpPr>
          <p:cNvPr id="11" name="Rectangle 10"/>
          <p:cNvSpPr/>
          <p:nvPr/>
        </p:nvSpPr>
        <p:spPr>
          <a:xfrm>
            <a:off x="6493164" y="4461164"/>
            <a:ext cx="2650836" cy="6823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2568" y="4563719"/>
            <a:ext cx="2459736" cy="486461"/>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835" y="1088288"/>
            <a:ext cx="7819857" cy="3108894"/>
          </a:xfrm>
          <a:prstGeom prst="rect">
            <a:avLst/>
          </a:prstGeom>
        </p:spPr>
      </p:pic>
      <p:sp>
        <p:nvSpPr>
          <p:cNvPr id="2" name="TextBox 1"/>
          <p:cNvSpPr txBox="1"/>
          <p:nvPr/>
        </p:nvSpPr>
        <p:spPr>
          <a:xfrm>
            <a:off x="3411020" y="1742738"/>
            <a:ext cx="709159" cy="570155"/>
          </a:xfrm>
          <a:prstGeom prst="rect">
            <a:avLst/>
          </a:prstGeom>
          <a:solidFill>
            <a:schemeClr val="bg1"/>
          </a:solidFill>
        </p:spPr>
        <p:txBody>
          <a:bodyPr wrap="square" rtlCol="0">
            <a:spAutoFit/>
          </a:bodyPr>
          <a:lstStyle/>
          <a:p>
            <a:endParaRPr lang="en-GB" dirty="0"/>
          </a:p>
        </p:txBody>
      </p:sp>
    </p:spTree>
    <p:extLst>
      <p:ext uri="{BB962C8B-B14F-4D97-AF65-F5344CB8AC3E}">
        <p14:creationId xmlns:p14="http://schemas.microsoft.com/office/powerpoint/2010/main" val="428939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391" y="0"/>
            <a:ext cx="9141291" cy="5143500"/>
          </a:xfrm>
          <a:prstGeom prst="rect">
            <a:avLst/>
          </a:prstGeom>
        </p:spPr>
      </p:pic>
      <p:sp>
        <p:nvSpPr>
          <p:cNvPr id="7" name="Rectangle 6"/>
          <p:cNvSpPr/>
          <p:nvPr/>
        </p:nvSpPr>
        <p:spPr>
          <a:xfrm>
            <a:off x="7313846" y="4461164"/>
            <a:ext cx="2650836" cy="6823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250" y="4563719"/>
            <a:ext cx="2459736" cy="486461"/>
          </a:xfrm>
          <a:prstGeom prst="rect">
            <a:avLst/>
          </a:prstGeom>
        </p:spPr>
      </p:pic>
      <p:sp>
        <p:nvSpPr>
          <p:cNvPr id="10" name="Rectangle 9"/>
          <p:cNvSpPr/>
          <p:nvPr/>
        </p:nvSpPr>
        <p:spPr>
          <a:xfrm>
            <a:off x="530543" y="1108364"/>
            <a:ext cx="2739130" cy="54032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itle 2"/>
          <p:cNvSpPr txBox="1">
            <a:spLocks/>
          </p:cNvSpPr>
          <p:nvPr/>
        </p:nvSpPr>
        <p:spPr>
          <a:xfrm>
            <a:off x="530543" y="296554"/>
            <a:ext cx="8229600" cy="244255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900" dirty="0" smtClean="0">
                <a:solidFill>
                  <a:schemeClr val="bg1"/>
                </a:solidFill>
              </a:rPr>
              <a:t>HOW IT WAS…</a:t>
            </a:r>
            <a:r>
              <a:rPr lang="en-GB" sz="2000" dirty="0" smtClean="0">
                <a:solidFill>
                  <a:schemeClr val="bg1"/>
                </a:solidFill>
              </a:rPr>
              <a:t/>
            </a:r>
            <a:br>
              <a:rPr lang="en-GB" sz="2000" dirty="0" smtClean="0">
                <a:solidFill>
                  <a:schemeClr val="bg1"/>
                </a:solidFill>
              </a:rPr>
            </a:br>
            <a:endParaRPr lang="en-GB" sz="2000" dirty="0">
              <a:solidFill>
                <a:schemeClr val="bg1"/>
              </a:solidFill>
            </a:endParaRPr>
          </a:p>
        </p:txBody>
      </p:sp>
    </p:spTree>
    <p:extLst>
      <p:ext uri="{BB962C8B-B14F-4D97-AF65-F5344CB8AC3E}">
        <p14:creationId xmlns:p14="http://schemas.microsoft.com/office/powerpoint/2010/main" val="290746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Go Construct PPT Template">
  <a:themeElements>
    <a:clrScheme name="Custom 1">
      <a:dk1>
        <a:sysClr val="windowText" lastClr="000000"/>
      </a:dk1>
      <a:lt1>
        <a:sysClr val="window" lastClr="FFFFFF"/>
      </a:lt1>
      <a:dk2>
        <a:srgbClr val="3D3D3C"/>
      </a:dk2>
      <a:lt2>
        <a:srgbClr val="9D9C9C"/>
      </a:lt2>
      <a:accent1>
        <a:srgbClr val="F5B016"/>
      </a:accent1>
      <a:accent2>
        <a:srgbClr val="CD2E4F"/>
      </a:accent2>
      <a:accent3>
        <a:srgbClr val="D23526"/>
      </a:accent3>
      <a:accent4>
        <a:srgbClr val="72113C"/>
      </a:accent4>
      <a:accent5>
        <a:srgbClr val="FBBD5B"/>
      </a:accent5>
      <a:accent6>
        <a:srgbClr val="931820"/>
      </a:accent6>
      <a:hlink>
        <a:srgbClr val="AECC48"/>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 Construct PPT Template</Template>
  <TotalTime>539</TotalTime>
  <Words>1646</Words>
  <Application>Microsoft Office PowerPoint</Application>
  <PresentationFormat>On-screen Show (16:9)</PresentationFormat>
  <Paragraphs>159</Paragraphs>
  <Slides>12</Slides>
  <Notes>11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Go Construct PPT Template</vt:lpstr>
      <vt:lpstr>FUTURE  PLANNERS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GO PLAN THE  FUTURE </vt:lpstr>
    </vt:vector>
  </TitlesOfParts>
  <Company>CITB-ConstructionSkills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in the Construction Industry</dc:title>
  <dc:creator>Liza Smith</dc:creator>
  <cp:lastModifiedBy>Laura Jupp</cp:lastModifiedBy>
  <cp:revision>70</cp:revision>
  <dcterms:created xsi:type="dcterms:W3CDTF">2015-07-23T18:29:54Z</dcterms:created>
  <dcterms:modified xsi:type="dcterms:W3CDTF">2016-07-04T09:04:43Z</dcterms:modified>
</cp:coreProperties>
</file>