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notesMasterIdLst>
    <p:notesMasterId r:id="rId31"/>
  </p:notesMasterIdLst>
  <p:handoutMasterIdLst>
    <p:handoutMasterId r:id="rId32"/>
  </p:handoutMasterIdLst>
  <p:sldIdLst>
    <p:sldId id="283" r:id="rId5"/>
    <p:sldId id="268"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9" r:id="rId22"/>
    <p:sldId id="320" r:id="rId23"/>
    <p:sldId id="321" r:id="rId24"/>
    <p:sldId id="322" r:id="rId25"/>
    <p:sldId id="323" r:id="rId26"/>
    <p:sldId id="324" r:id="rId27"/>
    <p:sldId id="325" r:id="rId28"/>
    <p:sldId id="326" r:id="rId29"/>
    <p:sldId id="302" r:id="rId3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1F1F"/>
    <a:srgbClr val="FAB000"/>
    <a:srgbClr val="279BCE"/>
    <a:srgbClr val="CD2E4F"/>
    <a:srgbClr val="FF6E0D"/>
    <a:srgbClr val="AECC48"/>
    <a:srgbClr val="498339"/>
    <a:srgbClr val="6AA9DD"/>
    <a:srgbClr val="1C2346"/>
    <a:srgbClr val="2B57A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9DB997-E502-46D9-BF7E-EC2BB41E91E6}" v="9" dt="2021-08-02T07:57:22.213"/>
    <p1510:client id="{EF1EE233-8018-4DDC-A3B6-332AF728435C}" v="12" dt="2021-07-30T11:30:52.5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15" autoAdjust="0"/>
    <p:restoredTop sz="82629" autoAdjust="0"/>
  </p:normalViewPr>
  <p:slideViewPr>
    <p:cSldViewPr snapToGrid="0" snapToObjects="1">
      <p:cViewPr varScale="1">
        <p:scale>
          <a:sx n="90" d="100"/>
          <a:sy n="90" d="100"/>
        </p:scale>
        <p:origin x="682" y="6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5" d="100"/>
          <a:sy n="85" d="100"/>
        </p:scale>
        <p:origin x="-383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8AB7562-90BB-4E8C-9580-AB50A3580E3C}" type="datetimeFigureOut">
              <a:rPr lang="en-ZA" smtClean="0"/>
              <a:t>2021/09/09</a:t>
            </a:fld>
            <a:endParaRPr lang="en-Z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8B01456-8100-4F02-BA61-D827A94533C8}" type="slidenum">
              <a:rPr lang="en-ZA" smtClean="0"/>
              <a:t>‹#›</a:t>
            </a:fld>
            <a:endParaRPr lang="en-ZA"/>
          </a:p>
        </p:txBody>
      </p:sp>
    </p:spTree>
    <p:extLst>
      <p:ext uri="{BB962C8B-B14F-4D97-AF65-F5344CB8AC3E}">
        <p14:creationId xmlns:p14="http://schemas.microsoft.com/office/powerpoint/2010/main" val="17202647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2CECB3-252F-4E2B-ACC3-67DBCBBC5B3D}" type="datetimeFigureOut">
              <a:rPr lang="en-GB" smtClean="0"/>
              <a:t>09/09/2021</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5105D7-B004-47F4-B324-F21CA3DEE8FA}" type="slidenum">
              <a:rPr lang="en-GB" smtClean="0"/>
              <a:t>‹#›</a:t>
            </a:fld>
            <a:endParaRPr lang="en-GB"/>
          </a:p>
        </p:txBody>
      </p:sp>
    </p:spTree>
    <p:extLst>
      <p:ext uri="{BB962C8B-B14F-4D97-AF65-F5344CB8AC3E}">
        <p14:creationId xmlns:p14="http://schemas.microsoft.com/office/powerpoint/2010/main" val="552555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panose="020B0604020202020204" pitchFamily="34" charset="0"/>
                <a:cs typeface="Arial" panose="020B0604020202020204" pitchFamily="34" charset="0"/>
              </a:rPr>
              <a:t>The following slides complement the Bridge Building Challenge activity.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They are not all essential to the activity so some can be omitted to reduce the time taken, or if the deliverer feels there is too much information for their audience.</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Introduction to the activity</a:t>
            </a:r>
          </a:p>
          <a:p>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Start by asking the audience what types of bridges they are aware of,</a:t>
            </a:r>
            <a:r>
              <a:rPr lang="en-GB" baseline="0" dirty="0">
                <a:latin typeface="Arial" panose="020B0604020202020204" pitchFamily="34" charset="0"/>
                <a:cs typeface="Arial" panose="020B0604020202020204" pitchFamily="34" charset="0"/>
              </a:rPr>
              <a:t> e.g.</a:t>
            </a:r>
            <a:r>
              <a:rPr lang="en-GB" dirty="0">
                <a:latin typeface="Arial" panose="020B0604020202020204" pitchFamily="34" charset="0"/>
                <a:cs typeface="Arial" panose="020B0604020202020204" pitchFamily="34" charset="0"/>
              </a:rPr>
              <a:t> railway, foot</a:t>
            </a:r>
            <a:r>
              <a:rPr lang="en-GB" baseline="0" dirty="0">
                <a:latin typeface="Arial" panose="020B0604020202020204" pitchFamily="34" charset="0"/>
                <a:cs typeface="Arial" panose="020B0604020202020204" pitchFamily="34" charset="0"/>
              </a:rPr>
              <a:t> and </a:t>
            </a:r>
            <a:r>
              <a:rPr lang="en-GB" dirty="0">
                <a:latin typeface="Arial" panose="020B0604020202020204" pitchFamily="34" charset="0"/>
                <a:cs typeface="Arial" panose="020B0604020202020204" pitchFamily="34" charset="0"/>
              </a:rPr>
              <a:t>road bridges.  </a:t>
            </a:r>
          </a:p>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Ask:</a:t>
            </a:r>
            <a:r>
              <a:rPr lang="en-GB" baseline="0"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What is the purpose of a bridge? </a:t>
            </a:r>
          </a:p>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Explain that bridges must be very carefully designed and tested for strength. The person who designs bridges is a civil engineer. </a:t>
            </a: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a:p>
        </p:txBody>
      </p:sp>
    </p:spTree>
    <p:extLst>
      <p:ext uri="{BB962C8B-B14F-4D97-AF65-F5344CB8AC3E}">
        <p14:creationId xmlns:p14="http://schemas.microsoft.com/office/powerpoint/2010/main" val="2288792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10</a:t>
            </a:fld>
            <a:endParaRPr lang="en-GB"/>
          </a:p>
        </p:txBody>
      </p:sp>
    </p:spTree>
    <p:extLst>
      <p:ext uri="{BB962C8B-B14F-4D97-AF65-F5344CB8AC3E}">
        <p14:creationId xmlns:p14="http://schemas.microsoft.com/office/powerpoint/2010/main" val="3139638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 arch can be demonstrated with a piece of card – without abutments the card cannot hold its shape.</a:t>
            </a:r>
          </a:p>
          <a:p>
            <a:endParaRPr lang="en-GB" dirty="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11</a:t>
            </a:fld>
            <a:endParaRPr lang="en-GB"/>
          </a:p>
        </p:txBody>
      </p:sp>
    </p:spTree>
    <p:extLst>
      <p:ext uri="{BB962C8B-B14F-4D97-AF65-F5344CB8AC3E}">
        <p14:creationId xmlns:p14="http://schemas.microsoft.com/office/powerpoint/2010/main" val="225945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An arch is equally strong whichever way it is used.</a:t>
            </a: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12</a:t>
            </a:fld>
            <a:endParaRPr lang="en-GB"/>
          </a:p>
        </p:txBody>
      </p:sp>
    </p:spTree>
    <p:extLst>
      <p:ext uri="{BB962C8B-B14F-4D97-AF65-F5344CB8AC3E}">
        <p14:creationId xmlns:p14="http://schemas.microsoft.com/office/powerpoint/2010/main" val="10455218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13</a:t>
            </a:fld>
            <a:endParaRPr lang="en-GB"/>
          </a:p>
        </p:txBody>
      </p:sp>
    </p:spTree>
    <p:extLst>
      <p:ext uri="{BB962C8B-B14F-4D97-AF65-F5344CB8AC3E}">
        <p14:creationId xmlns:p14="http://schemas.microsoft.com/office/powerpoint/2010/main" val="33028305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Truss bridges use the strength of the triangle.</a:t>
            </a:r>
          </a:p>
        </p:txBody>
      </p:sp>
      <p:sp>
        <p:nvSpPr>
          <p:cNvPr id="4" name="Slide Number Placeholder 3"/>
          <p:cNvSpPr>
            <a:spLocks noGrp="1"/>
          </p:cNvSpPr>
          <p:nvPr>
            <p:ph type="sldNum" sz="quarter" idx="10"/>
          </p:nvPr>
        </p:nvSpPr>
        <p:spPr/>
        <p:txBody>
          <a:bodyPr/>
          <a:lstStyle/>
          <a:p>
            <a:fld id="{F75105D7-B004-47F4-B324-F21CA3DEE8FA}" type="slidenum">
              <a:rPr lang="en-GB" smtClean="0"/>
              <a:t>14</a:t>
            </a:fld>
            <a:endParaRPr lang="en-GB"/>
          </a:p>
        </p:txBody>
      </p:sp>
    </p:spTree>
    <p:extLst>
      <p:ext uri="{BB962C8B-B14F-4D97-AF65-F5344CB8AC3E}">
        <p14:creationId xmlns:p14="http://schemas.microsoft.com/office/powerpoint/2010/main" val="2645833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15</a:t>
            </a:fld>
            <a:endParaRPr lang="en-GB"/>
          </a:p>
        </p:txBody>
      </p:sp>
    </p:spTree>
    <p:extLst>
      <p:ext uri="{BB962C8B-B14F-4D97-AF65-F5344CB8AC3E}">
        <p14:creationId xmlns:p14="http://schemas.microsoft.com/office/powerpoint/2010/main" val="3107000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5105D7-B004-47F4-B324-F21CA3DEE8FA}" type="slidenum">
              <a:rPr lang="en-GB" smtClean="0"/>
              <a:t>16</a:t>
            </a:fld>
            <a:endParaRPr lang="en-GB"/>
          </a:p>
        </p:txBody>
      </p:sp>
    </p:spTree>
    <p:extLst>
      <p:ext uri="{BB962C8B-B14F-4D97-AF65-F5344CB8AC3E}">
        <p14:creationId xmlns:p14="http://schemas.microsoft.com/office/powerpoint/2010/main" val="17530085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Suspension bridges are a great feat of engineering and are used to cross very</a:t>
            </a:r>
            <a:r>
              <a:rPr lang="en-GB" baseline="0" dirty="0"/>
              <a:t> deep or high </a:t>
            </a:r>
            <a:r>
              <a:rPr lang="en-GB" dirty="0"/>
              <a:t>voids, or where supporting pillars cannot be secured (e.g. if the ground will not support their weight).</a:t>
            </a:r>
          </a:p>
          <a:p>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17</a:t>
            </a:fld>
            <a:endParaRPr lang="en-GB"/>
          </a:p>
        </p:txBody>
      </p:sp>
    </p:spTree>
    <p:extLst>
      <p:ext uri="{BB962C8B-B14F-4D97-AF65-F5344CB8AC3E}">
        <p14:creationId xmlns:p14="http://schemas.microsoft.com/office/powerpoint/2010/main" val="3484409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18</a:t>
            </a:fld>
            <a:endParaRPr lang="en-GB"/>
          </a:p>
        </p:txBody>
      </p:sp>
    </p:spTree>
    <p:extLst>
      <p:ext uri="{BB962C8B-B14F-4D97-AF65-F5344CB8AC3E}">
        <p14:creationId xmlns:p14="http://schemas.microsoft.com/office/powerpoint/2010/main" val="3908772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The difference between ‘radial’ and ‘parallel’ cable-stayed bridges is simply the pattern of the cables.</a:t>
            </a:r>
          </a:p>
          <a:p>
            <a:endParaRPr lang="en-GB" dirty="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19</a:t>
            </a:fld>
            <a:endParaRPr lang="en-GB"/>
          </a:p>
        </p:txBody>
      </p:sp>
    </p:spTree>
    <p:extLst>
      <p:ext uri="{BB962C8B-B14F-4D97-AF65-F5344CB8AC3E}">
        <p14:creationId xmlns:p14="http://schemas.microsoft.com/office/powerpoint/2010/main" val="4074675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Explain</a:t>
            </a:r>
            <a:r>
              <a:rPr lang="en-GB" baseline="0" dirty="0">
                <a:latin typeface="Arial" panose="020B0604020202020204" pitchFamily="34" charset="0"/>
                <a:cs typeface="Arial" panose="020B0604020202020204" pitchFamily="34" charset="0"/>
              </a:rPr>
              <a:t> that c</a:t>
            </a:r>
            <a:r>
              <a:rPr lang="en-GB" dirty="0">
                <a:latin typeface="Arial" panose="020B0604020202020204" pitchFamily="34" charset="0"/>
                <a:cs typeface="Arial" panose="020B0604020202020204" pitchFamily="34" charset="0"/>
              </a:rPr>
              <a:t>ivil engineers can specialise</a:t>
            </a:r>
            <a:r>
              <a:rPr lang="en-GB" baseline="0" dirty="0">
                <a:latin typeface="Arial" panose="020B0604020202020204" pitchFamily="34" charset="0"/>
                <a:cs typeface="Arial" panose="020B0604020202020204" pitchFamily="34" charset="0"/>
              </a:rPr>
              <a:t> in any of the </a:t>
            </a:r>
            <a:r>
              <a:rPr lang="en-GB" dirty="0">
                <a:latin typeface="Arial" panose="020B0604020202020204" pitchFamily="34" charset="0"/>
                <a:cs typeface="Arial" panose="020B0604020202020204" pitchFamily="34" charset="0"/>
              </a:rPr>
              <a:t>areas as described in the slide. </a:t>
            </a:r>
          </a:p>
        </p:txBody>
      </p:sp>
      <p:sp>
        <p:nvSpPr>
          <p:cNvPr id="4" name="Slide Number Placeholder 3"/>
          <p:cNvSpPr>
            <a:spLocks noGrp="1"/>
          </p:cNvSpPr>
          <p:nvPr>
            <p:ph type="sldNum" sz="quarter" idx="10"/>
          </p:nvPr>
        </p:nvSpPr>
        <p:spPr/>
        <p:txBody>
          <a:bodyPr/>
          <a:lstStyle/>
          <a:p>
            <a:fld id="{F75105D7-B004-47F4-B324-F21CA3DEE8FA}" type="slidenum">
              <a:rPr lang="en-GB" smtClean="0"/>
              <a:t>2</a:t>
            </a:fld>
            <a:endParaRPr lang="en-GB"/>
          </a:p>
        </p:txBody>
      </p:sp>
    </p:spTree>
    <p:extLst>
      <p:ext uri="{BB962C8B-B14F-4D97-AF65-F5344CB8AC3E}">
        <p14:creationId xmlns:p14="http://schemas.microsoft.com/office/powerpoint/2010/main" val="18569718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a:t>Albert</a:t>
            </a:r>
            <a:r>
              <a:rPr lang="en-ZA" baseline="0" dirty="0"/>
              <a:t> Bridge, London</a:t>
            </a:r>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21</a:t>
            </a:fld>
            <a:endParaRPr lang="en-GB"/>
          </a:p>
        </p:txBody>
      </p:sp>
    </p:spTree>
    <p:extLst>
      <p:ext uri="{BB962C8B-B14F-4D97-AF65-F5344CB8AC3E}">
        <p14:creationId xmlns:p14="http://schemas.microsoft.com/office/powerpoint/2010/main" val="279339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22</a:t>
            </a:fld>
            <a:endParaRPr lang="en-GB"/>
          </a:p>
        </p:txBody>
      </p:sp>
    </p:spTree>
    <p:extLst>
      <p:ext uri="{BB962C8B-B14F-4D97-AF65-F5344CB8AC3E}">
        <p14:creationId xmlns:p14="http://schemas.microsoft.com/office/powerpoint/2010/main" val="2970730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The span could be across two desks or chairs. Make sure everyone understands the task and that each team has the same resources.</a:t>
            </a:r>
          </a:p>
          <a:p>
            <a:endParaRPr lang="en-GB" dirty="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23</a:t>
            </a:fld>
            <a:endParaRPr lang="en-GB"/>
          </a:p>
        </p:txBody>
      </p:sp>
    </p:spTree>
    <p:extLst>
      <p:ext uri="{BB962C8B-B14F-4D97-AF65-F5344CB8AC3E}">
        <p14:creationId xmlns:p14="http://schemas.microsoft.com/office/powerpoint/2010/main" val="16798696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Packs of resources can be made up in advance to ensure that each team gets the same.</a:t>
            </a:r>
          </a:p>
          <a:p>
            <a:endParaRPr lang="en-GB" dirty="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24</a:t>
            </a:fld>
            <a:endParaRPr lang="en-GB"/>
          </a:p>
        </p:txBody>
      </p:sp>
    </p:spTree>
    <p:extLst>
      <p:ext uri="{BB962C8B-B14F-4D97-AF65-F5344CB8AC3E}">
        <p14:creationId xmlns:p14="http://schemas.microsoft.com/office/powerpoint/2010/main" val="5696008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It is better for the deliverer to watch/monitor the timings and warn the teams as they are approaching deadlines.  Watch that teams do not try to use any of their prototypes.</a:t>
            </a:r>
          </a:p>
          <a:p>
            <a:endParaRPr lang="en-GB" dirty="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25</a:t>
            </a:fld>
            <a:endParaRPr lang="en-GB"/>
          </a:p>
        </p:txBody>
      </p:sp>
    </p:spTree>
    <p:extLst>
      <p:ext uri="{BB962C8B-B14F-4D97-AF65-F5344CB8AC3E}">
        <p14:creationId xmlns:p14="http://schemas.microsoft.com/office/powerpoint/2010/main" val="3765395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Explain:</a:t>
            </a:r>
            <a:r>
              <a:rPr lang="en-GB" baseline="0"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This challenge will give you a small insight into what civil engineering is about. </a:t>
            </a:r>
          </a:p>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You will act as civil engineers specialising in bridge</a:t>
            </a:r>
            <a:r>
              <a:rPr lang="en-GB" baseline="0" dirty="0">
                <a:latin typeface="Arial" panose="020B0604020202020204" pitchFamily="34" charset="0"/>
                <a:cs typeface="Arial" panose="020B0604020202020204" pitchFamily="34" charset="0"/>
              </a:rPr>
              <a:t> building and design</a:t>
            </a:r>
            <a:r>
              <a:rPr lang="en-GB" baseline="0" dirty="0"/>
              <a:t>.</a:t>
            </a:r>
            <a:endParaRPr lang="en-GB" dirty="0"/>
          </a:p>
        </p:txBody>
      </p:sp>
      <p:sp>
        <p:nvSpPr>
          <p:cNvPr id="4" name="Slide Number Placeholder 3"/>
          <p:cNvSpPr>
            <a:spLocks noGrp="1"/>
          </p:cNvSpPr>
          <p:nvPr>
            <p:ph type="sldNum" sz="quarter" idx="10"/>
          </p:nvPr>
        </p:nvSpPr>
        <p:spPr/>
        <p:txBody>
          <a:bodyPr/>
          <a:lstStyle/>
          <a:p>
            <a:fld id="{F75105D7-B004-47F4-B324-F21CA3DEE8FA}" type="slidenum">
              <a:rPr lang="en-GB" smtClean="0"/>
              <a:t>3</a:t>
            </a:fld>
            <a:endParaRPr lang="en-GB"/>
          </a:p>
        </p:txBody>
      </p:sp>
    </p:spTree>
    <p:extLst>
      <p:ext uri="{BB962C8B-B14F-4D97-AF65-F5344CB8AC3E}">
        <p14:creationId xmlns:p14="http://schemas.microsoft.com/office/powerpoint/2010/main" val="25477423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This is a list of standard bridge types</a:t>
            </a:r>
            <a:r>
              <a:rPr lang="en-GB" baseline="0" dirty="0">
                <a:latin typeface="Arial" panose="020B0604020202020204" pitchFamily="34" charset="0"/>
                <a:cs typeface="Arial" panose="020B0604020202020204" pitchFamily="34" charset="0"/>
              </a:rPr>
              <a:t> but t</a:t>
            </a:r>
            <a:r>
              <a:rPr lang="en-GB" dirty="0">
                <a:latin typeface="Arial" panose="020B0604020202020204" pitchFamily="34" charset="0"/>
                <a:cs typeface="Arial" panose="020B0604020202020204" pitchFamily="34" charset="0"/>
              </a:rPr>
              <a:t>his list could be reduced to beam, arch, truss and suspension bridges, which are more easily recognisable to most audiences. </a:t>
            </a:r>
          </a:p>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rPr>
              <a:t>Some</a:t>
            </a:r>
            <a:r>
              <a:rPr lang="en-GB" baseline="0" dirty="0">
                <a:latin typeface="Arial" panose="020B0604020202020204" pitchFamily="34" charset="0"/>
                <a:cs typeface="Arial" panose="020B0604020202020204" pitchFamily="34" charset="0"/>
              </a:rPr>
              <a:t> new bridges are hybrids that combine elements of the </a:t>
            </a:r>
            <a:r>
              <a:rPr lang="en-GB" sz="1100" baseline="0" dirty="0">
                <a:latin typeface="Arial" panose="020B0604020202020204" pitchFamily="34" charset="0"/>
                <a:cs typeface="Arial" panose="020B0604020202020204" pitchFamily="34" charset="0"/>
              </a:rPr>
              <a:t>different</a:t>
            </a:r>
            <a:r>
              <a:rPr lang="en-GB" baseline="0" dirty="0">
                <a:latin typeface="Arial" panose="020B0604020202020204" pitchFamily="34" charset="0"/>
                <a:cs typeface="Arial" panose="020B0604020202020204" pitchFamily="34" charset="0"/>
              </a:rPr>
              <a:t> types.</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4</a:t>
            </a:fld>
            <a:endParaRPr lang="en-GB"/>
          </a:p>
        </p:txBody>
      </p:sp>
    </p:spTree>
    <p:extLst>
      <p:ext uri="{BB962C8B-B14F-4D97-AF65-F5344CB8AC3E}">
        <p14:creationId xmlns:p14="http://schemas.microsoft.com/office/powerpoint/2010/main" val="3846491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Beam bridges probably evolved from logs or stones being laid across stretches of water to help people and animals cross</a:t>
            </a:r>
            <a:r>
              <a:rPr lang="en-GB" baseline="0" dirty="0">
                <a:latin typeface="Arial" panose="020B0604020202020204" pitchFamily="34" charset="0"/>
                <a:cs typeface="Arial" panose="020B0604020202020204" pitchFamily="34" charset="0"/>
              </a:rPr>
              <a:t> to the other side.</a:t>
            </a: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75105D7-B004-47F4-B324-F21CA3DEE8FA}" type="slidenum">
              <a:rPr lang="en-GB" smtClean="0"/>
              <a:t>5</a:t>
            </a:fld>
            <a:endParaRPr lang="en-GB"/>
          </a:p>
        </p:txBody>
      </p:sp>
    </p:spTree>
    <p:extLst>
      <p:ext uri="{BB962C8B-B14F-4D97-AF65-F5344CB8AC3E}">
        <p14:creationId xmlns:p14="http://schemas.microsoft.com/office/powerpoint/2010/main" val="2180179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6</a:t>
            </a:fld>
            <a:endParaRPr lang="en-GB"/>
          </a:p>
        </p:txBody>
      </p:sp>
    </p:spTree>
    <p:extLst>
      <p:ext uri="{BB962C8B-B14F-4D97-AF65-F5344CB8AC3E}">
        <p14:creationId xmlns:p14="http://schemas.microsoft.com/office/powerpoint/2010/main" val="1425441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Box girder bridges are essentially beam bridges, but the box section gives more strength without having as much weight to support. This is the same principle as is used in aircraft wings.</a:t>
            </a:r>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7</a:t>
            </a:fld>
            <a:endParaRPr lang="en-GB"/>
          </a:p>
        </p:txBody>
      </p:sp>
    </p:spTree>
    <p:extLst>
      <p:ext uri="{BB962C8B-B14F-4D97-AF65-F5344CB8AC3E}">
        <p14:creationId xmlns:p14="http://schemas.microsoft.com/office/powerpoint/2010/main" val="24558102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8</a:t>
            </a:fld>
            <a:endParaRPr lang="en-GB"/>
          </a:p>
        </p:txBody>
      </p:sp>
    </p:spTree>
    <p:extLst>
      <p:ext uri="{BB962C8B-B14F-4D97-AF65-F5344CB8AC3E}">
        <p14:creationId xmlns:p14="http://schemas.microsoft.com/office/powerpoint/2010/main" val="2755447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beam or box girder is only the ‘road’ part of a bridge, so some sort of support is required if there is a wide distance to be bridged.</a:t>
            </a:r>
          </a:p>
          <a:p>
            <a:endParaRPr lang="en-GB" dirty="0"/>
          </a:p>
          <a:p>
            <a:endParaRPr lang="en-ZA" dirty="0"/>
          </a:p>
        </p:txBody>
      </p:sp>
      <p:sp>
        <p:nvSpPr>
          <p:cNvPr id="4" name="Slide Number Placeholder 3"/>
          <p:cNvSpPr>
            <a:spLocks noGrp="1"/>
          </p:cNvSpPr>
          <p:nvPr>
            <p:ph type="sldNum" sz="quarter" idx="10"/>
          </p:nvPr>
        </p:nvSpPr>
        <p:spPr/>
        <p:txBody>
          <a:bodyPr/>
          <a:lstStyle/>
          <a:p>
            <a:fld id="{F75105D7-B004-47F4-B324-F21CA3DEE8FA}" type="slidenum">
              <a:rPr lang="en-GB" smtClean="0"/>
              <a:t>9</a:t>
            </a:fld>
            <a:endParaRPr lang="en-GB"/>
          </a:p>
        </p:txBody>
      </p:sp>
    </p:spTree>
    <p:extLst>
      <p:ext uri="{BB962C8B-B14F-4D97-AF65-F5344CB8AC3E}">
        <p14:creationId xmlns:p14="http://schemas.microsoft.com/office/powerpoint/2010/main" val="18909619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a:t>Headline</a:t>
            </a:r>
            <a:endParaRPr lang="en-US" dirty="0"/>
          </a:p>
        </p:txBody>
      </p:sp>
      <p:sp>
        <p:nvSpPr>
          <p:cNvPr id="3"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89771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1719529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39"/>
            <a:ext cx="2483121" cy="1241561"/>
          </a:xfrm>
          <a:prstGeom prst="rect">
            <a:avLst/>
          </a:prstGeom>
        </p:spPr>
      </p:pic>
      <p:sp>
        <p:nvSpPr>
          <p:cNvPr id="7" name="Rectangle 6"/>
          <p:cNvSpPr/>
          <p:nvPr userDrawn="1"/>
        </p:nvSpPr>
        <p:spPr>
          <a:xfrm>
            <a:off x="4486188" y="4634090"/>
            <a:ext cx="116239" cy="116239"/>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4511588"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3043883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4" name="Content Placeholder 3"/>
          <p:cNvSpPr>
            <a:spLocks noGrp="1"/>
          </p:cNvSpPr>
          <p:nvPr>
            <p:ph sz="half" idx="2"/>
          </p:nvPr>
        </p:nvSpPr>
        <p:spPr>
          <a:xfrm>
            <a:off x="4775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half" idx="10"/>
          </p:nvPr>
        </p:nvSpPr>
        <p:spPr>
          <a:xfrm>
            <a:off x="584200" y="1579418"/>
            <a:ext cx="3784599" cy="2997894"/>
          </a:xfrm>
        </p:spPr>
        <p:txBody>
          <a:bodyPr/>
          <a:lstStyle>
            <a:lvl1pPr>
              <a:defRPr sz="2000">
                <a:solidFill>
                  <a:srgbClr val="3D3D3C"/>
                </a:solidFill>
              </a:defRPr>
            </a:lvl1pPr>
            <a:lvl2pPr>
              <a:defRPr sz="1800">
                <a:solidFill>
                  <a:srgbClr val="3D3D3C"/>
                </a:solidFill>
              </a:defRPr>
            </a:lvl2pPr>
            <a:lvl3pPr>
              <a:defRPr sz="1600">
                <a:solidFill>
                  <a:srgbClr val="3D3D3C"/>
                </a:solidFill>
              </a:defRPr>
            </a:lvl3pPr>
            <a:lvl4pPr>
              <a:defRPr sz="1400">
                <a:solidFill>
                  <a:srgbClr val="3D3D3C"/>
                </a:solidFill>
              </a:defRPr>
            </a:lvl4pPr>
            <a:lvl5pPr>
              <a:defRPr sz="1400">
                <a:solidFill>
                  <a:srgbClr val="3D3D3C"/>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a:t>Headline</a:t>
            </a:r>
            <a:endParaRPr lang="en-US" dirty="0"/>
          </a:p>
        </p:txBody>
      </p:sp>
    </p:spTree>
    <p:extLst>
      <p:ext uri="{BB962C8B-B14F-4D97-AF65-F5344CB8AC3E}">
        <p14:creationId xmlns:p14="http://schemas.microsoft.com/office/powerpoint/2010/main" val="34727242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891142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3375970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9"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a:t>Headline</a:t>
            </a:r>
            <a:endParaRPr lang="en-US" dirty="0"/>
          </a:p>
        </p:txBody>
      </p:sp>
      <p:sp>
        <p:nvSpPr>
          <p:cNvPr id="10"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2126500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Title 1"/>
          <p:cNvSpPr>
            <a:spLocks noGrp="1"/>
          </p:cNvSpPr>
          <p:nvPr>
            <p:ph type="ctrTitle" hasCustomPrompt="1"/>
          </p:nvPr>
        </p:nvSpPr>
        <p:spPr>
          <a:xfrm>
            <a:off x="598745" y="854528"/>
            <a:ext cx="7944122" cy="1664305"/>
          </a:xfrm>
        </p:spPr>
        <p:txBody>
          <a:bodyPr/>
          <a:lstStyle>
            <a:lvl1pPr algn="l">
              <a:defRPr sz="4000" b="1">
                <a:solidFill>
                  <a:schemeClr val="bg1"/>
                </a:solidFill>
              </a:defRPr>
            </a:lvl1pPr>
          </a:lstStyle>
          <a:p>
            <a:r>
              <a:rPr lang="en-GB" dirty="0"/>
              <a:t>Headline</a:t>
            </a:r>
            <a:endParaRPr lang="en-US" dirty="0"/>
          </a:p>
        </p:txBody>
      </p:sp>
      <p:sp>
        <p:nvSpPr>
          <p:cNvPr id="11" name="Subtitle 2"/>
          <p:cNvSpPr>
            <a:spLocks noGrp="1"/>
          </p:cNvSpPr>
          <p:nvPr>
            <p:ph type="subTitle" idx="1" hasCustomPrompt="1"/>
          </p:nvPr>
        </p:nvSpPr>
        <p:spPr>
          <a:xfrm>
            <a:off x="598745" y="2800045"/>
            <a:ext cx="6062134" cy="1546177"/>
          </a:xfrm>
        </p:spPr>
        <p:txBody>
          <a:bodyPr>
            <a:normAutofit/>
          </a:bodyPr>
          <a:lstStyle>
            <a:lvl1pPr marL="0" indent="0" algn="l">
              <a:buNone/>
              <a:defRPr sz="18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pic>
        <p:nvPicPr>
          <p:cNvPr id="12" name="Picture 11" descr="Logo_forPPT.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1123326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a:t>Headline</a:t>
            </a:r>
            <a:endParaRPr lang="en-US" dirty="0"/>
          </a:p>
        </p:txBody>
      </p:sp>
      <p:sp>
        <p:nvSpPr>
          <p:cNvPr id="11"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pic>
        <p:nvPicPr>
          <p:cNvPr id="5" name="Picture 4"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Tree>
    <p:extLst>
      <p:ext uri="{BB962C8B-B14F-4D97-AF65-F5344CB8AC3E}">
        <p14:creationId xmlns:p14="http://schemas.microsoft.com/office/powerpoint/2010/main" val="3908363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598745" y="445051"/>
            <a:ext cx="7944122" cy="791468"/>
          </a:xfrm>
        </p:spPr>
        <p:txBody>
          <a:bodyPr/>
          <a:lstStyle>
            <a:lvl1pPr algn="l">
              <a:defRPr sz="3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598745" y="1423555"/>
            <a:ext cx="7944122" cy="2922667"/>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
        <p:nvSpPr>
          <p:cNvPr id="7"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5000053" y="0"/>
            <a:ext cx="4965951" cy="51435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1" name="Rectangle 10"/>
          <p:cNvSpPr/>
          <p:nvPr userDrawn="1"/>
        </p:nvSpPr>
        <p:spPr>
          <a:xfrm>
            <a:off x="5137475" y="390194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userDrawn="1"/>
        </p:nvSpPr>
        <p:spPr>
          <a:xfrm>
            <a:off x="5573761"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4656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1423879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3"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4"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3292890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5068200" y="0"/>
            <a:ext cx="4075800" cy="51435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noFill/>
              </a:ln>
              <a:effectLst/>
            </a:endParaRPr>
          </a:p>
        </p:txBody>
      </p:sp>
      <p:sp>
        <p:nvSpPr>
          <p:cNvPr id="3" name="Rectangle 2"/>
          <p:cNvSpPr/>
          <p:nvPr userDrawn="1"/>
        </p:nvSpPr>
        <p:spPr>
          <a:xfrm>
            <a:off x="5230627" y="4634090"/>
            <a:ext cx="116239" cy="116239"/>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952637"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5256027" y="2161824"/>
            <a:ext cx="116239" cy="116239"/>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3355639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3C8BFF48-4880-CB4D-9A24-85077AB40EA1}" type="slidenum">
              <a:rPr lang="en-US" smtClean="0"/>
              <a:pPr/>
              <a:t>‹#›</a:t>
            </a:fld>
            <a:endParaRPr lang="en-US"/>
          </a:p>
        </p:txBody>
      </p:sp>
      <p:sp>
        <p:nvSpPr>
          <p:cNvPr id="8" name="Rectangle 7"/>
          <p:cNvSpPr/>
          <p:nvPr userDrawn="1"/>
        </p:nvSpPr>
        <p:spPr>
          <a:xfrm>
            <a:off x="4191000" y="0"/>
            <a:ext cx="7074451" cy="51435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2"/>
          <p:cNvSpPr/>
          <p:nvPr userDrawn="1"/>
        </p:nvSpPr>
        <p:spPr>
          <a:xfrm>
            <a:off x="4486188" y="4634090"/>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userDrawn="1"/>
        </p:nvSpPr>
        <p:spPr>
          <a:xfrm>
            <a:off x="4208198" y="4176890"/>
            <a:ext cx="296863" cy="2968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userDrawn="1"/>
        </p:nvSpPr>
        <p:spPr>
          <a:xfrm>
            <a:off x="4511588" y="2161824"/>
            <a:ext cx="116239" cy="116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descr="Logo_forPPT.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660878" y="3901940"/>
            <a:ext cx="2483121" cy="1241561"/>
          </a:xfrm>
          <a:prstGeom prst="rect">
            <a:avLst/>
          </a:prstGeom>
        </p:spPr>
      </p:pic>
      <p:sp>
        <p:nvSpPr>
          <p:cNvPr id="10" name="Title 1"/>
          <p:cNvSpPr>
            <a:spLocks noGrp="1"/>
          </p:cNvSpPr>
          <p:nvPr>
            <p:ph type="ctrTitle" hasCustomPrompt="1"/>
          </p:nvPr>
        </p:nvSpPr>
        <p:spPr>
          <a:xfrm>
            <a:off x="624146" y="625925"/>
            <a:ext cx="3590688" cy="1462651"/>
          </a:xfrm>
        </p:spPr>
        <p:txBody>
          <a:bodyPr>
            <a:normAutofit/>
          </a:bodyPr>
          <a:lstStyle>
            <a:lvl1pPr algn="l">
              <a:defRPr sz="3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624144" y="2410692"/>
            <a:ext cx="3590690" cy="2521142"/>
          </a:xfrm>
        </p:spPr>
        <p:txBody>
          <a:bodyPr>
            <a:normAutofit/>
          </a:bodyPr>
          <a:lstStyle>
            <a:lvl1pPr marL="0" indent="0" algn="l">
              <a:buNone/>
              <a:defRPr sz="180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646025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AD7E914-2E24-E44E-8E32-D2278494C075}" type="datetimeFigureOut">
              <a:rPr lang="en-US" smtClean="0"/>
              <a:pPr/>
              <a:t>9/9/2021</a:t>
            </a:fld>
            <a:endParaRPr lang="en-US"/>
          </a:p>
        </p:txBody>
      </p:sp>
    </p:spTree>
    <p:extLst>
      <p:ext uri="{BB962C8B-B14F-4D97-AF65-F5344CB8AC3E}">
        <p14:creationId xmlns:p14="http://schemas.microsoft.com/office/powerpoint/2010/main" val="3158628684"/>
      </p:ext>
    </p:extLst>
  </p:cSld>
  <p:clrMap bg1="lt1" tx1="dk1" bg2="lt2" tx2="dk2" accent1="accent1" accent2="accent2" accent3="accent3" accent4="accent4" accent5="accent5" accent6="accent6" hlink="hlink" folHlink="folHlink"/>
  <p:sldLayoutIdLst>
    <p:sldLayoutId id="2147483745" r:id="rId1"/>
    <p:sldLayoutId id="2147483757" r:id="rId2"/>
    <p:sldLayoutId id="2147483758" r:id="rId3"/>
    <p:sldLayoutId id="2147483759" r:id="rId4"/>
    <p:sldLayoutId id="2147483761" r:id="rId5"/>
    <p:sldLayoutId id="2147483764" r:id="rId6"/>
    <p:sldLayoutId id="2147483765" r:id="rId7"/>
    <p:sldLayoutId id="2147483763" r:id="rId8"/>
    <p:sldLayoutId id="2147483750" r:id="rId9"/>
    <p:sldLayoutId id="2147483762" r:id="rId10"/>
    <p:sldLayoutId id="2147483760" r:id="rId11"/>
    <p:sldLayoutId id="2147483748" r:id="rId12"/>
    <p:sldLayoutId id="2147483756" r:id="rId13"/>
    <p:sldLayoutId id="2147483746"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7"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22.jpg"/></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7"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29.jpg"/></Relationships>
</file>

<file path=ppt/slides/_rels/slide18.xml.rels><?xml version="1.0" encoding="UTF-8" standalone="yes"?>
<Relationships xmlns="http://schemas.openxmlformats.org/package/2006/relationships"><Relationship Id="rId3" Type="http://schemas.openxmlformats.org/officeDocument/2006/relationships/image" Target="../media/image30.jpg"/><Relationship Id="rId7"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image" Target="../media/image14.wmf"/><Relationship Id="rId7"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32.jpg"/><Relationship Id="rId4" Type="http://schemas.openxmlformats.org/officeDocument/2006/relationships/image" Target="../media/image31.jp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3.jp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14.wmf"/></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5.w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12.jpg"/><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4.wmf"/><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4" y="-6582"/>
            <a:ext cx="9152984" cy="5150080"/>
          </a:xfrm>
          <a:prstGeom prst="rect">
            <a:avLst/>
          </a:prstGeom>
        </p:spPr>
      </p:pic>
      <p:sp>
        <p:nvSpPr>
          <p:cNvPr id="11" name="Rectangle 10"/>
          <p:cNvSpPr/>
          <p:nvPr/>
        </p:nvSpPr>
        <p:spPr>
          <a:xfrm>
            <a:off x="-8984" y="1558690"/>
            <a:ext cx="3399070" cy="531374"/>
          </a:xfrm>
          <a:prstGeom prst="rect">
            <a:avLst/>
          </a:prstGeom>
          <a:solidFill>
            <a:srgbClr val="FAB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dirty="0"/>
          </a:p>
        </p:txBody>
      </p:sp>
      <p:sp>
        <p:nvSpPr>
          <p:cNvPr id="27" name="Rectangle 26"/>
          <p:cNvSpPr/>
          <p:nvPr/>
        </p:nvSpPr>
        <p:spPr>
          <a:xfrm>
            <a:off x="1356" y="1075012"/>
            <a:ext cx="2313219" cy="529565"/>
          </a:xfrm>
          <a:prstGeom prst="rect">
            <a:avLst/>
          </a:prstGeom>
          <a:solidFill>
            <a:srgbClr val="1F1F1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0" name="Rectangle 9"/>
          <p:cNvSpPr/>
          <p:nvPr/>
        </p:nvSpPr>
        <p:spPr>
          <a:xfrm>
            <a:off x="1353" y="545270"/>
            <a:ext cx="1255947" cy="534597"/>
          </a:xfrm>
          <a:prstGeom prst="rect">
            <a:avLst/>
          </a:prstGeom>
          <a:solidFill>
            <a:srgbClr val="FAB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3" name="TextBox 2"/>
          <p:cNvSpPr txBox="1"/>
          <p:nvPr/>
        </p:nvSpPr>
        <p:spPr>
          <a:xfrm>
            <a:off x="2033703" y="4127937"/>
            <a:ext cx="2733441" cy="194925"/>
          </a:xfrm>
          <a:prstGeom prst="rect">
            <a:avLst/>
          </a:prstGeom>
          <a:noFill/>
        </p:spPr>
        <p:txBody>
          <a:bodyPr wrap="none" rtlCol="0">
            <a:spAutoFit/>
          </a:bodyPr>
          <a:lstStyle/>
          <a:p>
            <a:r>
              <a:rPr lang="en-ZA" sz="1000" baseline="30000" dirty="0"/>
              <a:t>Millennium Bridge, Gateshead, England Photographer Keith Hall ©</a:t>
            </a:r>
          </a:p>
        </p:txBody>
      </p:sp>
      <p:pic>
        <p:nvPicPr>
          <p:cNvPr id="3074" name="Picture 2">
            <a:extLst>
              <a:ext uri="{FF2B5EF4-FFF2-40B4-BE49-F238E27FC236}">
                <a16:creationId xmlns:a16="http://schemas.microsoft.com/office/drawing/2014/main" id="{5DAEC0CF-2C6F-44B3-947B-2F261F6B4E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4415" y="4571933"/>
            <a:ext cx="2210324" cy="3728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picture containing qr code&#10;&#10;Description automatically generated">
            <a:extLst>
              <a:ext uri="{FF2B5EF4-FFF2-40B4-BE49-F238E27FC236}">
                <a16:creationId xmlns:a16="http://schemas.microsoft.com/office/drawing/2014/main" id="{63C824BF-3618-4A9D-8215-4F12BE50DCE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10800000">
            <a:off x="5377677" y="22053"/>
            <a:ext cx="3764967" cy="4227266"/>
          </a:xfrm>
          <a:prstGeom prst="rect">
            <a:avLst/>
          </a:prstGeom>
        </p:spPr>
      </p:pic>
      <p:sp>
        <p:nvSpPr>
          <p:cNvPr id="12" name="TextBox 11">
            <a:extLst>
              <a:ext uri="{FF2B5EF4-FFF2-40B4-BE49-F238E27FC236}">
                <a16:creationId xmlns:a16="http://schemas.microsoft.com/office/drawing/2014/main" id="{C1E29DC1-8C5E-4B5F-A9A9-593E59946044}"/>
              </a:ext>
            </a:extLst>
          </p:cNvPr>
          <p:cNvSpPr txBox="1"/>
          <p:nvPr/>
        </p:nvSpPr>
        <p:spPr>
          <a:xfrm>
            <a:off x="-22567" y="486299"/>
            <a:ext cx="1617719" cy="707886"/>
          </a:xfrm>
          <a:prstGeom prst="rect">
            <a:avLst/>
          </a:prstGeom>
          <a:noFill/>
        </p:spPr>
        <p:txBody>
          <a:bodyPr wrap="square">
            <a:spAutoFit/>
          </a:bodyPr>
          <a:lstStyle/>
          <a:p>
            <a:r>
              <a:rPr lang="en-US" sz="4000" b="1" dirty="0">
                <a:solidFill>
                  <a:schemeClr val="bg1"/>
                </a:solidFill>
                <a:latin typeface="Tahoma" panose="020B0604030504040204" pitchFamily="34" charset="0"/>
                <a:ea typeface="Tahoma" panose="020B0604030504040204" pitchFamily="34" charset="0"/>
                <a:cs typeface="Tahoma" panose="020B0604030504040204" pitchFamily="34" charset="0"/>
              </a:rPr>
              <a:t>GO</a:t>
            </a:r>
            <a:endParaRPr lang="en-GB" sz="2000" dirty="0"/>
          </a:p>
        </p:txBody>
      </p:sp>
      <p:sp>
        <p:nvSpPr>
          <p:cNvPr id="13" name="TextBox 12">
            <a:extLst>
              <a:ext uri="{FF2B5EF4-FFF2-40B4-BE49-F238E27FC236}">
                <a16:creationId xmlns:a16="http://schemas.microsoft.com/office/drawing/2014/main" id="{4F8F39F9-B5B4-4709-A5AC-87483E820B02}"/>
              </a:ext>
            </a:extLst>
          </p:cNvPr>
          <p:cNvSpPr txBox="1"/>
          <p:nvPr/>
        </p:nvSpPr>
        <p:spPr>
          <a:xfrm>
            <a:off x="-22117" y="1026672"/>
            <a:ext cx="4655890" cy="707886"/>
          </a:xfrm>
          <a:prstGeom prst="rect">
            <a:avLst/>
          </a:prstGeom>
          <a:noFill/>
        </p:spPr>
        <p:txBody>
          <a:bodyPr wrap="square">
            <a:spAutoFit/>
          </a:bodyPr>
          <a:lstStyle/>
          <a:p>
            <a:r>
              <a:rPr lang="en-US" sz="4000" b="1" dirty="0">
                <a:solidFill>
                  <a:schemeClr val="bg1"/>
                </a:solidFill>
                <a:latin typeface="Tahoma" panose="020B0604030504040204" pitchFamily="34" charset="0"/>
                <a:ea typeface="Tahoma" panose="020B0604030504040204" pitchFamily="34" charset="0"/>
                <a:cs typeface="Tahoma" panose="020B0604030504040204" pitchFamily="34" charset="0"/>
              </a:rPr>
              <a:t>BRIDGE</a:t>
            </a:r>
            <a:r>
              <a:rPr lang="en-US" sz="1800" b="1" dirty="0">
                <a:solidFill>
                  <a:schemeClr val="bg1"/>
                </a:solidFill>
              </a:rPr>
              <a:t> </a:t>
            </a:r>
            <a:endParaRPr lang="en-GB" dirty="0"/>
          </a:p>
        </p:txBody>
      </p:sp>
      <p:sp>
        <p:nvSpPr>
          <p:cNvPr id="15" name="TextBox 14">
            <a:extLst>
              <a:ext uri="{FF2B5EF4-FFF2-40B4-BE49-F238E27FC236}">
                <a16:creationId xmlns:a16="http://schemas.microsoft.com/office/drawing/2014/main" id="{0823748D-34F9-42F2-A52C-82646EF4B97C}"/>
              </a:ext>
            </a:extLst>
          </p:cNvPr>
          <p:cNvSpPr txBox="1"/>
          <p:nvPr/>
        </p:nvSpPr>
        <p:spPr>
          <a:xfrm>
            <a:off x="-49781" y="1527396"/>
            <a:ext cx="4710418" cy="707886"/>
          </a:xfrm>
          <a:prstGeom prst="rect">
            <a:avLst/>
          </a:prstGeom>
          <a:noFill/>
        </p:spPr>
        <p:txBody>
          <a:bodyPr wrap="square">
            <a:spAutoFit/>
          </a:bodyPr>
          <a:lstStyle/>
          <a:p>
            <a:r>
              <a:rPr lang="en-US" sz="4000" b="1" dirty="0">
                <a:solidFill>
                  <a:schemeClr val="bg1"/>
                </a:solidFill>
                <a:latin typeface="Tahoma" panose="020B0604030504040204" pitchFamily="34" charset="0"/>
                <a:ea typeface="Tahoma" panose="020B0604030504040204" pitchFamily="34" charset="0"/>
                <a:cs typeface="Tahoma" panose="020B0604030504040204" pitchFamily="34" charset="0"/>
              </a:rPr>
              <a:t>CHALLENGE</a:t>
            </a:r>
            <a:endParaRPr lang="en-GB" sz="4000" dirty="0"/>
          </a:p>
        </p:txBody>
      </p:sp>
    </p:spTree>
    <p:extLst>
      <p:ext uri="{BB962C8B-B14F-4D97-AF65-F5344CB8AC3E}">
        <p14:creationId xmlns:p14="http://schemas.microsoft.com/office/powerpoint/2010/main" val="1129779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356" y="1566373"/>
            <a:ext cx="4073660" cy="2714623"/>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0936" y="1566373"/>
            <a:ext cx="4073660" cy="2714623"/>
          </a:xfrm>
          <a:prstGeom prst="rect">
            <a:avLst/>
          </a:prstGeom>
        </p:spPr>
      </p:pic>
      <p:sp>
        <p:nvSpPr>
          <p:cNvPr id="11" name="Title 2"/>
          <p:cNvSpPr txBox="1">
            <a:spLocks/>
          </p:cNvSpPr>
          <p:nvPr/>
        </p:nvSpPr>
        <p:spPr>
          <a:xfrm>
            <a:off x="306146" y="-181270"/>
            <a:ext cx="3232263"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ARCH BRIDGES</a:t>
            </a:r>
          </a:p>
        </p:txBody>
      </p:sp>
      <p:sp>
        <p:nvSpPr>
          <p:cNvPr id="12" name="Rectangle 11"/>
          <p:cNvSpPr/>
          <p:nvPr/>
        </p:nvSpPr>
        <p:spPr>
          <a:xfrm>
            <a:off x="992876" y="1072607"/>
            <a:ext cx="2533822" cy="301647"/>
          </a:xfrm>
          <a:prstGeom prst="rect">
            <a:avLst/>
          </a:prstGeom>
          <a:solidFill>
            <a:srgbClr val="FAB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dirty="0"/>
          </a:p>
        </p:txBody>
      </p:sp>
      <p:sp>
        <p:nvSpPr>
          <p:cNvPr id="13" name="Title 2"/>
          <p:cNvSpPr txBox="1">
            <a:spLocks/>
          </p:cNvSpPr>
          <p:nvPr/>
        </p:nvSpPr>
        <p:spPr>
          <a:xfrm>
            <a:off x="992876" y="941854"/>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Wye Bridge, Hereford, England </a:t>
            </a:r>
          </a:p>
          <a:p>
            <a:br>
              <a:rPr lang="en-GB" dirty="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sp>
        <p:nvSpPr>
          <p:cNvPr id="15" name="Rectangle 14"/>
          <p:cNvSpPr/>
          <p:nvPr/>
        </p:nvSpPr>
        <p:spPr>
          <a:xfrm>
            <a:off x="4852772" y="1063082"/>
            <a:ext cx="3681238" cy="301647"/>
          </a:xfrm>
          <a:prstGeom prst="rect">
            <a:avLst/>
          </a:prstGeom>
          <a:solidFill>
            <a:srgbClr val="FAB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Title 2"/>
          <p:cNvSpPr txBox="1">
            <a:spLocks/>
          </p:cNvSpPr>
          <p:nvPr/>
        </p:nvSpPr>
        <p:spPr>
          <a:xfrm>
            <a:off x="4881348" y="941854"/>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err="1">
                <a:solidFill>
                  <a:srgbClr val="1F1F1F"/>
                </a:solidFill>
                <a:latin typeface="Tahoma" panose="020B0604030504040204" pitchFamily="34" charset="0"/>
                <a:ea typeface="Tahoma" panose="020B0604030504040204" pitchFamily="34" charset="0"/>
                <a:cs typeface="Tahoma" panose="020B0604030504040204" pitchFamily="34" charset="0"/>
              </a:rPr>
              <a:t>Glenfinnan</a:t>
            </a:r>
            <a:r>
              <a:rPr lang="en-GB"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 Viaduct, West Highlands, Scotland</a:t>
            </a:r>
          </a:p>
          <a:p>
            <a:br>
              <a:rPr lang="en-GB" dirty="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sp>
        <p:nvSpPr>
          <p:cNvPr id="21" name="Rectangle 20"/>
          <p:cNvSpPr/>
          <p:nvPr/>
        </p:nvSpPr>
        <p:spPr>
          <a:xfrm>
            <a:off x="4233516" y="1208097"/>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grpSp>
        <p:nvGrpSpPr>
          <p:cNvPr id="3" name="Group 2">
            <a:extLst>
              <a:ext uri="{FF2B5EF4-FFF2-40B4-BE49-F238E27FC236}">
                <a16:creationId xmlns:a16="http://schemas.microsoft.com/office/drawing/2014/main" id="{0D220B1F-C76F-4FA6-B6DD-78EA00929304}"/>
              </a:ext>
            </a:extLst>
          </p:cNvPr>
          <p:cNvGrpSpPr/>
          <p:nvPr/>
        </p:nvGrpSpPr>
        <p:grpSpPr>
          <a:xfrm>
            <a:off x="405053" y="4338975"/>
            <a:ext cx="5961346" cy="194925"/>
            <a:chOff x="405053" y="3395410"/>
            <a:chExt cx="5961346" cy="194925"/>
          </a:xfrm>
        </p:grpSpPr>
        <p:sp>
          <p:nvSpPr>
            <p:cNvPr id="23" name="TextBox 22"/>
            <p:cNvSpPr txBox="1"/>
            <p:nvPr/>
          </p:nvSpPr>
          <p:spPr>
            <a:xfrm>
              <a:off x="405053" y="3395410"/>
              <a:ext cx="1375698" cy="194925"/>
            </a:xfrm>
            <a:prstGeom prst="rect">
              <a:avLst/>
            </a:prstGeom>
            <a:noFill/>
          </p:spPr>
          <p:txBody>
            <a:bodyPr wrap="none" rtlCol="0">
              <a:spAutoFit/>
            </a:bodyPr>
            <a:lstStyle/>
            <a:p>
              <a:r>
                <a:rPr lang="en-GB" sz="1000" baseline="30000" dirty="0"/>
                <a:t>Photographer  Garth Newton ©</a:t>
              </a:r>
            </a:p>
          </p:txBody>
        </p:sp>
        <p:sp>
          <p:nvSpPr>
            <p:cNvPr id="24" name="TextBox 23"/>
            <p:cNvSpPr txBox="1"/>
            <p:nvPr/>
          </p:nvSpPr>
          <p:spPr>
            <a:xfrm>
              <a:off x="4676513" y="3395410"/>
              <a:ext cx="1689886" cy="194925"/>
            </a:xfrm>
            <a:prstGeom prst="rect">
              <a:avLst/>
            </a:prstGeom>
            <a:noFill/>
          </p:spPr>
          <p:txBody>
            <a:bodyPr wrap="none" rtlCol="0">
              <a:spAutoFit/>
            </a:bodyPr>
            <a:lstStyle/>
            <a:p>
              <a:r>
                <a:rPr lang="en-GB" sz="1000" baseline="30000" dirty="0"/>
                <a:t>Photographer de:Benutzer:Nicolas17 ©</a:t>
              </a:r>
            </a:p>
          </p:txBody>
        </p:sp>
      </p:grpSp>
      <p:sp>
        <p:nvSpPr>
          <p:cNvPr id="27" name="Rectangle 26">
            <a:extLst>
              <a:ext uri="{FF2B5EF4-FFF2-40B4-BE49-F238E27FC236}">
                <a16:creationId xmlns:a16="http://schemas.microsoft.com/office/drawing/2014/main" id="{ECF1040D-5F42-48C4-B0DA-696925A9A274}"/>
              </a:ext>
            </a:extLst>
          </p:cNvPr>
          <p:cNvSpPr/>
          <p:nvPr/>
        </p:nvSpPr>
        <p:spPr>
          <a:xfrm>
            <a:off x="7342263" y="4741036"/>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28" name="Picture 2">
            <a:extLst>
              <a:ext uri="{FF2B5EF4-FFF2-40B4-BE49-F238E27FC236}">
                <a16:creationId xmlns:a16="http://schemas.microsoft.com/office/drawing/2014/main" id="{D2F04559-88D8-42CF-8C54-568A3F1526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42263" y="4642267"/>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A picture containing qr code&#10;&#10;Description automatically generated">
            <a:extLst>
              <a:ext uri="{FF2B5EF4-FFF2-40B4-BE49-F238E27FC236}">
                <a16:creationId xmlns:a16="http://schemas.microsoft.com/office/drawing/2014/main" id="{53EA9D85-25DE-4271-9044-78B9922109E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10800000">
            <a:off x="6910303" y="1566372"/>
            <a:ext cx="1836791" cy="2714624"/>
          </a:xfrm>
          <a:prstGeom prst="rect">
            <a:avLst/>
          </a:prstGeom>
        </p:spPr>
      </p:pic>
      <p:pic>
        <p:nvPicPr>
          <p:cNvPr id="30" name="Picture 29" descr="A picture containing qr code&#10;&#10;Description automatically generated">
            <a:extLst>
              <a:ext uri="{FF2B5EF4-FFF2-40B4-BE49-F238E27FC236}">
                <a16:creationId xmlns:a16="http://schemas.microsoft.com/office/drawing/2014/main" id="{20CE6A25-B564-4829-A646-FDC5D5DD5AD6}"/>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71518" y="1566373"/>
            <a:ext cx="1836791" cy="2738544"/>
          </a:xfrm>
          <a:prstGeom prst="rect">
            <a:avLst/>
          </a:prstGeom>
        </p:spPr>
      </p:pic>
    </p:spTree>
    <p:extLst>
      <p:ext uri="{BB962C8B-B14F-4D97-AF65-F5344CB8AC3E}">
        <p14:creationId xmlns:p14="http://schemas.microsoft.com/office/powerpoint/2010/main" val="8601263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7"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a:solidFill>
                  <a:schemeClr val="bg1"/>
                </a:solidFill>
              </a:rPr>
              <a:t>ARCH</a:t>
            </a:r>
            <a:br>
              <a:rPr lang="en-GB" dirty="0">
                <a:latin typeface="Arial" panose="020B0604020202020204" pitchFamily="34" charset="0"/>
                <a:cs typeface="Arial" panose="020B0604020202020204" pitchFamily="34" charset="0"/>
              </a:rPr>
            </a:br>
            <a:endParaRPr lang="en-GB" dirty="0"/>
          </a:p>
        </p:txBody>
      </p:sp>
      <p:sp>
        <p:nvSpPr>
          <p:cNvPr id="8" name="TextBox 7"/>
          <p:cNvSpPr txBox="1"/>
          <p:nvPr/>
        </p:nvSpPr>
        <p:spPr>
          <a:xfrm>
            <a:off x="359774" y="1438836"/>
            <a:ext cx="3131095" cy="3406061"/>
          </a:xfrm>
          <a:prstGeom prst="rect">
            <a:avLst/>
          </a:prstGeom>
          <a:noFill/>
        </p:spPr>
        <p:txBody>
          <a:bodyPr wrap="square" rtlCol="0">
            <a:spAutoFit/>
          </a:bodyPr>
          <a:lstStyle/>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Arch bridges are one of the oldest types of bridge and have great natural strength</a:t>
            </a:r>
          </a:p>
          <a:p>
            <a:pPr marL="285750" indent="-28575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Instead of pushing straight down, the weight of an arch bridge is carried outwards along the curve of the arch to the supports at each end</a:t>
            </a:r>
          </a:p>
          <a:p>
            <a:pPr marL="285750" indent="-285750">
              <a:buClr>
                <a:srgbClr val="FAB000"/>
              </a:buClr>
              <a:buFont typeface="Arial" pitchFamily="34" charset="0"/>
              <a:buChar char="•"/>
            </a:pPr>
            <a:endParaRPr lang="en-ZA" sz="20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These supports (called abutments) carry the load and keep the ends of the bridge from spreading out</a:t>
            </a:r>
          </a:p>
          <a:p>
            <a:pPr>
              <a:lnSpc>
                <a:spcPct val="200000"/>
              </a:lnSpc>
            </a:pPr>
            <a:r>
              <a:rPr lang="en-ZA" b="1" baseline="30000" dirty="0">
                <a:latin typeface="Tahoma" panose="020B0604030504040204" pitchFamily="34" charset="0"/>
                <a:ea typeface="Tahoma" panose="020B0604030504040204" pitchFamily="34" charset="0"/>
                <a:cs typeface="Tahoma" panose="020B0604030504040204" pitchFamily="34" charset="0"/>
              </a:rPr>
              <a:t>	</a:t>
            </a:r>
          </a:p>
          <a:p>
            <a:pPr marL="285750" indent="-285750">
              <a:buFont typeface="Arial" pitchFamily="34" charset="0"/>
              <a:buChar char="•"/>
            </a:pPr>
            <a:endParaRPr lang="en-ZA" dirty="0">
              <a:latin typeface="Tahoma" panose="020B0604030504040204" pitchFamily="34" charset="0"/>
              <a:ea typeface="Tahoma" panose="020B0604030504040204" pitchFamily="34" charset="0"/>
              <a:cs typeface="Tahoma" panose="020B0604030504040204" pitchFamily="34" charset="0"/>
            </a:endParaRPr>
          </a:p>
        </p:txBody>
      </p:sp>
      <p:sp>
        <p:nvSpPr>
          <p:cNvPr id="12" name="TextBox 11">
            <a:extLst>
              <a:ext uri="{FF2B5EF4-FFF2-40B4-BE49-F238E27FC236}">
                <a16:creationId xmlns:a16="http://schemas.microsoft.com/office/drawing/2014/main" id="{09A7DAB9-6B1F-4CC6-949C-533420B1285E}"/>
              </a:ext>
            </a:extLst>
          </p:cNvPr>
          <p:cNvSpPr txBox="1"/>
          <p:nvPr/>
        </p:nvSpPr>
        <p:spPr>
          <a:xfrm>
            <a:off x="327578" y="281430"/>
            <a:ext cx="2977620" cy="600164"/>
          </a:xfrm>
          <a:prstGeom prst="rect">
            <a:avLst/>
          </a:prstGeom>
          <a:noFill/>
        </p:spPr>
        <p:txBody>
          <a:bodyPr wrap="square">
            <a:spAutoFit/>
          </a:bodyPr>
          <a:lstStyle/>
          <a:p>
            <a:r>
              <a:rPr lang="en-GB" sz="3300" b="1"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ARCH BRIDGES</a:t>
            </a:r>
            <a:endParaRPr lang="en-GB" sz="3300" b="1"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a:extLst>
              <a:ext uri="{FF2B5EF4-FFF2-40B4-BE49-F238E27FC236}">
                <a16:creationId xmlns:a16="http://schemas.microsoft.com/office/drawing/2014/main" id="{7BF002F1-A398-42E5-AC64-7C13E949F2AE}"/>
              </a:ext>
            </a:extLst>
          </p:cNvPr>
          <p:cNvSpPr/>
          <p:nvPr/>
        </p:nvSpPr>
        <p:spPr>
          <a:xfrm>
            <a:off x="7331103" y="4744629"/>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11" name="Picture 2">
            <a:extLst>
              <a:ext uri="{FF2B5EF4-FFF2-40B4-BE49-F238E27FC236}">
                <a16:creationId xmlns:a16="http://schemas.microsoft.com/office/drawing/2014/main" id="{5541CBBC-AA17-485B-9BDB-CCD35FF884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1103" y="4645860"/>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picture containing qr code&#10;&#10;Description automatically generated">
            <a:extLst>
              <a:ext uri="{FF2B5EF4-FFF2-40B4-BE49-F238E27FC236}">
                <a16:creationId xmlns:a16="http://schemas.microsoft.com/office/drawing/2014/main" id="{6656E072-D068-490C-B239-EE2C4969B84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5400000">
            <a:off x="6133928" y="-615758"/>
            <a:ext cx="2403592" cy="3635111"/>
          </a:xfrm>
          <a:prstGeom prst="rect">
            <a:avLst/>
          </a:prstGeom>
        </p:spPr>
      </p:pic>
      <p:pic>
        <p:nvPicPr>
          <p:cNvPr id="16" name="Picture 15">
            <a:extLst>
              <a:ext uri="{FF2B5EF4-FFF2-40B4-BE49-F238E27FC236}">
                <a16:creationId xmlns:a16="http://schemas.microsoft.com/office/drawing/2014/main" id="{2C32B211-C66D-40EC-93E4-AACE24E2FBCD}"/>
              </a:ext>
            </a:extLst>
          </p:cNvPr>
          <p:cNvPicPr>
            <a:picLocks noChangeAspect="1"/>
          </p:cNvPicPr>
          <p:nvPr/>
        </p:nvPicPr>
        <p:blipFill>
          <a:blip r:embed="rId6"/>
          <a:stretch>
            <a:fillRect/>
          </a:stretch>
        </p:blipFill>
        <p:spPr>
          <a:xfrm>
            <a:off x="5257821" y="2098124"/>
            <a:ext cx="400050" cy="304800"/>
          </a:xfrm>
          <a:prstGeom prst="rect">
            <a:avLst/>
          </a:prstGeom>
        </p:spPr>
      </p:pic>
      <p:pic>
        <p:nvPicPr>
          <p:cNvPr id="17" name="Picture 16">
            <a:extLst>
              <a:ext uri="{FF2B5EF4-FFF2-40B4-BE49-F238E27FC236}">
                <a16:creationId xmlns:a16="http://schemas.microsoft.com/office/drawing/2014/main" id="{52AEC323-EA76-4861-935E-8643992EEF55}"/>
              </a:ext>
            </a:extLst>
          </p:cNvPr>
          <p:cNvPicPr>
            <a:picLocks noChangeAspect="1"/>
          </p:cNvPicPr>
          <p:nvPr/>
        </p:nvPicPr>
        <p:blipFill>
          <a:blip r:embed="rId7"/>
          <a:stretch>
            <a:fillRect/>
          </a:stretch>
        </p:blipFill>
        <p:spPr>
          <a:xfrm>
            <a:off x="4990901" y="4085362"/>
            <a:ext cx="514350" cy="504825"/>
          </a:xfrm>
          <a:prstGeom prst="rect">
            <a:avLst/>
          </a:prstGeom>
        </p:spPr>
      </p:pic>
      <p:pic>
        <p:nvPicPr>
          <p:cNvPr id="18" name="Picture 17">
            <a:extLst>
              <a:ext uri="{FF2B5EF4-FFF2-40B4-BE49-F238E27FC236}">
                <a16:creationId xmlns:a16="http://schemas.microsoft.com/office/drawing/2014/main" id="{C9316A55-48E8-4145-B52A-C5E1CFF2B817}"/>
              </a:ext>
            </a:extLst>
          </p:cNvPr>
          <p:cNvPicPr>
            <a:picLocks noChangeAspect="1"/>
          </p:cNvPicPr>
          <p:nvPr/>
        </p:nvPicPr>
        <p:blipFill>
          <a:blip r:embed="rId6"/>
          <a:stretch>
            <a:fillRect/>
          </a:stretch>
        </p:blipFill>
        <p:spPr>
          <a:xfrm>
            <a:off x="5248076" y="4603772"/>
            <a:ext cx="400050" cy="304800"/>
          </a:xfrm>
          <a:prstGeom prst="rect">
            <a:avLst/>
          </a:prstGeom>
        </p:spPr>
      </p:pic>
    </p:spTree>
    <p:extLst>
      <p:ext uri="{BB962C8B-B14F-4D97-AF65-F5344CB8AC3E}">
        <p14:creationId xmlns:p14="http://schemas.microsoft.com/office/powerpoint/2010/main" val="1534374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573" y="1651972"/>
            <a:ext cx="4073659" cy="2714623"/>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0758" y="1653386"/>
            <a:ext cx="4073659" cy="2714623"/>
          </a:xfrm>
          <a:prstGeom prst="rect">
            <a:avLst/>
          </a:prstGeom>
        </p:spPr>
      </p:pic>
      <p:sp>
        <p:nvSpPr>
          <p:cNvPr id="11" name="Title 2"/>
          <p:cNvSpPr txBox="1">
            <a:spLocks/>
          </p:cNvSpPr>
          <p:nvPr/>
        </p:nvSpPr>
        <p:spPr>
          <a:xfrm>
            <a:off x="236568" y="302567"/>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ARCH BRIDGES </a:t>
            </a:r>
          </a:p>
          <a:p>
            <a:br>
              <a:rPr lang="en-GB" dirty="0">
                <a:solidFill>
                  <a:srgbClr val="1F1F1F"/>
                </a:solidFill>
                <a:latin typeface="Arial" panose="020B0604020202020204" pitchFamily="34" charset="0"/>
                <a:cs typeface="Arial" panose="020B0604020202020204" pitchFamily="34" charset="0"/>
              </a:rPr>
            </a:br>
            <a:endParaRPr lang="en-GB" dirty="0">
              <a:solidFill>
                <a:srgbClr val="1F1F1F"/>
              </a:solidFill>
            </a:endParaRPr>
          </a:p>
        </p:txBody>
      </p:sp>
      <p:grpSp>
        <p:nvGrpSpPr>
          <p:cNvPr id="3" name="Group 2">
            <a:extLst>
              <a:ext uri="{FF2B5EF4-FFF2-40B4-BE49-F238E27FC236}">
                <a16:creationId xmlns:a16="http://schemas.microsoft.com/office/drawing/2014/main" id="{F41B8736-88C5-4624-B53F-BE6DCE154563}"/>
              </a:ext>
            </a:extLst>
          </p:cNvPr>
          <p:cNvGrpSpPr/>
          <p:nvPr/>
        </p:nvGrpSpPr>
        <p:grpSpPr>
          <a:xfrm>
            <a:off x="497501" y="1093437"/>
            <a:ext cx="3790780" cy="1581740"/>
            <a:chOff x="582311" y="1137465"/>
            <a:chExt cx="3790780" cy="1581740"/>
          </a:xfrm>
        </p:grpSpPr>
        <p:sp>
          <p:nvSpPr>
            <p:cNvPr id="12" name="Rectangle 11"/>
            <p:cNvSpPr/>
            <p:nvPr/>
          </p:nvSpPr>
          <p:spPr>
            <a:xfrm>
              <a:off x="599904" y="1248611"/>
              <a:ext cx="3486321"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itle 2"/>
            <p:cNvSpPr txBox="1">
              <a:spLocks/>
            </p:cNvSpPr>
            <p:nvPr/>
          </p:nvSpPr>
          <p:spPr>
            <a:xfrm>
              <a:off x="582311" y="1137465"/>
              <a:ext cx="3790780"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Tyne Bridge, Newcastle upon Tyne, England</a:t>
              </a:r>
            </a:p>
            <a:p>
              <a:br>
                <a:rPr lang="en-GB" dirty="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grpSp>
      <p:grpSp>
        <p:nvGrpSpPr>
          <p:cNvPr id="4" name="Group 3">
            <a:extLst>
              <a:ext uri="{FF2B5EF4-FFF2-40B4-BE49-F238E27FC236}">
                <a16:creationId xmlns:a16="http://schemas.microsoft.com/office/drawing/2014/main" id="{5D88903F-7A99-4532-B31A-61446C81473E}"/>
              </a:ext>
            </a:extLst>
          </p:cNvPr>
          <p:cNvGrpSpPr/>
          <p:nvPr/>
        </p:nvGrpSpPr>
        <p:grpSpPr>
          <a:xfrm>
            <a:off x="4669414" y="1041612"/>
            <a:ext cx="4163763" cy="1581740"/>
            <a:chOff x="4737003" y="1111478"/>
            <a:chExt cx="4163763" cy="1581740"/>
          </a:xfrm>
        </p:grpSpPr>
        <p:sp>
          <p:nvSpPr>
            <p:cNvPr id="15" name="Rectangle 14"/>
            <p:cNvSpPr/>
            <p:nvPr/>
          </p:nvSpPr>
          <p:spPr>
            <a:xfrm>
              <a:off x="4741496" y="1264977"/>
              <a:ext cx="3962921"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Title 2"/>
            <p:cNvSpPr txBox="1">
              <a:spLocks/>
            </p:cNvSpPr>
            <p:nvPr/>
          </p:nvSpPr>
          <p:spPr>
            <a:xfrm>
              <a:off x="4737003" y="1111478"/>
              <a:ext cx="4163763"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Iron bridge over the River Seven,</a:t>
              </a:r>
              <a:r>
                <a:rPr lang="en-ZA" sz="1800" dirty="0">
                  <a:solidFill>
                    <a:srgbClr val="1F1F1F"/>
                  </a:solidFill>
                  <a:latin typeface="Tahoma" panose="020B0604030504040204" pitchFamily="34" charset="0"/>
                  <a:ea typeface="Tahoma" panose="020B0604030504040204" pitchFamily="34" charset="0"/>
                  <a:cs typeface="Tahoma" panose="020B0604030504040204" pitchFamily="34" charset="0"/>
                </a:rPr>
                <a:t> </a:t>
              </a:r>
              <a:r>
                <a:rPr lang="en-ZA"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Telford, Wales</a:t>
              </a:r>
            </a:p>
            <a:p>
              <a:br>
                <a:rPr lang="en-GB" dirty="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grpSp>
      <p:sp>
        <p:nvSpPr>
          <p:cNvPr id="21" name="Rectangle 20"/>
          <p:cNvSpPr/>
          <p:nvPr/>
        </p:nvSpPr>
        <p:spPr>
          <a:xfrm>
            <a:off x="4199832" y="755653"/>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3" name="TextBox 22"/>
          <p:cNvSpPr txBox="1"/>
          <p:nvPr/>
        </p:nvSpPr>
        <p:spPr>
          <a:xfrm>
            <a:off x="197937" y="4479698"/>
            <a:ext cx="2765501" cy="194925"/>
          </a:xfrm>
          <a:prstGeom prst="rect">
            <a:avLst/>
          </a:prstGeom>
          <a:noFill/>
        </p:spPr>
        <p:txBody>
          <a:bodyPr wrap="none" rtlCol="0">
            <a:spAutoFit/>
          </a:bodyPr>
          <a:lstStyle/>
          <a:p>
            <a:r>
              <a:rPr lang="en-ZA" sz="1000" baseline="30000" dirty="0"/>
              <a:t>Photographer  </a:t>
            </a:r>
            <a:r>
              <a:rPr lang="en-ZA" sz="1000" baseline="30000" dirty="0" err="1"/>
              <a:t>User:Colin</a:t>
            </a:r>
            <a:r>
              <a:rPr lang="en-ZA" sz="1000" baseline="30000" dirty="0"/>
              <a:t> / Wikimedia Commons / CC-BY-SA-4.0 ©</a:t>
            </a:r>
          </a:p>
        </p:txBody>
      </p:sp>
      <p:sp>
        <p:nvSpPr>
          <p:cNvPr id="24" name="TextBox 23"/>
          <p:cNvSpPr txBox="1"/>
          <p:nvPr/>
        </p:nvSpPr>
        <p:spPr>
          <a:xfrm>
            <a:off x="4615991" y="4449643"/>
            <a:ext cx="1308371" cy="194925"/>
          </a:xfrm>
          <a:prstGeom prst="rect">
            <a:avLst/>
          </a:prstGeom>
          <a:noFill/>
        </p:spPr>
        <p:txBody>
          <a:bodyPr wrap="none" rtlCol="0">
            <a:spAutoFit/>
          </a:bodyPr>
          <a:lstStyle/>
          <a:p>
            <a:r>
              <a:rPr lang="en-GB" sz="1000" baseline="30000" dirty="0"/>
              <a:t>Photographer </a:t>
            </a:r>
            <a:r>
              <a:rPr lang="en-GB" sz="1000" baseline="30000" dirty="0" err="1"/>
              <a:t>Tagishsimon</a:t>
            </a:r>
            <a:r>
              <a:rPr lang="en-GB" sz="1000" baseline="30000" dirty="0"/>
              <a:t> ©</a:t>
            </a:r>
          </a:p>
        </p:txBody>
      </p:sp>
      <p:sp>
        <p:nvSpPr>
          <p:cNvPr id="25" name="Rectangle 24"/>
          <p:cNvSpPr/>
          <p:nvPr/>
        </p:nvSpPr>
        <p:spPr>
          <a:xfrm>
            <a:off x="280775" y="1847218"/>
            <a:ext cx="1814887" cy="30164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ZA" b="1" dirty="0">
                <a:solidFill>
                  <a:srgbClr val="1F1F1F"/>
                </a:solidFill>
                <a:latin typeface="Tahoma" panose="020B0604030504040204" pitchFamily="34" charset="0"/>
                <a:ea typeface="Tahoma" panose="020B0604030504040204" pitchFamily="34" charset="0"/>
                <a:cs typeface="Tahoma" panose="020B0604030504040204" pitchFamily="34" charset="0"/>
              </a:rPr>
              <a:t>UNDER</a:t>
            </a:r>
          </a:p>
        </p:txBody>
      </p:sp>
      <p:sp>
        <p:nvSpPr>
          <p:cNvPr id="27" name="Rectangle 26"/>
          <p:cNvSpPr/>
          <p:nvPr/>
        </p:nvSpPr>
        <p:spPr>
          <a:xfrm>
            <a:off x="4630758" y="1847218"/>
            <a:ext cx="1814887" cy="30164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ZA" b="1" dirty="0">
                <a:solidFill>
                  <a:srgbClr val="1F1F1F"/>
                </a:solidFill>
                <a:latin typeface="Tahoma" panose="020B0604030504040204" pitchFamily="34" charset="0"/>
                <a:ea typeface="Tahoma" panose="020B0604030504040204" pitchFamily="34" charset="0"/>
                <a:cs typeface="Tahoma" panose="020B0604030504040204" pitchFamily="34" charset="0"/>
              </a:rPr>
              <a:t>OVER</a:t>
            </a:r>
          </a:p>
        </p:txBody>
      </p:sp>
      <p:sp>
        <p:nvSpPr>
          <p:cNvPr id="30" name="Rectangle 29">
            <a:extLst>
              <a:ext uri="{FF2B5EF4-FFF2-40B4-BE49-F238E27FC236}">
                <a16:creationId xmlns:a16="http://schemas.microsoft.com/office/drawing/2014/main" id="{4F59115A-EA42-4D2D-953E-074B886D1A4E}"/>
              </a:ext>
            </a:extLst>
          </p:cNvPr>
          <p:cNvSpPr/>
          <p:nvPr/>
        </p:nvSpPr>
        <p:spPr>
          <a:xfrm>
            <a:off x="7345049" y="4766638"/>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31" name="Picture 2">
            <a:extLst>
              <a:ext uri="{FF2B5EF4-FFF2-40B4-BE49-F238E27FC236}">
                <a16:creationId xmlns:a16="http://schemas.microsoft.com/office/drawing/2014/main" id="{017ADF65-2636-4A4B-B2FB-A4FA7AC86B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45049" y="4667869"/>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descr="A picture containing qr code&#10;&#10;Description automatically generated">
            <a:extLst>
              <a:ext uri="{FF2B5EF4-FFF2-40B4-BE49-F238E27FC236}">
                <a16:creationId xmlns:a16="http://schemas.microsoft.com/office/drawing/2014/main" id="{77DAD44C-4FD4-4164-B6A5-A629B59A7D6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10800000">
            <a:off x="7068797" y="1832482"/>
            <a:ext cx="1836791" cy="2714624"/>
          </a:xfrm>
          <a:prstGeom prst="rect">
            <a:avLst/>
          </a:prstGeom>
        </p:spPr>
      </p:pic>
      <p:pic>
        <p:nvPicPr>
          <p:cNvPr id="33" name="Picture 32" descr="A picture containing qr code&#10;&#10;Description automatically generated">
            <a:extLst>
              <a:ext uri="{FF2B5EF4-FFF2-40B4-BE49-F238E27FC236}">
                <a16:creationId xmlns:a16="http://schemas.microsoft.com/office/drawing/2014/main" id="{F08487D5-5C2C-4208-B7DF-721BA6AD755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16200000">
            <a:off x="528279" y="2192030"/>
            <a:ext cx="1836791" cy="2738544"/>
          </a:xfrm>
          <a:prstGeom prst="rect">
            <a:avLst/>
          </a:prstGeom>
        </p:spPr>
      </p:pic>
    </p:spTree>
    <p:extLst>
      <p:ext uri="{BB962C8B-B14F-4D97-AF65-F5344CB8AC3E}">
        <p14:creationId xmlns:p14="http://schemas.microsoft.com/office/powerpoint/2010/main" val="1842827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6" name="TextBox 5"/>
          <p:cNvSpPr txBox="1"/>
          <p:nvPr/>
        </p:nvSpPr>
        <p:spPr>
          <a:xfrm>
            <a:off x="355054" y="1027217"/>
            <a:ext cx="4055021" cy="3508653"/>
          </a:xfrm>
          <a:prstGeom prst="rect">
            <a:avLst/>
          </a:prstGeom>
          <a:noFill/>
        </p:spPr>
        <p:txBody>
          <a:bodyPr wrap="square" rtlCol="0">
            <a:spAutoFit/>
          </a:bodyPr>
          <a:lstStyle/>
          <a:p>
            <a:endParaRPr lang="en-GB" baseline="30000" dirty="0">
              <a:latin typeface="Tahoma" panose="020B0604030504040204" pitchFamily="34" charset="0"/>
              <a:ea typeface="Tahoma" panose="020B0604030504040204" pitchFamily="34" charset="0"/>
              <a:cs typeface="Tahoma" panose="020B0604030504040204" pitchFamily="34" charset="0"/>
            </a:endParaRP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r>
              <a:rPr lang="en-ZA" b="1" baseline="30000" dirty="0">
                <a:latin typeface="Tahoma" panose="020B0604030504040204" pitchFamily="34" charset="0"/>
                <a:ea typeface="Tahoma" panose="020B0604030504040204" pitchFamily="34" charset="0"/>
                <a:cs typeface="Tahoma" panose="020B0604030504040204" pitchFamily="34" charset="0"/>
              </a:rPr>
              <a:t>Very strong if well designed</a:t>
            </a:r>
          </a:p>
          <a:p>
            <a:endParaRPr lang="en-ZA" b="1" baseline="30000" dirty="0">
              <a:latin typeface="Tahoma" panose="020B0604030504040204" pitchFamily="34" charset="0"/>
              <a:ea typeface="Tahoma" panose="020B0604030504040204" pitchFamily="34" charset="0"/>
              <a:cs typeface="Tahoma" panose="020B0604030504040204" pitchFamily="34" charset="0"/>
            </a:endParaRPr>
          </a:p>
          <a:p>
            <a:endParaRPr lang="en-ZA"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p>
          <a:p>
            <a:r>
              <a:rPr lang="en-GB" b="1" baseline="30000" dirty="0">
                <a:latin typeface="Tahoma" panose="020B0604030504040204" pitchFamily="34" charset="0"/>
                <a:ea typeface="Tahoma" panose="020B0604030504040204" pitchFamily="34" charset="0"/>
                <a:cs typeface="Tahoma" panose="020B0604030504040204" pitchFamily="34" charset="0"/>
              </a:rPr>
              <a:t>		Can be beautiful</a:t>
            </a: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p>
          <a:p>
            <a:r>
              <a:rPr lang="en-ZA" b="1" baseline="30000" dirty="0">
                <a:latin typeface="Tahoma" panose="020B0604030504040204" pitchFamily="34" charset="0"/>
                <a:ea typeface="Tahoma" panose="020B0604030504040204" pitchFamily="34" charset="0"/>
                <a:cs typeface="Tahoma" panose="020B0604030504040204" pitchFamily="34" charset="0"/>
              </a:rPr>
              <a:t>		Tend to be very heavy</a:t>
            </a:r>
          </a:p>
          <a:p>
            <a:endParaRPr lang="en-ZA"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Need extremely strong abutments.</a:t>
            </a:r>
            <a:r>
              <a:rPr lang="en-ZA" b="1" baseline="30000" dirty="0">
                <a:latin typeface="Tahoma" panose="020B0604030504040204" pitchFamily="34" charset="0"/>
                <a:ea typeface="Tahoma" panose="020B0604030504040204" pitchFamily="34" charset="0"/>
                <a:cs typeface="Tahoma" panose="020B0604030504040204" pitchFamily="34" charset="0"/>
              </a:rPr>
              <a:t>		</a:t>
            </a:r>
          </a:p>
          <a:p>
            <a:pPr marL="285750" indent="-285750">
              <a:buFont typeface="Arial" pitchFamily="34" charset="0"/>
              <a:buChar char="•"/>
            </a:pPr>
            <a:endParaRPr lang="en-ZA" dirty="0">
              <a:latin typeface="Tahoma" panose="020B0604030504040204" pitchFamily="34" charset="0"/>
              <a:ea typeface="Tahoma" panose="020B0604030504040204" pitchFamily="34" charset="0"/>
              <a:cs typeface="Tahoma" panose="020B0604030504040204" pitchFamily="34" charset="0"/>
            </a:endParaRPr>
          </a:p>
        </p:txBody>
      </p:sp>
      <p:sp>
        <p:nvSpPr>
          <p:cNvPr id="14" name="TextBox 13">
            <a:extLst>
              <a:ext uri="{FF2B5EF4-FFF2-40B4-BE49-F238E27FC236}">
                <a16:creationId xmlns:a16="http://schemas.microsoft.com/office/drawing/2014/main" id="{60BFEF8C-A698-406D-81D1-C9A4590F1D43}"/>
              </a:ext>
            </a:extLst>
          </p:cNvPr>
          <p:cNvSpPr txBox="1"/>
          <p:nvPr/>
        </p:nvSpPr>
        <p:spPr>
          <a:xfrm>
            <a:off x="295087" y="229817"/>
            <a:ext cx="2673372" cy="600164"/>
          </a:xfrm>
          <a:prstGeom prst="rect">
            <a:avLst/>
          </a:prstGeom>
          <a:noFill/>
        </p:spPr>
        <p:txBody>
          <a:bodyPr wrap="square">
            <a:spAutoFit/>
          </a:bodyPr>
          <a:lstStyle/>
          <a:p>
            <a:r>
              <a:rPr lang="en-GB" sz="3300" b="1"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ARCH BRIDGES</a:t>
            </a:r>
            <a:endParaRPr lang="en-GB" sz="3300" b="1"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grpSp>
        <p:nvGrpSpPr>
          <p:cNvPr id="16" name="Group 15">
            <a:extLst>
              <a:ext uri="{FF2B5EF4-FFF2-40B4-BE49-F238E27FC236}">
                <a16:creationId xmlns:a16="http://schemas.microsoft.com/office/drawing/2014/main" id="{02461ABB-5EB2-4FC3-B8A1-87E54FFBEB26}"/>
              </a:ext>
            </a:extLst>
          </p:cNvPr>
          <p:cNvGrpSpPr/>
          <p:nvPr/>
        </p:nvGrpSpPr>
        <p:grpSpPr>
          <a:xfrm>
            <a:off x="595294" y="1329740"/>
            <a:ext cx="561975" cy="561975"/>
            <a:chOff x="563290" y="3469275"/>
            <a:chExt cx="561975" cy="561975"/>
          </a:xfrm>
        </p:grpSpPr>
        <p:sp>
          <p:nvSpPr>
            <p:cNvPr id="17" name="Freeform 5">
              <a:extLst>
                <a:ext uri="{FF2B5EF4-FFF2-40B4-BE49-F238E27FC236}">
                  <a16:creationId xmlns:a16="http://schemas.microsoft.com/office/drawing/2014/main" id="{F3AF84E3-4123-4ABA-ACC4-B1B1205A7FE7}"/>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1">
              <a:extLst>
                <a:ext uri="{FF2B5EF4-FFF2-40B4-BE49-F238E27FC236}">
                  <a16:creationId xmlns:a16="http://schemas.microsoft.com/office/drawing/2014/main" id="{BBFEA686-500D-4D33-832E-ED1D36FC060A}"/>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19" name="Group 18">
            <a:extLst>
              <a:ext uri="{FF2B5EF4-FFF2-40B4-BE49-F238E27FC236}">
                <a16:creationId xmlns:a16="http://schemas.microsoft.com/office/drawing/2014/main" id="{FE3D6E4D-F156-4D49-8A3A-CB12881D6705}"/>
              </a:ext>
            </a:extLst>
          </p:cNvPr>
          <p:cNvGrpSpPr/>
          <p:nvPr/>
        </p:nvGrpSpPr>
        <p:grpSpPr>
          <a:xfrm>
            <a:off x="605787" y="2093790"/>
            <a:ext cx="561975" cy="561975"/>
            <a:chOff x="563290" y="3469275"/>
            <a:chExt cx="561975" cy="561975"/>
          </a:xfrm>
        </p:grpSpPr>
        <p:sp>
          <p:nvSpPr>
            <p:cNvPr id="20" name="Freeform 5">
              <a:extLst>
                <a:ext uri="{FF2B5EF4-FFF2-40B4-BE49-F238E27FC236}">
                  <a16:creationId xmlns:a16="http://schemas.microsoft.com/office/drawing/2014/main" id="{ADBC20BA-EC68-4FE5-82C8-E1BCC94D3604}"/>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1">
              <a:extLst>
                <a:ext uri="{FF2B5EF4-FFF2-40B4-BE49-F238E27FC236}">
                  <a16:creationId xmlns:a16="http://schemas.microsoft.com/office/drawing/2014/main" id="{E3ACC69F-0B9A-4E82-9C1B-E00D507F0BFC}"/>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2" name="Group 14">
            <a:extLst>
              <a:ext uri="{FF2B5EF4-FFF2-40B4-BE49-F238E27FC236}">
                <a16:creationId xmlns:a16="http://schemas.microsoft.com/office/drawing/2014/main" id="{3F40DECE-E4F1-4DD2-9514-C28D23DB59EA}"/>
              </a:ext>
            </a:extLst>
          </p:cNvPr>
          <p:cNvGrpSpPr>
            <a:grpSpLocks noChangeAspect="1"/>
          </p:cNvGrpSpPr>
          <p:nvPr/>
        </p:nvGrpSpPr>
        <p:grpSpPr bwMode="auto">
          <a:xfrm>
            <a:off x="607375" y="2823078"/>
            <a:ext cx="560387" cy="560387"/>
            <a:chOff x="343" y="2585"/>
            <a:chExt cx="353" cy="353"/>
          </a:xfrm>
        </p:grpSpPr>
        <p:sp>
          <p:nvSpPr>
            <p:cNvPr id="23" name="AutoShape 13">
              <a:extLst>
                <a:ext uri="{FF2B5EF4-FFF2-40B4-BE49-F238E27FC236}">
                  <a16:creationId xmlns:a16="http://schemas.microsoft.com/office/drawing/2014/main" id="{D18CF623-A9D6-4B6E-B7F7-30C995234E2A}"/>
                </a:ext>
              </a:extLst>
            </p:cNvPr>
            <p:cNvSpPr>
              <a:spLocks noChangeAspect="1" noChangeArrowheads="1" noTextEdit="1"/>
            </p:cNvSpPr>
            <p:nvPr/>
          </p:nvSpPr>
          <p:spPr bwMode="auto">
            <a:xfrm>
              <a:off x="343" y="2585"/>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5">
              <a:extLst>
                <a:ext uri="{FF2B5EF4-FFF2-40B4-BE49-F238E27FC236}">
                  <a16:creationId xmlns:a16="http://schemas.microsoft.com/office/drawing/2014/main" id="{60838ACF-C4DA-4F52-882E-6E817324EF80}"/>
                </a:ext>
              </a:extLst>
            </p:cNvPr>
            <p:cNvSpPr>
              <a:spLocks/>
            </p:cNvSpPr>
            <p:nvPr/>
          </p:nvSpPr>
          <p:spPr bwMode="auto">
            <a:xfrm>
              <a:off x="343" y="2585"/>
              <a:ext cx="353" cy="353"/>
            </a:xfrm>
            <a:custGeom>
              <a:avLst/>
              <a:gdLst>
                <a:gd name="T0" fmla="*/ 13419 w 16238"/>
                <a:gd name="T1" fmla="*/ 2819 h 16238"/>
                <a:gd name="T2" fmla="*/ 13419 w 16238"/>
                <a:gd name="T3" fmla="*/ 0 h 16238"/>
                <a:gd name="T4" fmla="*/ 0 w 16238"/>
                <a:gd name="T5" fmla="*/ 0 h 16238"/>
                <a:gd name="T6" fmla="*/ 0 w 16238"/>
                <a:gd name="T7" fmla="*/ 16238 h 16238"/>
                <a:gd name="T8" fmla="*/ 16238 w 16238"/>
                <a:gd name="T9" fmla="*/ 16238 h 16238"/>
                <a:gd name="T10" fmla="*/ 16238 w 16238"/>
                <a:gd name="T11" fmla="*/ 2819 h 16238"/>
                <a:gd name="T12" fmla="*/ 13419 w 16238"/>
                <a:gd name="T13" fmla="*/ 2819 h 16238"/>
              </a:gdLst>
              <a:ahLst/>
              <a:cxnLst>
                <a:cxn ang="0">
                  <a:pos x="T0" y="T1"/>
                </a:cxn>
                <a:cxn ang="0">
                  <a:pos x="T2" y="T3"/>
                </a:cxn>
                <a:cxn ang="0">
                  <a:pos x="T4" y="T5"/>
                </a:cxn>
                <a:cxn ang="0">
                  <a:pos x="T6" y="T7"/>
                </a:cxn>
                <a:cxn ang="0">
                  <a:pos x="T8" y="T9"/>
                </a:cxn>
                <a:cxn ang="0">
                  <a:pos x="T10" y="T11"/>
                </a:cxn>
                <a:cxn ang="0">
                  <a:pos x="T12" y="T13"/>
                </a:cxn>
              </a:cxnLst>
              <a:rect l="0" t="0" r="r" b="b"/>
              <a:pathLst>
                <a:path w="16238" h="16238">
                  <a:moveTo>
                    <a:pt x="13419" y="2819"/>
                  </a:moveTo>
                  <a:lnTo>
                    <a:pt x="13419" y="0"/>
                  </a:lnTo>
                  <a:lnTo>
                    <a:pt x="0" y="0"/>
                  </a:lnTo>
                  <a:lnTo>
                    <a:pt x="0" y="16238"/>
                  </a:lnTo>
                  <a:lnTo>
                    <a:pt x="16238" y="16238"/>
                  </a:lnTo>
                  <a:lnTo>
                    <a:pt x="16238" y="2819"/>
                  </a:lnTo>
                  <a:lnTo>
                    <a:pt x="13419" y="2819"/>
                  </a:lnTo>
                  <a:close/>
                </a:path>
              </a:pathLst>
            </a:custGeom>
            <a:solidFill>
              <a:srgbClr val="FA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6">
              <a:extLst>
                <a:ext uri="{FF2B5EF4-FFF2-40B4-BE49-F238E27FC236}">
                  <a16:creationId xmlns:a16="http://schemas.microsoft.com/office/drawing/2014/main" id="{36AAF3BE-C727-4AE4-81E1-72404BC3B6DC}"/>
                </a:ext>
              </a:extLst>
            </p:cNvPr>
            <p:cNvSpPr>
              <a:spLocks noEditPoints="1"/>
            </p:cNvSpPr>
            <p:nvPr/>
          </p:nvSpPr>
          <p:spPr bwMode="auto">
            <a:xfrm>
              <a:off x="414" y="2667"/>
              <a:ext cx="211" cy="223"/>
            </a:xfrm>
            <a:custGeom>
              <a:avLst/>
              <a:gdLst>
                <a:gd name="T0" fmla="*/ 1727 w 9739"/>
                <a:gd name="T1" fmla="*/ 4810 h 10258"/>
                <a:gd name="T2" fmla="*/ 1993 w 9739"/>
                <a:gd name="T3" fmla="*/ 4611 h 10258"/>
                <a:gd name="T4" fmla="*/ 2139 w 9739"/>
                <a:gd name="T5" fmla="*/ 4308 h 10258"/>
                <a:gd name="T6" fmla="*/ 2131 w 9739"/>
                <a:gd name="T7" fmla="*/ 724 h 10258"/>
                <a:gd name="T8" fmla="*/ 1972 w 9739"/>
                <a:gd name="T9" fmla="*/ 429 h 10258"/>
                <a:gd name="T10" fmla="*/ 1696 w 9739"/>
                <a:gd name="T11" fmla="*/ 244 h 10258"/>
                <a:gd name="T12" fmla="*/ 625 w 9739"/>
                <a:gd name="T13" fmla="*/ 205 h 10258"/>
                <a:gd name="T14" fmla="*/ 308 w 9739"/>
                <a:gd name="T15" fmla="*/ 320 h 10258"/>
                <a:gd name="T16" fmla="*/ 84 w 9739"/>
                <a:gd name="T17" fmla="*/ 566 h 10258"/>
                <a:gd name="T18" fmla="*/ 0 w 9739"/>
                <a:gd name="T19" fmla="*/ 897 h 10258"/>
                <a:gd name="T20" fmla="*/ 69 w 9739"/>
                <a:gd name="T21" fmla="*/ 4469 h 10258"/>
                <a:gd name="T22" fmla="*/ 280 w 9739"/>
                <a:gd name="T23" fmla="*/ 4726 h 10258"/>
                <a:gd name="T24" fmla="*/ 590 w 9739"/>
                <a:gd name="T25" fmla="*/ 4857 h 10258"/>
                <a:gd name="T26" fmla="*/ 2863 w 9739"/>
                <a:gd name="T27" fmla="*/ 466 h 10258"/>
                <a:gd name="T28" fmla="*/ 4075 w 9739"/>
                <a:gd name="T29" fmla="*/ 202 h 10258"/>
                <a:gd name="T30" fmla="*/ 4899 w 9739"/>
                <a:gd name="T31" fmla="*/ 68 h 10258"/>
                <a:gd name="T32" fmla="*/ 5972 w 9739"/>
                <a:gd name="T33" fmla="*/ 3 h 10258"/>
                <a:gd name="T34" fmla="*/ 7046 w 9739"/>
                <a:gd name="T35" fmla="*/ 24 h 10258"/>
                <a:gd name="T36" fmla="*/ 8122 w 9739"/>
                <a:gd name="T37" fmla="*/ 132 h 10258"/>
                <a:gd name="T38" fmla="*/ 8622 w 9739"/>
                <a:gd name="T39" fmla="*/ 383 h 10258"/>
                <a:gd name="T40" fmla="*/ 8853 w 9739"/>
                <a:gd name="T41" fmla="*/ 605 h 10258"/>
                <a:gd name="T42" fmla="*/ 8983 w 9739"/>
                <a:gd name="T43" fmla="*/ 920 h 10258"/>
                <a:gd name="T44" fmla="*/ 8981 w 9739"/>
                <a:gd name="T45" fmla="*/ 1283 h 10258"/>
                <a:gd name="T46" fmla="*/ 9084 w 9739"/>
                <a:gd name="T47" fmla="*/ 1497 h 10258"/>
                <a:gd name="T48" fmla="*/ 9405 w 9739"/>
                <a:gd name="T49" fmla="*/ 1926 h 10258"/>
                <a:gd name="T50" fmla="*/ 9553 w 9739"/>
                <a:gd name="T51" fmla="*/ 2356 h 10258"/>
                <a:gd name="T52" fmla="*/ 9440 w 9739"/>
                <a:gd name="T53" fmla="*/ 2786 h 10258"/>
                <a:gd name="T54" fmla="*/ 9318 w 9739"/>
                <a:gd name="T55" fmla="*/ 2912 h 10258"/>
                <a:gd name="T56" fmla="*/ 9308 w 9739"/>
                <a:gd name="T57" fmla="*/ 3004 h 10258"/>
                <a:gd name="T58" fmla="*/ 9477 w 9739"/>
                <a:gd name="T59" fmla="*/ 3234 h 10258"/>
                <a:gd name="T60" fmla="*/ 9702 w 9739"/>
                <a:gd name="T61" fmla="*/ 3594 h 10258"/>
                <a:gd name="T62" fmla="*/ 9715 w 9739"/>
                <a:gd name="T63" fmla="*/ 3940 h 10258"/>
                <a:gd name="T64" fmla="*/ 9487 w 9739"/>
                <a:gd name="T65" fmla="*/ 4260 h 10258"/>
                <a:gd name="T66" fmla="*/ 9448 w 9739"/>
                <a:gd name="T67" fmla="*/ 4478 h 10258"/>
                <a:gd name="T68" fmla="*/ 9529 w 9739"/>
                <a:gd name="T69" fmla="*/ 4639 h 10258"/>
                <a:gd name="T70" fmla="*/ 9727 w 9739"/>
                <a:gd name="T71" fmla="*/ 5137 h 10258"/>
                <a:gd name="T72" fmla="*/ 9662 w 9739"/>
                <a:gd name="T73" fmla="*/ 5588 h 10258"/>
                <a:gd name="T74" fmla="*/ 9262 w 9739"/>
                <a:gd name="T75" fmla="*/ 5979 h 10258"/>
                <a:gd name="T76" fmla="*/ 8717 w 9739"/>
                <a:gd name="T77" fmla="*/ 6102 h 10258"/>
                <a:gd name="T78" fmla="*/ 7165 w 9739"/>
                <a:gd name="T79" fmla="*/ 6113 h 10258"/>
                <a:gd name="T80" fmla="*/ 6343 w 9739"/>
                <a:gd name="T81" fmla="*/ 6254 h 10258"/>
                <a:gd name="T82" fmla="*/ 6358 w 9739"/>
                <a:gd name="T83" fmla="*/ 6598 h 10258"/>
                <a:gd name="T84" fmla="*/ 6806 w 9739"/>
                <a:gd name="T85" fmla="*/ 7518 h 10258"/>
                <a:gd name="T86" fmla="*/ 7068 w 9739"/>
                <a:gd name="T87" fmla="*/ 8172 h 10258"/>
                <a:gd name="T88" fmla="*/ 7144 w 9739"/>
                <a:gd name="T89" fmla="*/ 8667 h 10258"/>
                <a:gd name="T90" fmla="*/ 7086 w 9739"/>
                <a:gd name="T91" fmla="*/ 9169 h 10258"/>
                <a:gd name="T92" fmla="*/ 6915 w 9739"/>
                <a:gd name="T93" fmla="*/ 9724 h 10258"/>
                <a:gd name="T94" fmla="*/ 6614 w 9739"/>
                <a:gd name="T95" fmla="*/ 10085 h 10258"/>
                <a:gd name="T96" fmla="*/ 6282 w 9739"/>
                <a:gd name="T97" fmla="*/ 10234 h 10258"/>
                <a:gd name="T98" fmla="*/ 5894 w 9739"/>
                <a:gd name="T99" fmla="*/ 10247 h 10258"/>
                <a:gd name="T100" fmla="*/ 5715 w 9739"/>
                <a:gd name="T101" fmla="*/ 9497 h 10258"/>
                <a:gd name="T102" fmla="*/ 5569 w 9739"/>
                <a:gd name="T103" fmla="*/ 8716 h 10258"/>
                <a:gd name="T104" fmla="*/ 5205 w 9739"/>
                <a:gd name="T105" fmla="*/ 8001 h 10258"/>
                <a:gd name="T106" fmla="*/ 4779 w 9739"/>
                <a:gd name="T107" fmla="*/ 7521 h 10258"/>
                <a:gd name="T108" fmla="*/ 4464 w 9739"/>
                <a:gd name="T109" fmla="*/ 7072 h 10258"/>
                <a:gd name="T110" fmla="*/ 4198 w 9739"/>
                <a:gd name="T111" fmla="*/ 6559 h 10258"/>
                <a:gd name="T112" fmla="*/ 3910 w 9739"/>
                <a:gd name="T113" fmla="*/ 5893 h 10258"/>
                <a:gd name="T114" fmla="*/ 3482 w 9739"/>
                <a:gd name="T115" fmla="*/ 5264 h 10258"/>
                <a:gd name="T116" fmla="*/ 2941 w 9739"/>
                <a:gd name="T117" fmla="*/ 4844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39" h="10258">
                  <a:moveTo>
                    <a:pt x="696" y="4865"/>
                  </a:moveTo>
                  <a:lnTo>
                    <a:pt x="1457" y="4865"/>
                  </a:lnTo>
                  <a:lnTo>
                    <a:pt x="1493" y="4864"/>
                  </a:lnTo>
                  <a:lnTo>
                    <a:pt x="1528" y="4861"/>
                  </a:lnTo>
                  <a:lnTo>
                    <a:pt x="1563" y="4857"/>
                  </a:lnTo>
                  <a:lnTo>
                    <a:pt x="1597" y="4851"/>
                  </a:lnTo>
                  <a:lnTo>
                    <a:pt x="1630" y="4843"/>
                  </a:lnTo>
                  <a:lnTo>
                    <a:pt x="1664" y="4834"/>
                  </a:lnTo>
                  <a:lnTo>
                    <a:pt x="1696" y="4823"/>
                  </a:lnTo>
                  <a:lnTo>
                    <a:pt x="1727" y="4810"/>
                  </a:lnTo>
                  <a:lnTo>
                    <a:pt x="1758" y="4796"/>
                  </a:lnTo>
                  <a:lnTo>
                    <a:pt x="1788" y="4781"/>
                  </a:lnTo>
                  <a:lnTo>
                    <a:pt x="1817" y="4764"/>
                  </a:lnTo>
                  <a:lnTo>
                    <a:pt x="1845" y="4746"/>
                  </a:lnTo>
                  <a:lnTo>
                    <a:pt x="1873" y="4726"/>
                  </a:lnTo>
                  <a:lnTo>
                    <a:pt x="1899" y="4705"/>
                  </a:lnTo>
                  <a:lnTo>
                    <a:pt x="1924" y="4684"/>
                  </a:lnTo>
                  <a:lnTo>
                    <a:pt x="1949" y="4660"/>
                  </a:lnTo>
                  <a:lnTo>
                    <a:pt x="1972" y="4636"/>
                  </a:lnTo>
                  <a:lnTo>
                    <a:pt x="1993" y="4611"/>
                  </a:lnTo>
                  <a:lnTo>
                    <a:pt x="2015" y="4584"/>
                  </a:lnTo>
                  <a:lnTo>
                    <a:pt x="2034" y="4557"/>
                  </a:lnTo>
                  <a:lnTo>
                    <a:pt x="2052" y="4529"/>
                  </a:lnTo>
                  <a:lnTo>
                    <a:pt x="2068" y="4500"/>
                  </a:lnTo>
                  <a:lnTo>
                    <a:pt x="2084" y="4469"/>
                  </a:lnTo>
                  <a:lnTo>
                    <a:pt x="2098" y="4439"/>
                  </a:lnTo>
                  <a:lnTo>
                    <a:pt x="2110" y="4408"/>
                  </a:lnTo>
                  <a:lnTo>
                    <a:pt x="2121" y="4375"/>
                  </a:lnTo>
                  <a:lnTo>
                    <a:pt x="2131" y="4342"/>
                  </a:lnTo>
                  <a:lnTo>
                    <a:pt x="2139" y="4308"/>
                  </a:lnTo>
                  <a:lnTo>
                    <a:pt x="2145" y="4275"/>
                  </a:lnTo>
                  <a:lnTo>
                    <a:pt x="2150" y="4240"/>
                  </a:lnTo>
                  <a:lnTo>
                    <a:pt x="2152" y="4205"/>
                  </a:lnTo>
                  <a:lnTo>
                    <a:pt x="2153" y="4169"/>
                  </a:lnTo>
                  <a:lnTo>
                    <a:pt x="2153" y="897"/>
                  </a:lnTo>
                  <a:lnTo>
                    <a:pt x="2152" y="862"/>
                  </a:lnTo>
                  <a:lnTo>
                    <a:pt x="2150" y="826"/>
                  </a:lnTo>
                  <a:lnTo>
                    <a:pt x="2145" y="792"/>
                  </a:lnTo>
                  <a:lnTo>
                    <a:pt x="2139" y="757"/>
                  </a:lnTo>
                  <a:lnTo>
                    <a:pt x="2131" y="724"/>
                  </a:lnTo>
                  <a:lnTo>
                    <a:pt x="2121" y="691"/>
                  </a:lnTo>
                  <a:lnTo>
                    <a:pt x="2110" y="659"/>
                  </a:lnTo>
                  <a:lnTo>
                    <a:pt x="2098" y="627"/>
                  </a:lnTo>
                  <a:lnTo>
                    <a:pt x="2084" y="596"/>
                  </a:lnTo>
                  <a:lnTo>
                    <a:pt x="2068" y="566"/>
                  </a:lnTo>
                  <a:lnTo>
                    <a:pt x="2052" y="537"/>
                  </a:lnTo>
                  <a:lnTo>
                    <a:pt x="2034" y="508"/>
                  </a:lnTo>
                  <a:lnTo>
                    <a:pt x="2015" y="481"/>
                  </a:lnTo>
                  <a:lnTo>
                    <a:pt x="1993" y="455"/>
                  </a:lnTo>
                  <a:lnTo>
                    <a:pt x="1972" y="429"/>
                  </a:lnTo>
                  <a:lnTo>
                    <a:pt x="1949" y="405"/>
                  </a:lnTo>
                  <a:lnTo>
                    <a:pt x="1924" y="383"/>
                  </a:lnTo>
                  <a:lnTo>
                    <a:pt x="1899" y="360"/>
                  </a:lnTo>
                  <a:lnTo>
                    <a:pt x="1873" y="340"/>
                  </a:lnTo>
                  <a:lnTo>
                    <a:pt x="1845" y="320"/>
                  </a:lnTo>
                  <a:lnTo>
                    <a:pt x="1817" y="302"/>
                  </a:lnTo>
                  <a:lnTo>
                    <a:pt x="1788" y="285"/>
                  </a:lnTo>
                  <a:lnTo>
                    <a:pt x="1758" y="270"/>
                  </a:lnTo>
                  <a:lnTo>
                    <a:pt x="1727" y="256"/>
                  </a:lnTo>
                  <a:lnTo>
                    <a:pt x="1696" y="244"/>
                  </a:lnTo>
                  <a:lnTo>
                    <a:pt x="1664" y="232"/>
                  </a:lnTo>
                  <a:lnTo>
                    <a:pt x="1630" y="223"/>
                  </a:lnTo>
                  <a:lnTo>
                    <a:pt x="1597" y="215"/>
                  </a:lnTo>
                  <a:lnTo>
                    <a:pt x="1563" y="209"/>
                  </a:lnTo>
                  <a:lnTo>
                    <a:pt x="1528" y="205"/>
                  </a:lnTo>
                  <a:lnTo>
                    <a:pt x="1493" y="202"/>
                  </a:lnTo>
                  <a:lnTo>
                    <a:pt x="1457" y="201"/>
                  </a:lnTo>
                  <a:lnTo>
                    <a:pt x="696" y="201"/>
                  </a:lnTo>
                  <a:lnTo>
                    <a:pt x="660" y="202"/>
                  </a:lnTo>
                  <a:lnTo>
                    <a:pt x="625" y="205"/>
                  </a:lnTo>
                  <a:lnTo>
                    <a:pt x="590" y="209"/>
                  </a:lnTo>
                  <a:lnTo>
                    <a:pt x="556" y="215"/>
                  </a:lnTo>
                  <a:lnTo>
                    <a:pt x="523" y="223"/>
                  </a:lnTo>
                  <a:lnTo>
                    <a:pt x="489" y="232"/>
                  </a:lnTo>
                  <a:lnTo>
                    <a:pt x="457" y="244"/>
                  </a:lnTo>
                  <a:lnTo>
                    <a:pt x="425" y="256"/>
                  </a:lnTo>
                  <a:lnTo>
                    <a:pt x="395" y="270"/>
                  </a:lnTo>
                  <a:lnTo>
                    <a:pt x="365" y="285"/>
                  </a:lnTo>
                  <a:lnTo>
                    <a:pt x="336" y="302"/>
                  </a:lnTo>
                  <a:lnTo>
                    <a:pt x="308" y="320"/>
                  </a:lnTo>
                  <a:lnTo>
                    <a:pt x="280" y="340"/>
                  </a:lnTo>
                  <a:lnTo>
                    <a:pt x="254" y="360"/>
                  </a:lnTo>
                  <a:lnTo>
                    <a:pt x="229" y="383"/>
                  </a:lnTo>
                  <a:lnTo>
                    <a:pt x="204" y="405"/>
                  </a:lnTo>
                  <a:lnTo>
                    <a:pt x="182" y="429"/>
                  </a:lnTo>
                  <a:lnTo>
                    <a:pt x="160" y="455"/>
                  </a:lnTo>
                  <a:lnTo>
                    <a:pt x="138" y="481"/>
                  </a:lnTo>
                  <a:lnTo>
                    <a:pt x="119" y="508"/>
                  </a:lnTo>
                  <a:lnTo>
                    <a:pt x="101" y="537"/>
                  </a:lnTo>
                  <a:lnTo>
                    <a:pt x="84" y="566"/>
                  </a:lnTo>
                  <a:lnTo>
                    <a:pt x="69" y="596"/>
                  </a:lnTo>
                  <a:lnTo>
                    <a:pt x="55" y="627"/>
                  </a:lnTo>
                  <a:lnTo>
                    <a:pt x="42" y="659"/>
                  </a:lnTo>
                  <a:lnTo>
                    <a:pt x="32" y="691"/>
                  </a:lnTo>
                  <a:lnTo>
                    <a:pt x="21" y="724"/>
                  </a:lnTo>
                  <a:lnTo>
                    <a:pt x="14" y="757"/>
                  </a:lnTo>
                  <a:lnTo>
                    <a:pt x="8" y="792"/>
                  </a:lnTo>
                  <a:lnTo>
                    <a:pt x="3" y="826"/>
                  </a:lnTo>
                  <a:lnTo>
                    <a:pt x="0" y="862"/>
                  </a:lnTo>
                  <a:lnTo>
                    <a:pt x="0" y="897"/>
                  </a:lnTo>
                  <a:lnTo>
                    <a:pt x="0" y="4169"/>
                  </a:lnTo>
                  <a:lnTo>
                    <a:pt x="0" y="4205"/>
                  </a:lnTo>
                  <a:lnTo>
                    <a:pt x="3" y="4240"/>
                  </a:lnTo>
                  <a:lnTo>
                    <a:pt x="8" y="4275"/>
                  </a:lnTo>
                  <a:lnTo>
                    <a:pt x="14" y="4308"/>
                  </a:lnTo>
                  <a:lnTo>
                    <a:pt x="21" y="4342"/>
                  </a:lnTo>
                  <a:lnTo>
                    <a:pt x="32" y="4375"/>
                  </a:lnTo>
                  <a:lnTo>
                    <a:pt x="42" y="4408"/>
                  </a:lnTo>
                  <a:lnTo>
                    <a:pt x="55" y="4439"/>
                  </a:lnTo>
                  <a:lnTo>
                    <a:pt x="69" y="4469"/>
                  </a:lnTo>
                  <a:lnTo>
                    <a:pt x="84" y="4500"/>
                  </a:lnTo>
                  <a:lnTo>
                    <a:pt x="101" y="4529"/>
                  </a:lnTo>
                  <a:lnTo>
                    <a:pt x="119" y="4557"/>
                  </a:lnTo>
                  <a:lnTo>
                    <a:pt x="138" y="4584"/>
                  </a:lnTo>
                  <a:lnTo>
                    <a:pt x="160" y="4611"/>
                  </a:lnTo>
                  <a:lnTo>
                    <a:pt x="182" y="4636"/>
                  </a:lnTo>
                  <a:lnTo>
                    <a:pt x="204" y="4660"/>
                  </a:lnTo>
                  <a:lnTo>
                    <a:pt x="229" y="4684"/>
                  </a:lnTo>
                  <a:lnTo>
                    <a:pt x="254" y="4705"/>
                  </a:lnTo>
                  <a:lnTo>
                    <a:pt x="280" y="4726"/>
                  </a:lnTo>
                  <a:lnTo>
                    <a:pt x="308" y="4746"/>
                  </a:lnTo>
                  <a:lnTo>
                    <a:pt x="336" y="4764"/>
                  </a:lnTo>
                  <a:lnTo>
                    <a:pt x="365" y="4781"/>
                  </a:lnTo>
                  <a:lnTo>
                    <a:pt x="395" y="4796"/>
                  </a:lnTo>
                  <a:lnTo>
                    <a:pt x="425" y="4810"/>
                  </a:lnTo>
                  <a:lnTo>
                    <a:pt x="457" y="4823"/>
                  </a:lnTo>
                  <a:lnTo>
                    <a:pt x="489" y="4834"/>
                  </a:lnTo>
                  <a:lnTo>
                    <a:pt x="523" y="4843"/>
                  </a:lnTo>
                  <a:lnTo>
                    <a:pt x="556" y="4851"/>
                  </a:lnTo>
                  <a:lnTo>
                    <a:pt x="590" y="4857"/>
                  </a:lnTo>
                  <a:lnTo>
                    <a:pt x="625" y="4861"/>
                  </a:lnTo>
                  <a:lnTo>
                    <a:pt x="660" y="4864"/>
                  </a:lnTo>
                  <a:lnTo>
                    <a:pt x="696" y="4865"/>
                  </a:lnTo>
                  <a:close/>
                  <a:moveTo>
                    <a:pt x="2500" y="4691"/>
                  </a:moveTo>
                  <a:lnTo>
                    <a:pt x="2500" y="514"/>
                  </a:lnTo>
                  <a:lnTo>
                    <a:pt x="2573" y="506"/>
                  </a:lnTo>
                  <a:lnTo>
                    <a:pt x="2646" y="498"/>
                  </a:lnTo>
                  <a:lnTo>
                    <a:pt x="2719" y="488"/>
                  </a:lnTo>
                  <a:lnTo>
                    <a:pt x="2791" y="477"/>
                  </a:lnTo>
                  <a:lnTo>
                    <a:pt x="2863" y="466"/>
                  </a:lnTo>
                  <a:lnTo>
                    <a:pt x="2935" y="453"/>
                  </a:lnTo>
                  <a:lnTo>
                    <a:pt x="3007" y="439"/>
                  </a:lnTo>
                  <a:lnTo>
                    <a:pt x="3079" y="426"/>
                  </a:lnTo>
                  <a:lnTo>
                    <a:pt x="3222" y="397"/>
                  </a:lnTo>
                  <a:lnTo>
                    <a:pt x="3364" y="365"/>
                  </a:lnTo>
                  <a:lnTo>
                    <a:pt x="3507" y="333"/>
                  </a:lnTo>
                  <a:lnTo>
                    <a:pt x="3650" y="299"/>
                  </a:lnTo>
                  <a:lnTo>
                    <a:pt x="3791" y="266"/>
                  </a:lnTo>
                  <a:lnTo>
                    <a:pt x="3933" y="233"/>
                  </a:lnTo>
                  <a:lnTo>
                    <a:pt x="4075" y="202"/>
                  </a:lnTo>
                  <a:lnTo>
                    <a:pt x="4218" y="171"/>
                  </a:lnTo>
                  <a:lnTo>
                    <a:pt x="4289" y="157"/>
                  </a:lnTo>
                  <a:lnTo>
                    <a:pt x="4360" y="143"/>
                  </a:lnTo>
                  <a:lnTo>
                    <a:pt x="4432" y="130"/>
                  </a:lnTo>
                  <a:lnTo>
                    <a:pt x="4503" y="119"/>
                  </a:lnTo>
                  <a:lnTo>
                    <a:pt x="4575" y="107"/>
                  </a:lnTo>
                  <a:lnTo>
                    <a:pt x="4647" y="96"/>
                  </a:lnTo>
                  <a:lnTo>
                    <a:pt x="4719" y="87"/>
                  </a:lnTo>
                  <a:lnTo>
                    <a:pt x="4792" y="79"/>
                  </a:lnTo>
                  <a:lnTo>
                    <a:pt x="4899" y="68"/>
                  </a:lnTo>
                  <a:lnTo>
                    <a:pt x="5006" y="58"/>
                  </a:lnTo>
                  <a:lnTo>
                    <a:pt x="5113" y="48"/>
                  </a:lnTo>
                  <a:lnTo>
                    <a:pt x="5220" y="40"/>
                  </a:lnTo>
                  <a:lnTo>
                    <a:pt x="5327" y="31"/>
                  </a:lnTo>
                  <a:lnTo>
                    <a:pt x="5435" y="24"/>
                  </a:lnTo>
                  <a:lnTo>
                    <a:pt x="5541" y="18"/>
                  </a:lnTo>
                  <a:lnTo>
                    <a:pt x="5649" y="13"/>
                  </a:lnTo>
                  <a:lnTo>
                    <a:pt x="5757" y="9"/>
                  </a:lnTo>
                  <a:lnTo>
                    <a:pt x="5864" y="6"/>
                  </a:lnTo>
                  <a:lnTo>
                    <a:pt x="5972" y="3"/>
                  </a:lnTo>
                  <a:lnTo>
                    <a:pt x="6078" y="1"/>
                  </a:lnTo>
                  <a:lnTo>
                    <a:pt x="6186" y="0"/>
                  </a:lnTo>
                  <a:lnTo>
                    <a:pt x="6293" y="0"/>
                  </a:lnTo>
                  <a:lnTo>
                    <a:pt x="6401" y="1"/>
                  </a:lnTo>
                  <a:lnTo>
                    <a:pt x="6509" y="3"/>
                  </a:lnTo>
                  <a:lnTo>
                    <a:pt x="6616" y="5"/>
                  </a:lnTo>
                  <a:lnTo>
                    <a:pt x="6724" y="9"/>
                  </a:lnTo>
                  <a:lnTo>
                    <a:pt x="6831" y="13"/>
                  </a:lnTo>
                  <a:lnTo>
                    <a:pt x="6939" y="18"/>
                  </a:lnTo>
                  <a:lnTo>
                    <a:pt x="7046" y="24"/>
                  </a:lnTo>
                  <a:lnTo>
                    <a:pt x="7154" y="31"/>
                  </a:lnTo>
                  <a:lnTo>
                    <a:pt x="7262" y="39"/>
                  </a:lnTo>
                  <a:lnTo>
                    <a:pt x="7369" y="48"/>
                  </a:lnTo>
                  <a:lnTo>
                    <a:pt x="7477" y="57"/>
                  </a:lnTo>
                  <a:lnTo>
                    <a:pt x="7584" y="67"/>
                  </a:lnTo>
                  <a:lnTo>
                    <a:pt x="7692" y="78"/>
                  </a:lnTo>
                  <a:lnTo>
                    <a:pt x="7799" y="90"/>
                  </a:lnTo>
                  <a:lnTo>
                    <a:pt x="7907" y="103"/>
                  </a:lnTo>
                  <a:lnTo>
                    <a:pt x="8015" y="118"/>
                  </a:lnTo>
                  <a:lnTo>
                    <a:pt x="8122" y="132"/>
                  </a:lnTo>
                  <a:lnTo>
                    <a:pt x="8229" y="148"/>
                  </a:lnTo>
                  <a:lnTo>
                    <a:pt x="8295" y="181"/>
                  </a:lnTo>
                  <a:lnTo>
                    <a:pt x="8359" y="215"/>
                  </a:lnTo>
                  <a:lnTo>
                    <a:pt x="8422" y="250"/>
                  </a:lnTo>
                  <a:lnTo>
                    <a:pt x="8481" y="286"/>
                  </a:lnTo>
                  <a:lnTo>
                    <a:pt x="8511" y="304"/>
                  </a:lnTo>
                  <a:lnTo>
                    <a:pt x="8539" y="323"/>
                  </a:lnTo>
                  <a:lnTo>
                    <a:pt x="8568" y="343"/>
                  </a:lnTo>
                  <a:lnTo>
                    <a:pt x="8595" y="362"/>
                  </a:lnTo>
                  <a:lnTo>
                    <a:pt x="8622" y="383"/>
                  </a:lnTo>
                  <a:lnTo>
                    <a:pt x="8648" y="403"/>
                  </a:lnTo>
                  <a:lnTo>
                    <a:pt x="8673" y="423"/>
                  </a:lnTo>
                  <a:lnTo>
                    <a:pt x="8699" y="444"/>
                  </a:lnTo>
                  <a:lnTo>
                    <a:pt x="8722" y="466"/>
                  </a:lnTo>
                  <a:lnTo>
                    <a:pt x="8746" y="488"/>
                  </a:lnTo>
                  <a:lnTo>
                    <a:pt x="8769" y="510"/>
                  </a:lnTo>
                  <a:lnTo>
                    <a:pt x="8791" y="533"/>
                  </a:lnTo>
                  <a:lnTo>
                    <a:pt x="8812" y="556"/>
                  </a:lnTo>
                  <a:lnTo>
                    <a:pt x="8833" y="580"/>
                  </a:lnTo>
                  <a:lnTo>
                    <a:pt x="8853" y="605"/>
                  </a:lnTo>
                  <a:lnTo>
                    <a:pt x="8871" y="629"/>
                  </a:lnTo>
                  <a:lnTo>
                    <a:pt x="8889" y="655"/>
                  </a:lnTo>
                  <a:lnTo>
                    <a:pt x="8907" y="680"/>
                  </a:lnTo>
                  <a:lnTo>
                    <a:pt x="8924" y="706"/>
                  </a:lnTo>
                  <a:lnTo>
                    <a:pt x="8939" y="733"/>
                  </a:lnTo>
                  <a:lnTo>
                    <a:pt x="8954" y="760"/>
                  </a:lnTo>
                  <a:lnTo>
                    <a:pt x="8969" y="787"/>
                  </a:lnTo>
                  <a:lnTo>
                    <a:pt x="8981" y="816"/>
                  </a:lnTo>
                  <a:lnTo>
                    <a:pt x="8993" y="844"/>
                  </a:lnTo>
                  <a:lnTo>
                    <a:pt x="8983" y="920"/>
                  </a:lnTo>
                  <a:lnTo>
                    <a:pt x="8974" y="997"/>
                  </a:lnTo>
                  <a:lnTo>
                    <a:pt x="8971" y="1035"/>
                  </a:lnTo>
                  <a:lnTo>
                    <a:pt x="8968" y="1073"/>
                  </a:lnTo>
                  <a:lnTo>
                    <a:pt x="8967" y="1111"/>
                  </a:lnTo>
                  <a:lnTo>
                    <a:pt x="8967" y="1149"/>
                  </a:lnTo>
                  <a:lnTo>
                    <a:pt x="8969" y="1187"/>
                  </a:lnTo>
                  <a:lnTo>
                    <a:pt x="8972" y="1225"/>
                  </a:lnTo>
                  <a:lnTo>
                    <a:pt x="8975" y="1244"/>
                  </a:lnTo>
                  <a:lnTo>
                    <a:pt x="8978" y="1263"/>
                  </a:lnTo>
                  <a:lnTo>
                    <a:pt x="8981" y="1283"/>
                  </a:lnTo>
                  <a:lnTo>
                    <a:pt x="8986" y="1301"/>
                  </a:lnTo>
                  <a:lnTo>
                    <a:pt x="8991" y="1320"/>
                  </a:lnTo>
                  <a:lnTo>
                    <a:pt x="8996" y="1340"/>
                  </a:lnTo>
                  <a:lnTo>
                    <a:pt x="9002" y="1359"/>
                  </a:lnTo>
                  <a:lnTo>
                    <a:pt x="9009" y="1377"/>
                  </a:lnTo>
                  <a:lnTo>
                    <a:pt x="9017" y="1396"/>
                  </a:lnTo>
                  <a:lnTo>
                    <a:pt x="9026" y="1416"/>
                  </a:lnTo>
                  <a:lnTo>
                    <a:pt x="9036" y="1435"/>
                  </a:lnTo>
                  <a:lnTo>
                    <a:pt x="9046" y="1453"/>
                  </a:lnTo>
                  <a:lnTo>
                    <a:pt x="9084" y="1497"/>
                  </a:lnTo>
                  <a:lnTo>
                    <a:pt x="9122" y="1540"/>
                  </a:lnTo>
                  <a:lnTo>
                    <a:pt x="9157" y="1582"/>
                  </a:lnTo>
                  <a:lnTo>
                    <a:pt x="9193" y="1626"/>
                  </a:lnTo>
                  <a:lnTo>
                    <a:pt x="9227" y="1668"/>
                  </a:lnTo>
                  <a:lnTo>
                    <a:pt x="9261" y="1711"/>
                  </a:lnTo>
                  <a:lnTo>
                    <a:pt x="9292" y="1755"/>
                  </a:lnTo>
                  <a:lnTo>
                    <a:pt x="9323" y="1797"/>
                  </a:lnTo>
                  <a:lnTo>
                    <a:pt x="9352" y="1841"/>
                  </a:lnTo>
                  <a:lnTo>
                    <a:pt x="9380" y="1884"/>
                  </a:lnTo>
                  <a:lnTo>
                    <a:pt x="9405" y="1926"/>
                  </a:lnTo>
                  <a:lnTo>
                    <a:pt x="9429" y="1969"/>
                  </a:lnTo>
                  <a:lnTo>
                    <a:pt x="9452" y="2012"/>
                  </a:lnTo>
                  <a:lnTo>
                    <a:pt x="9472" y="2055"/>
                  </a:lnTo>
                  <a:lnTo>
                    <a:pt x="9490" y="2099"/>
                  </a:lnTo>
                  <a:lnTo>
                    <a:pt x="9507" y="2141"/>
                  </a:lnTo>
                  <a:lnTo>
                    <a:pt x="9521" y="2184"/>
                  </a:lnTo>
                  <a:lnTo>
                    <a:pt x="9532" y="2228"/>
                  </a:lnTo>
                  <a:lnTo>
                    <a:pt x="9542" y="2270"/>
                  </a:lnTo>
                  <a:lnTo>
                    <a:pt x="9549" y="2314"/>
                  </a:lnTo>
                  <a:lnTo>
                    <a:pt x="9553" y="2356"/>
                  </a:lnTo>
                  <a:lnTo>
                    <a:pt x="9555" y="2399"/>
                  </a:lnTo>
                  <a:lnTo>
                    <a:pt x="9554" y="2442"/>
                  </a:lnTo>
                  <a:lnTo>
                    <a:pt x="9551" y="2485"/>
                  </a:lnTo>
                  <a:lnTo>
                    <a:pt x="9544" y="2528"/>
                  </a:lnTo>
                  <a:lnTo>
                    <a:pt x="9535" y="2572"/>
                  </a:lnTo>
                  <a:lnTo>
                    <a:pt x="9523" y="2614"/>
                  </a:lnTo>
                  <a:lnTo>
                    <a:pt x="9507" y="2657"/>
                  </a:lnTo>
                  <a:lnTo>
                    <a:pt x="9487" y="2701"/>
                  </a:lnTo>
                  <a:lnTo>
                    <a:pt x="9465" y="2743"/>
                  </a:lnTo>
                  <a:lnTo>
                    <a:pt x="9440" y="2786"/>
                  </a:lnTo>
                  <a:lnTo>
                    <a:pt x="9410" y="2829"/>
                  </a:lnTo>
                  <a:lnTo>
                    <a:pt x="9395" y="2839"/>
                  </a:lnTo>
                  <a:lnTo>
                    <a:pt x="9382" y="2848"/>
                  </a:lnTo>
                  <a:lnTo>
                    <a:pt x="9368" y="2857"/>
                  </a:lnTo>
                  <a:lnTo>
                    <a:pt x="9357" y="2866"/>
                  </a:lnTo>
                  <a:lnTo>
                    <a:pt x="9347" y="2875"/>
                  </a:lnTo>
                  <a:lnTo>
                    <a:pt x="9338" y="2884"/>
                  </a:lnTo>
                  <a:lnTo>
                    <a:pt x="9330" y="2893"/>
                  </a:lnTo>
                  <a:lnTo>
                    <a:pt x="9324" y="2902"/>
                  </a:lnTo>
                  <a:lnTo>
                    <a:pt x="9318" y="2912"/>
                  </a:lnTo>
                  <a:lnTo>
                    <a:pt x="9313" y="2922"/>
                  </a:lnTo>
                  <a:lnTo>
                    <a:pt x="9309" y="2931"/>
                  </a:lnTo>
                  <a:lnTo>
                    <a:pt x="9306" y="2940"/>
                  </a:lnTo>
                  <a:lnTo>
                    <a:pt x="9304" y="2949"/>
                  </a:lnTo>
                  <a:lnTo>
                    <a:pt x="9303" y="2958"/>
                  </a:lnTo>
                  <a:lnTo>
                    <a:pt x="9303" y="2967"/>
                  </a:lnTo>
                  <a:lnTo>
                    <a:pt x="9303" y="2977"/>
                  </a:lnTo>
                  <a:lnTo>
                    <a:pt x="9304" y="2986"/>
                  </a:lnTo>
                  <a:lnTo>
                    <a:pt x="9306" y="2995"/>
                  </a:lnTo>
                  <a:lnTo>
                    <a:pt x="9308" y="3004"/>
                  </a:lnTo>
                  <a:lnTo>
                    <a:pt x="9311" y="3014"/>
                  </a:lnTo>
                  <a:lnTo>
                    <a:pt x="9318" y="3032"/>
                  </a:lnTo>
                  <a:lnTo>
                    <a:pt x="9327" y="3051"/>
                  </a:lnTo>
                  <a:lnTo>
                    <a:pt x="9338" y="3069"/>
                  </a:lnTo>
                  <a:lnTo>
                    <a:pt x="9349" y="3088"/>
                  </a:lnTo>
                  <a:lnTo>
                    <a:pt x="9362" y="3106"/>
                  </a:lnTo>
                  <a:lnTo>
                    <a:pt x="9376" y="3125"/>
                  </a:lnTo>
                  <a:lnTo>
                    <a:pt x="9411" y="3161"/>
                  </a:lnTo>
                  <a:lnTo>
                    <a:pt x="9445" y="3198"/>
                  </a:lnTo>
                  <a:lnTo>
                    <a:pt x="9477" y="3234"/>
                  </a:lnTo>
                  <a:lnTo>
                    <a:pt x="9508" y="3271"/>
                  </a:lnTo>
                  <a:lnTo>
                    <a:pt x="9537" y="3307"/>
                  </a:lnTo>
                  <a:lnTo>
                    <a:pt x="9564" y="3344"/>
                  </a:lnTo>
                  <a:lnTo>
                    <a:pt x="9590" y="3379"/>
                  </a:lnTo>
                  <a:lnTo>
                    <a:pt x="9613" y="3415"/>
                  </a:lnTo>
                  <a:lnTo>
                    <a:pt x="9635" y="3452"/>
                  </a:lnTo>
                  <a:lnTo>
                    <a:pt x="9655" y="3487"/>
                  </a:lnTo>
                  <a:lnTo>
                    <a:pt x="9673" y="3523"/>
                  </a:lnTo>
                  <a:lnTo>
                    <a:pt x="9689" y="3558"/>
                  </a:lnTo>
                  <a:lnTo>
                    <a:pt x="9702" y="3594"/>
                  </a:lnTo>
                  <a:lnTo>
                    <a:pt x="9715" y="3629"/>
                  </a:lnTo>
                  <a:lnTo>
                    <a:pt x="9724" y="3664"/>
                  </a:lnTo>
                  <a:lnTo>
                    <a:pt x="9732" y="3699"/>
                  </a:lnTo>
                  <a:lnTo>
                    <a:pt x="9736" y="3734"/>
                  </a:lnTo>
                  <a:lnTo>
                    <a:pt x="9739" y="3768"/>
                  </a:lnTo>
                  <a:lnTo>
                    <a:pt x="9739" y="3804"/>
                  </a:lnTo>
                  <a:lnTo>
                    <a:pt x="9737" y="3837"/>
                  </a:lnTo>
                  <a:lnTo>
                    <a:pt x="9732" y="3872"/>
                  </a:lnTo>
                  <a:lnTo>
                    <a:pt x="9725" y="3906"/>
                  </a:lnTo>
                  <a:lnTo>
                    <a:pt x="9715" y="3940"/>
                  </a:lnTo>
                  <a:lnTo>
                    <a:pt x="9702" y="3974"/>
                  </a:lnTo>
                  <a:lnTo>
                    <a:pt x="9686" y="4008"/>
                  </a:lnTo>
                  <a:lnTo>
                    <a:pt x="9668" y="4041"/>
                  </a:lnTo>
                  <a:lnTo>
                    <a:pt x="9648" y="4075"/>
                  </a:lnTo>
                  <a:lnTo>
                    <a:pt x="9623" y="4107"/>
                  </a:lnTo>
                  <a:lnTo>
                    <a:pt x="9596" y="4141"/>
                  </a:lnTo>
                  <a:lnTo>
                    <a:pt x="9566" y="4173"/>
                  </a:lnTo>
                  <a:lnTo>
                    <a:pt x="9534" y="4206"/>
                  </a:lnTo>
                  <a:lnTo>
                    <a:pt x="9497" y="4238"/>
                  </a:lnTo>
                  <a:lnTo>
                    <a:pt x="9487" y="4260"/>
                  </a:lnTo>
                  <a:lnTo>
                    <a:pt x="9479" y="4282"/>
                  </a:lnTo>
                  <a:lnTo>
                    <a:pt x="9470" y="4304"/>
                  </a:lnTo>
                  <a:lnTo>
                    <a:pt x="9463" y="4325"/>
                  </a:lnTo>
                  <a:lnTo>
                    <a:pt x="9457" y="4348"/>
                  </a:lnTo>
                  <a:lnTo>
                    <a:pt x="9451" y="4369"/>
                  </a:lnTo>
                  <a:lnTo>
                    <a:pt x="9448" y="4391"/>
                  </a:lnTo>
                  <a:lnTo>
                    <a:pt x="9445" y="4413"/>
                  </a:lnTo>
                  <a:lnTo>
                    <a:pt x="9444" y="4434"/>
                  </a:lnTo>
                  <a:lnTo>
                    <a:pt x="9445" y="4456"/>
                  </a:lnTo>
                  <a:lnTo>
                    <a:pt x="9448" y="4478"/>
                  </a:lnTo>
                  <a:lnTo>
                    <a:pt x="9453" y="4500"/>
                  </a:lnTo>
                  <a:lnTo>
                    <a:pt x="9456" y="4511"/>
                  </a:lnTo>
                  <a:lnTo>
                    <a:pt x="9460" y="4521"/>
                  </a:lnTo>
                  <a:lnTo>
                    <a:pt x="9465" y="4532"/>
                  </a:lnTo>
                  <a:lnTo>
                    <a:pt x="9470" y="4544"/>
                  </a:lnTo>
                  <a:lnTo>
                    <a:pt x="9476" y="4554"/>
                  </a:lnTo>
                  <a:lnTo>
                    <a:pt x="9482" y="4565"/>
                  </a:lnTo>
                  <a:lnTo>
                    <a:pt x="9489" y="4576"/>
                  </a:lnTo>
                  <a:lnTo>
                    <a:pt x="9497" y="4587"/>
                  </a:lnTo>
                  <a:lnTo>
                    <a:pt x="9529" y="4639"/>
                  </a:lnTo>
                  <a:lnTo>
                    <a:pt x="9558" y="4691"/>
                  </a:lnTo>
                  <a:lnTo>
                    <a:pt x="9586" y="4741"/>
                  </a:lnTo>
                  <a:lnTo>
                    <a:pt x="9612" y="4793"/>
                  </a:lnTo>
                  <a:lnTo>
                    <a:pt x="9635" y="4843"/>
                  </a:lnTo>
                  <a:lnTo>
                    <a:pt x="9657" y="4894"/>
                  </a:lnTo>
                  <a:lnTo>
                    <a:pt x="9675" y="4943"/>
                  </a:lnTo>
                  <a:lnTo>
                    <a:pt x="9692" y="4992"/>
                  </a:lnTo>
                  <a:lnTo>
                    <a:pt x="9706" y="5041"/>
                  </a:lnTo>
                  <a:lnTo>
                    <a:pt x="9718" y="5090"/>
                  </a:lnTo>
                  <a:lnTo>
                    <a:pt x="9727" y="5137"/>
                  </a:lnTo>
                  <a:lnTo>
                    <a:pt x="9734" y="5185"/>
                  </a:lnTo>
                  <a:lnTo>
                    <a:pt x="9737" y="5232"/>
                  </a:lnTo>
                  <a:lnTo>
                    <a:pt x="9738" y="5278"/>
                  </a:lnTo>
                  <a:lnTo>
                    <a:pt x="9736" y="5324"/>
                  </a:lnTo>
                  <a:lnTo>
                    <a:pt x="9732" y="5370"/>
                  </a:lnTo>
                  <a:lnTo>
                    <a:pt x="9724" y="5414"/>
                  </a:lnTo>
                  <a:lnTo>
                    <a:pt x="9713" y="5459"/>
                  </a:lnTo>
                  <a:lnTo>
                    <a:pt x="9698" y="5503"/>
                  </a:lnTo>
                  <a:lnTo>
                    <a:pt x="9682" y="5546"/>
                  </a:lnTo>
                  <a:lnTo>
                    <a:pt x="9662" y="5588"/>
                  </a:lnTo>
                  <a:lnTo>
                    <a:pt x="9637" y="5630"/>
                  </a:lnTo>
                  <a:lnTo>
                    <a:pt x="9610" y="5672"/>
                  </a:lnTo>
                  <a:lnTo>
                    <a:pt x="9580" y="5713"/>
                  </a:lnTo>
                  <a:lnTo>
                    <a:pt x="9546" y="5752"/>
                  </a:lnTo>
                  <a:lnTo>
                    <a:pt x="9508" y="5792"/>
                  </a:lnTo>
                  <a:lnTo>
                    <a:pt x="9466" y="5830"/>
                  </a:lnTo>
                  <a:lnTo>
                    <a:pt x="9421" y="5868"/>
                  </a:lnTo>
                  <a:lnTo>
                    <a:pt x="9373" y="5906"/>
                  </a:lnTo>
                  <a:lnTo>
                    <a:pt x="9319" y="5942"/>
                  </a:lnTo>
                  <a:lnTo>
                    <a:pt x="9262" y="5979"/>
                  </a:lnTo>
                  <a:lnTo>
                    <a:pt x="9201" y="6013"/>
                  </a:lnTo>
                  <a:lnTo>
                    <a:pt x="9160" y="6024"/>
                  </a:lnTo>
                  <a:lnTo>
                    <a:pt x="9119" y="6035"/>
                  </a:lnTo>
                  <a:lnTo>
                    <a:pt x="9078" y="6046"/>
                  </a:lnTo>
                  <a:lnTo>
                    <a:pt x="9037" y="6057"/>
                  </a:lnTo>
                  <a:lnTo>
                    <a:pt x="8996" y="6068"/>
                  </a:lnTo>
                  <a:lnTo>
                    <a:pt x="8954" y="6079"/>
                  </a:lnTo>
                  <a:lnTo>
                    <a:pt x="8913" y="6090"/>
                  </a:lnTo>
                  <a:lnTo>
                    <a:pt x="8872" y="6101"/>
                  </a:lnTo>
                  <a:lnTo>
                    <a:pt x="8717" y="6102"/>
                  </a:lnTo>
                  <a:lnTo>
                    <a:pt x="8562" y="6103"/>
                  </a:lnTo>
                  <a:lnTo>
                    <a:pt x="8406" y="6104"/>
                  </a:lnTo>
                  <a:lnTo>
                    <a:pt x="8251" y="6105"/>
                  </a:lnTo>
                  <a:lnTo>
                    <a:pt x="8096" y="6106"/>
                  </a:lnTo>
                  <a:lnTo>
                    <a:pt x="7941" y="6107"/>
                  </a:lnTo>
                  <a:lnTo>
                    <a:pt x="7785" y="6108"/>
                  </a:lnTo>
                  <a:lnTo>
                    <a:pt x="7631" y="6110"/>
                  </a:lnTo>
                  <a:lnTo>
                    <a:pt x="7476" y="6111"/>
                  </a:lnTo>
                  <a:lnTo>
                    <a:pt x="7320" y="6112"/>
                  </a:lnTo>
                  <a:lnTo>
                    <a:pt x="7165" y="6113"/>
                  </a:lnTo>
                  <a:lnTo>
                    <a:pt x="7010" y="6114"/>
                  </a:lnTo>
                  <a:lnTo>
                    <a:pt x="6855" y="6115"/>
                  </a:lnTo>
                  <a:lnTo>
                    <a:pt x="6699" y="6116"/>
                  </a:lnTo>
                  <a:lnTo>
                    <a:pt x="6545" y="6117"/>
                  </a:lnTo>
                  <a:lnTo>
                    <a:pt x="6390" y="6118"/>
                  </a:lnTo>
                  <a:lnTo>
                    <a:pt x="6379" y="6144"/>
                  </a:lnTo>
                  <a:lnTo>
                    <a:pt x="6369" y="6170"/>
                  </a:lnTo>
                  <a:lnTo>
                    <a:pt x="6359" y="6198"/>
                  </a:lnTo>
                  <a:lnTo>
                    <a:pt x="6350" y="6225"/>
                  </a:lnTo>
                  <a:lnTo>
                    <a:pt x="6343" y="6254"/>
                  </a:lnTo>
                  <a:lnTo>
                    <a:pt x="6336" y="6283"/>
                  </a:lnTo>
                  <a:lnTo>
                    <a:pt x="6332" y="6313"/>
                  </a:lnTo>
                  <a:lnTo>
                    <a:pt x="6328" y="6344"/>
                  </a:lnTo>
                  <a:lnTo>
                    <a:pt x="6326" y="6376"/>
                  </a:lnTo>
                  <a:lnTo>
                    <a:pt x="6326" y="6410"/>
                  </a:lnTo>
                  <a:lnTo>
                    <a:pt x="6328" y="6444"/>
                  </a:lnTo>
                  <a:lnTo>
                    <a:pt x="6332" y="6480"/>
                  </a:lnTo>
                  <a:lnTo>
                    <a:pt x="6338" y="6517"/>
                  </a:lnTo>
                  <a:lnTo>
                    <a:pt x="6347" y="6557"/>
                  </a:lnTo>
                  <a:lnTo>
                    <a:pt x="6358" y="6598"/>
                  </a:lnTo>
                  <a:lnTo>
                    <a:pt x="6372" y="6640"/>
                  </a:lnTo>
                  <a:lnTo>
                    <a:pt x="6417" y="6739"/>
                  </a:lnTo>
                  <a:lnTo>
                    <a:pt x="6464" y="6837"/>
                  </a:lnTo>
                  <a:lnTo>
                    <a:pt x="6513" y="6935"/>
                  </a:lnTo>
                  <a:lnTo>
                    <a:pt x="6561" y="7032"/>
                  </a:lnTo>
                  <a:lnTo>
                    <a:pt x="6611" y="7129"/>
                  </a:lnTo>
                  <a:lnTo>
                    <a:pt x="6660" y="7226"/>
                  </a:lnTo>
                  <a:lnTo>
                    <a:pt x="6710" y="7323"/>
                  </a:lnTo>
                  <a:lnTo>
                    <a:pt x="6758" y="7421"/>
                  </a:lnTo>
                  <a:lnTo>
                    <a:pt x="6806" y="7518"/>
                  </a:lnTo>
                  <a:lnTo>
                    <a:pt x="6852" y="7617"/>
                  </a:lnTo>
                  <a:lnTo>
                    <a:pt x="6896" y="7716"/>
                  </a:lnTo>
                  <a:lnTo>
                    <a:pt x="6940" y="7816"/>
                  </a:lnTo>
                  <a:lnTo>
                    <a:pt x="6960" y="7865"/>
                  </a:lnTo>
                  <a:lnTo>
                    <a:pt x="6979" y="7916"/>
                  </a:lnTo>
                  <a:lnTo>
                    <a:pt x="6999" y="7967"/>
                  </a:lnTo>
                  <a:lnTo>
                    <a:pt x="7018" y="8017"/>
                  </a:lnTo>
                  <a:lnTo>
                    <a:pt x="7035" y="8068"/>
                  </a:lnTo>
                  <a:lnTo>
                    <a:pt x="7053" y="8120"/>
                  </a:lnTo>
                  <a:lnTo>
                    <a:pt x="7068" y="8172"/>
                  </a:lnTo>
                  <a:lnTo>
                    <a:pt x="7083" y="8223"/>
                  </a:lnTo>
                  <a:lnTo>
                    <a:pt x="7096" y="8272"/>
                  </a:lnTo>
                  <a:lnTo>
                    <a:pt x="7107" y="8321"/>
                  </a:lnTo>
                  <a:lnTo>
                    <a:pt x="7117" y="8370"/>
                  </a:lnTo>
                  <a:lnTo>
                    <a:pt x="7125" y="8419"/>
                  </a:lnTo>
                  <a:lnTo>
                    <a:pt x="7132" y="8468"/>
                  </a:lnTo>
                  <a:lnTo>
                    <a:pt x="7137" y="8518"/>
                  </a:lnTo>
                  <a:lnTo>
                    <a:pt x="7141" y="8568"/>
                  </a:lnTo>
                  <a:lnTo>
                    <a:pt x="7143" y="8617"/>
                  </a:lnTo>
                  <a:lnTo>
                    <a:pt x="7144" y="8667"/>
                  </a:lnTo>
                  <a:lnTo>
                    <a:pt x="7143" y="8717"/>
                  </a:lnTo>
                  <a:lnTo>
                    <a:pt x="7142" y="8766"/>
                  </a:lnTo>
                  <a:lnTo>
                    <a:pt x="7139" y="8817"/>
                  </a:lnTo>
                  <a:lnTo>
                    <a:pt x="7135" y="8867"/>
                  </a:lnTo>
                  <a:lnTo>
                    <a:pt x="7130" y="8918"/>
                  </a:lnTo>
                  <a:lnTo>
                    <a:pt x="7123" y="8967"/>
                  </a:lnTo>
                  <a:lnTo>
                    <a:pt x="7115" y="9018"/>
                  </a:lnTo>
                  <a:lnTo>
                    <a:pt x="7106" y="9069"/>
                  </a:lnTo>
                  <a:lnTo>
                    <a:pt x="7097" y="9119"/>
                  </a:lnTo>
                  <a:lnTo>
                    <a:pt x="7086" y="9169"/>
                  </a:lnTo>
                  <a:lnTo>
                    <a:pt x="7075" y="9220"/>
                  </a:lnTo>
                  <a:lnTo>
                    <a:pt x="7063" y="9271"/>
                  </a:lnTo>
                  <a:lnTo>
                    <a:pt x="7048" y="9322"/>
                  </a:lnTo>
                  <a:lnTo>
                    <a:pt x="7035" y="9372"/>
                  </a:lnTo>
                  <a:lnTo>
                    <a:pt x="7020" y="9422"/>
                  </a:lnTo>
                  <a:lnTo>
                    <a:pt x="7004" y="9473"/>
                  </a:lnTo>
                  <a:lnTo>
                    <a:pt x="6988" y="9524"/>
                  </a:lnTo>
                  <a:lnTo>
                    <a:pt x="6970" y="9573"/>
                  </a:lnTo>
                  <a:lnTo>
                    <a:pt x="6952" y="9624"/>
                  </a:lnTo>
                  <a:lnTo>
                    <a:pt x="6915" y="9724"/>
                  </a:lnTo>
                  <a:lnTo>
                    <a:pt x="6875" y="9825"/>
                  </a:lnTo>
                  <a:lnTo>
                    <a:pt x="6848" y="9859"/>
                  </a:lnTo>
                  <a:lnTo>
                    <a:pt x="6819" y="9893"/>
                  </a:lnTo>
                  <a:lnTo>
                    <a:pt x="6791" y="9925"/>
                  </a:lnTo>
                  <a:lnTo>
                    <a:pt x="6762" y="9956"/>
                  </a:lnTo>
                  <a:lnTo>
                    <a:pt x="6734" y="9984"/>
                  </a:lnTo>
                  <a:lnTo>
                    <a:pt x="6704" y="10012"/>
                  </a:lnTo>
                  <a:lnTo>
                    <a:pt x="6674" y="10037"/>
                  </a:lnTo>
                  <a:lnTo>
                    <a:pt x="6645" y="10061"/>
                  </a:lnTo>
                  <a:lnTo>
                    <a:pt x="6614" y="10085"/>
                  </a:lnTo>
                  <a:lnTo>
                    <a:pt x="6583" y="10106"/>
                  </a:lnTo>
                  <a:lnTo>
                    <a:pt x="6551" y="10126"/>
                  </a:lnTo>
                  <a:lnTo>
                    <a:pt x="6519" y="10145"/>
                  </a:lnTo>
                  <a:lnTo>
                    <a:pt x="6486" y="10162"/>
                  </a:lnTo>
                  <a:lnTo>
                    <a:pt x="6454" y="10177"/>
                  </a:lnTo>
                  <a:lnTo>
                    <a:pt x="6420" y="10191"/>
                  </a:lnTo>
                  <a:lnTo>
                    <a:pt x="6387" y="10205"/>
                  </a:lnTo>
                  <a:lnTo>
                    <a:pt x="6352" y="10216"/>
                  </a:lnTo>
                  <a:lnTo>
                    <a:pt x="6318" y="10226"/>
                  </a:lnTo>
                  <a:lnTo>
                    <a:pt x="6282" y="10234"/>
                  </a:lnTo>
                  <a:lnTo>
                    <a:pt x="6246" y="10242"/>
                  </a:lnTo>
                  <a:lnTo>
                    <a:pt x="6209" y="10247"/>
                  </a:lnTo>
                  <a:lnTo>
                    <a:pt x="6172" y="10252"/>
                  </a:lnTo>
                  <a:lnTo>
                    <a:pt x="6134" y="10255"/>
                  </a:lnTo>
                  <a:lnTo>
                    <a:pt x="6096" y="10257"/>
                  </a:lnTo>
                  <a:lnTo>
                    <a:pt x="6057" y="10258"/>
                  </a:lnTo>
                  <a:lnTo>
                    <a:pt x="6016" y="10257"/>
                  </a:lnTo>
                  <a:lnTo>
                    <a:pt x="5977" y="10255"/>
                  </a:lnTo>
                  <a:lnTo>
                    <a:pt x="5935" y="10251"/>
                  </a:lnTo>
                  <a:lnTo>
                    <a:pt x="5894" y="10247"/>
                  </a:lnTo>
                  <a:lnTo>
                    <a:pt x="5851" y="10241"/>
                  </a:lnTo>
                  <a:lnTo>
                    <a:pt x="5808" y="10234"/>
                  </a:lnTo>
                  <a:lnTo>
                    <a:pt x="5765" y="10226"/>
                  </a:lnTo>
                  <a:lnTo>
                    <a:pt x="5755" y="10063"/>
                  </a:lnTo>
                  <a:lnTo>
                    <a:pt x="5745" y="9901"/>
                  </a:lnTo>
                  <a:lnTo>
                    <a:pt x="5740" y="9820"/>
                  </a:lnTo>
                  <a:lnTo>
                    <a:pt x="5735" y="9739"/>
                  </a:lnTo>
                  <a:lnTo>
                    <a:pt x="5729" y="9658"/>
                  </a:lnTo>
                  <a:lnTo>
                    <a:pt x="5722" y="9577"/>
                  </a:lnTo>
                  <a:lnTo>
                    <a:pt x="5715" y="9497"/>
                  </a:lnTo>
                  <a:lnTo>
                    <a:pt x="5707" y="9417"/>
                  </a:lnTo>
                  <a:lnTo>
                    <a:pt x="5698" y="9337"/>
                  </a:lnTo>
                  <a:lnTo>
                    <a:pt x="5687" y="9258"/>
                  </a:lnTo>
                  <a:lnTo>
                    <a:pt x="5674" y="9178"/>
                  </a:lnTo>
                  <a:lnTo>
                    <a:pt x="5661" y="9100"/>
                  </a:lnTo>
                  <a:lnTo>
                    <a:pt x="5647" y="9022"/>
                  </a:lnTo>
                  <a:lnTo>
                    <a:pt x="5630" y="8945"/>
                  </a:lnTo>
                  <a:lnTo>
                    <a:pt x="5611" y="8867"/>
                  </a:lnTo>
                  <a:lnTo>
                    <a:pt x="5591" y="8791"/>
                  </a:lnTo>
                  <a:lnTo>
                    <a:pt x="5569" y="8716"/>
                  </a:lnTo>
                  <a:lnTo>
                    <a:pt x="5544" y="8641"/>
                  </a:lnTo>
                  <a:lnTo>
                    <a:pt x="5518" y="8565"/>
                  </a:lnTo>
                  <a:lnTo>
                    <a:pt x="5489" y="8492"/>
                  </a:lnTo>
                  <a:lnTo>
                    <a:pt x="5457" y="8419"/>
                  </a:lnTo>
                  <a:lnTo>
                    <a:pt x="5423" y="8347"/>
                  </a:lnTo>
                  <a:lnTo>
                    <a:pt x="5385" y="8276"/>
                  </a:lnTo>
                  <a:lnTo>
                    <a:pt x="5345" y="8206"/>
                  </a:lnTo>
                  <a:lnTo>
                    <a:pt x="5302" y="8136"/>
                  </a:lnTo>
                  <a:lnTo>
                    <a:pt x="5255" y="8068"/>
                  </a:lnTo>
                  <a:lnTo>
                    <a:pt x="5205" y="8001"/>
                  </a:lnTo>
                  <a:lnTo>
                    <a:pt x="5152" y="7935"/>
                  </a:lnTo>
                  <a:lnTo>
                    <a:pt x="5095" y="7870"/>
                  </a:lnTo>
                  <a:lnTo>
                    <a:pt x="5035" y="7806"/>
                  </a:lnTo>
                  <a:lnTo>
                    <a:pt x="4996" y="7767"/>
                  </a:lnTo>
                  <a:lnTo>
                    <a:pt x="4959" y="7727"/>
                  </a:lnTo>
                  <a:lnTo>
                    <a:pt x="4921" y="7687"/>
                  </a:lnTo>
                  <a:lnTo>
                    <a:pt x="4886" y="7646"/>
                  </a:lnTo>
                  <a:lnTo>
                    <a:pt x="4849" y="7605"/>
                  </a:lnTo>
                  <a:lnTo>
                    <a:pt x="4815" y="7564"/>
                  </a:lnTo>
                  <a:lnTo>
                    <a:pt x="4779" y="7521"/>
                  </a:lnTo>
                  <a:lnTo>
                    <a:pt x="4746" y="7480"/>
                  </a:lnTo>
                  <a:lnTo>
                    <a:pt x="4712" y="7436"/>
                  </a:lnTo>
                  <a:lnTo>
                    <a:pt x="4680" y="7392"/>
                  </a:lnTo>
                  <a:lnTo>
                    <a:pt x="4647" y="7349"/>
                  </a:lnTo>
                  <a:lnTo>
                    <a:pt x="4615" y="7304"/>
                  </a:lnTo>
                  <a:lnTo>
                    <a:pt x="4584" y="7258"/>
                  </a:lnTo>
                  <a:lnTo>
                    <a:pt x="4553" y="7213"/>
                  </a:lnTo>
                  <a:lnTo>
                    <a:pt x="4522" y="7167"/>
                  </a:lnTo>
                  <a:lnTo>
                    <a:pt x="4493" y="7119"/>
                  </a:lnTo>
                  <a:lnTo>
                    <a:pt x="4464" y="7072"/>
                  </a:lnTo>
                  <a:lnTo>
                    <a:pt x="4435" y="7024"/>
                  </a:lnTo>
                  <a:lnTo>
                    <a:pt x="4407" y="6975"/>
                  </a:lnTo>
                  <a:lnTo>
                    <a:pt x="4379" y="6925"/>
                  </a:lnTo>
                  <a:lnTo>
                    <a:pt x="4352" y="6876"/>
                  </a:lnTo>
                  <a:lnTo>
                    <a:pt x="4325" y="6824"/>
                  </a:lnTo>
                  <a:lnTo>
                    <a:pt x="4298" y="6773"/>
                  </a:lnTo>
                  <a:lnTo>
                    <a:pt x="4273" y="6720"/>
                  </a:lnTo>
                  <a:lnTo>
                    <a:pt x="4246" y="6668"/>
                  </a:lnTo>
                  <a:lnTo>
                    <a:pt x="4222" y="6614"/>
                  </a:lnTo>
                  <a:lnTo>
                    <a:pt x="4198" y="6559"/>
                  </a:lnTo>
                  <a:lnTo>
                    <a:pt x="4173" y="6504"/>
                  </a:lnTo>
                  <a:lnTo>
                    <a:pt x="4149" y="6447"/>
                  </a:lnTo>
                  <a:lnTo>
                    <a:pt x="4126" y="6391"/>
                  </a:lnTo>
                  <a:lnTo>
                    <a:pt x="4102" y="6334"/>
                  </a:lnTo>
                  <a:lnTo>
                    <a:pt x="4080" y="6275"/>
                  </a:lnTo>
                  <a:lnTo>
                    <a:pt x="4049" y="6196"/>
                  </a:lnTo>
                  <a:lnTo>
                    <a:pt x="4016" y="6118"/>
                  </a:lnTo>
                  <a:lnTo>
                    <a:pt x="3983" y="6040"/>
                  </a:lnTo>
                  <a:lnTo>
                    <a:pt x="3947" y="5966"/>
                  </a:lnTo>
                  <a:lnTo>
                    <a:pt x="3910" y="5893"/>
                  </a:lnTo>
                  <a:lnTo>
                    <a:pt x="3873" y="5822"/>
                  </a:lnTo>
                  <a:lnTo>
                    <a:pt x="3834" y="5752"/>
                  </a:lnTo>
                  <a:lnTo>
                    <a:pt x="3795" y="5685"/>
                  </a:lnTo>
                  <a:lnTo>
                    <a:pt x="3753" y="5619"/>
                  </a:lnTo>
                  <a:lnTo>
                    <a:pt x="3712" y="5555"/>
                  </a:lnTo>
                  <a:lnTo>
                    <a:pt x="3668" y="5493"/>
                  </a:lnTo>
                  <a:lnTo>
                    <a:pt x="3623" y="5433"/>
                  </a:lnTo>
                  <a:lnTo>
                    <a:pt x="3578" y="5375"/>
                  </a:lnTo>
                  <a:lnTo>
                    <a:pt x="3530" y="5319"/>
                  </a:lnTo>
                  <a:lnTo>
                    <a:pt x="3482" y="5264"/>
                  </a:lnTo>
                  <a:lnTo>
                    <a:pt x="3433" y="5212"/>
                  </a:lnTo>
                  <a:lnTo>
                    <a:pt x="3383" y="5163"/>
                  </a:lnTo>
                  <a:lnTo>
                    <a:pt x="3331" y="5115"/>
                  </a:lnTo>
                  <a:lnTo>
                    <a:pt x="3279" y="5069"/>
                  </a:lnTo>
                  <a:lnTo>
                    <a:pt x="3225" y="5026"/>
                  </a:lnTo>
                  <a:lnTo>
                    <a:pt x="3171" y="4985"/>
                  </a:lnTo>
                  <a:lnTo>
                    <a:pt x="3115" y="4946"/>
                  </a:lnTo>
                  <a:lnTo>
                    <a:pt x="3058" y="4910"/>
                  </a:lnTo>
                  <a:lnTo>
                    <a:pt x="3000" y="4875"/>
                  </a:lnTo>
                  <a:lnTo>
                    <a:pt x="2941" y="4844"/>
                  </a:lnTo>
                  <a:lnTo>
                    <a:pt x="2881" y="4815"/>
                  </a:lnTo>
                  <a:lnTo>
                    <a:pt x="2821" y="4787"/>
                  </a:lnTo>
                  <a:lnTo>
                    <a:pt x="2759" y="4763"/>
                  </a:lnTo>
                  <a:lnTo>
                    <a:pt x="2695" y="4741"/>
                  </a:lnTo>
                  <a:lnTo>
                    <a:pt x="2631" y="4722"/>
                  </a:lnTo>
                  <a:lnTo>
                    <a:pt x="2566" y="4705"/>
                  </a:lnTo>
                  <a:lnTo>
                    <a:pt x="2500" y="46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6" name="Group 14">
            <a:extLst>
              <a:ext uri="{FF2B5EF4-FFF2-40B4-BE49-F238E27FC236}">
                <a16:creationId xmlns:a16="http://schemas.microsoft.com/office/drawing/2014/main" id="{C1C9F5BC-67B6-4E55-958A-1EFBCB9A3374}"/>
              </a:ext>
            </a:extLst>
          </p:cNvPr>
          <p:cNvGrpSpPr>
            <a:grpSpLocks noChangeAspect="1"/>
          </p:cNvGrpSpPr>
          <p:nvPr/>
        </p:nvGrpSpPr>
        <p:grpSpPr bwMode="auto">
          <a:xfrm>
            <a:off x="610538" y="3558867"/>
            <a:ext cx="560387" cy="560387"/>
            <a:chOff x="343" y="2585"/>
            <a:chExt cx="353" cy="353"/>
          </a:xfrm>
        </p:grpSpPr>
        <p:sp>
          <p:nvSpPr>
            <p:cNvPr id="27" name="AutoShape 13">
              <a:extLst>
                <a:ext uri="{FF2B5EF4-FFF2-40B4-BE49-F238E27FC236}">
                  <a16:creationId xmlns:a16="http://schemas.microsoft.com/office/drawing/2014/main" id="{0A615B61-227E-44DA-B7EA-24BFCE8A0A2D}"/>
                </a:ext>
              </a:extLst>
            </p:cNvPr>
            <p:cNvSpPr>
              <a:spLocks noChangeAspect="1" noChangeArrowheads="1" noTextEdit="1"/>
            </p:cNvSpPr>
            <p:nvPr/>
          </p:nvSpPr>
          <p:spPr bwMode="auto">
            <a:xfrm>
              <a:off x="343" y="2585"/>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
              <a:extLst>
                <a:ext uri="{FF2B5EF4-FFF2-40B4-BE49-F238E27FC236}">
                  <a16:creationId xmlns:a16="http://schemas.microsoft.com/office/drawing/2014/main" id="{CDCED848-8077-4155-AA95-A5515996CCE8}"/>
                </a:ext>
              </a:extLst>
            </p:cNvPr>
            <p:cNvSpPr>
              <a:spLocks/>
            </p:cNvSpPr>
            <p:nvPr/>
          </p:nvSpPr>
          <p:spPr bwMode="auto">
            <a:xfrm>
              <a:off x="343" y="2585"/>
              <a:ext cx="353" cy="353"/>
            </a:xfrm>
            <a:custGeom>
              <a:avLst/>
              <a:gdLst>
                <a:gd name="T0" fmla="*/ 13419 w 16238"/>
                <a:gd name="T1" fmla="*/ 2819 h 16238"/>
                <a:gd name="T2" fmla="*/ 13419 w 16238"/>
                <a:gd name="T3" fmla="*/ 0 h 16238"/>
                <a:gd name="T4" fmla="*/ 0 w 16238"/>
                <a:gd name="T5" fmla="*/ 0 h 16238"/>
                <a:gd name="T6" fmla="*/ 0 w 16238"/>
                <a:gd name="T7" fmla="*/ 16238 h 16238"/>
                <a:gd name="T8" fmla="*/ 16238 w 16238"/>
                <a:gd name="T9" fmla="*/ 16238 h 16238"/>
                <a:gd name="T10" fmla="*/ 16238 w 16238"/>
                <a:gd name="T11" fmla="*/ 2819 h 16238"/>
                <a:gd name="T12" fmla="*/ 13419 w 16238"/>
                <a:gd name="T13" fmla="*/ 2819 h 16238"/>
              </a:gdLst>
              <a:ahLst/>
              <a:cxnLst>
                <a:cxn ang="0">
                  <a:pos x="T0" y="T1"/>
                </a:cxn>
                <a:cxn ang="0">
                  <a:pos x="T2" y="T3"/>
                </a:cxn>
                <a:cxn ang="0">
                  <a:pos x="T4" y="T5"/>
                </a:cxn>
                <a:cxn ang="0">
                  <a:pos x="T6" y="T7"/>
                </a:cxn>
                <a:cxn ang="0">
                  <a:pos x="T8" y="T9"/>
                </a:cxn>
                <a:cxn ang="0">
                  <a:pos x="T10" y="T11"/>
                </a:cxn>
                <a:cxn ang="0">
                  <a:pos x="T12" y="T13"/>
                </a:cxn>
              </a:cxnLst>
              <a:rect l="0" t="0" r="r" b="b"/>
              <a:pathLst>
                <a:path w="16238" h="16238">
                  <a:moveTo>
                    <a:pt x="13419" y="2819"/>
                  </a:moveTo>
                  <a:lnTo>
                    <a:pt x="13419" y="0"/>
                  </a:lnTo>
                  <a:lnTo>
                    <a:pt x="0" y="0"/>
                  </a:lnTo>
                  <a:lnTo>
                    <a:pt x="0" y="16238"/>
                  </a:lnTo>
                  <a:lnTo>
                    <a:pt x="16238" y="16238"/>
                  </a:lnTo>
                  <a:lnTo>
                    <a:pt x="16238" y="2819"/>
                  </a:lnTo>
                  <a:lnTo>
                    <a:pt x="13419" y="2819"/>
                  </a:lnTo>
                  <a:close/>
                </a:path>
              </a:pathLst>
            </a:custGeom>
            <a:solidFill>
              <a:srgbClr val="FA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
              <a:extLst>
                <a:ext uri="{FF2B5EF4-FFF2-40B4-BE49-F238E27FC236}">
                  <a16:creationId xmlns:a16="http://schemas.microsoft.com/office/drawing/2014/main" id="{0BB22D3E-C1BD-49E9-B4A2-205B74CE5D9A}"/>
                </a:ext>
              </a:extLst>
            </p:cNvPr>
            <p:cNvSpPr>
              <a:spLocks noEditPoints="1"/>
            </p:cNvSpPr>
            <p:nvPr/>
          </p:nvSpPr>
          <p:spPr bwMode="auto">
            <a:xfrm>
              <a:off x="414" y="2667"/>
              <a:ext cx="211" cy="223"/>
            </a:xfrm>
            <a:custGeom>
              <a:avLst/>
              <a:gdLst>
                <a:gd name="T0" fmla="*/ 1727 w 9739"/>
                <a:gd name="T1" fmla="*/ 4810 h 10258"/>
                <a:gd name="T2" fmla="*/ 1993 w 9739"/>
                <a:gd name="T3" fmla="*/ 4611 h 10258"/>
                <a:gd name="T4" fmla="*/ 2139 w 9739"/>
                <a:gd name="T5" fmla="*/ 4308 h 10258"/>
                <a:gd name="T6" fmla="*/ 2131 w 9739"/>
                <a:gd name="T7" fmla="*/ 724 h 10258"/>
                <a:gd name="T8" fmla="*/ 1972 w 9739"/>
                <a:gd name="T9" fmla="*/ 429 h 10258"/>
                <a:gd name="T10" fmla="*/ 1696 w 9739"/>
                <a:gd name="T11" fmla="*/ 244 h 10258"/>
                <a:gd name="T12" fmla="*/ 625 w 9739"/>
                <a:gd name="T13" fmla="*/ 205 h 10258"/>
                <a:gd name="T14" fmla="*/ 308 w 9739"/>
                <a:gd name="T15" fmla="*/ 320 h 10258"/>
                <a:gd name="T16" fmla="*/ 84 w 9739"/>
                <a:gd name="T17" fmla="*/ 566 h 10258"/>
                <a:gd name="T18" fmla="*/ 0 w 9739"/>
                <a:gd name="T19" fmla="*/ 897 h 10258"/>
                <a:gd name="T20" fmla="*/ 69 w 9739"/>
                <a:gd name="T21" fmla="*/ 4469 h 10258"/>
                <a:gd name="T22" fmla="*/ 280 w 9739"/>
                <a:gd name="T23" fmla="*/ 4726 h 10258"/>
                <a:gd name="T24" fmla="*/ 590 w 9739"/>
                <a:gd name="T25" fmla="*/ 4857 h 10258"/>
                <a:gd name="T26" fmla="*/ 2863 w 9739"/>
                <a:gd name="T27" fmla="*/ 466 h 10258"/>
                <a:gd name="T28" fmla="*/ 4075 w 9739"/>
                <a:gd name="T29" fmla="*/ 202 h 10258"/>
                <a:gd name="T30" fmla="*/ 4899 w 9739"/>
                <a:gd name="T31" fmla="*/ 68 h 10258"/>
                <a:gd name="T32" fmla="*/ 5972 w 9739"/>
                <a:gd name="T33" fmla="*/ 3 h 10258"/>
                <a:gd name="T34" fmla="*/ 7046 w 9739"/>
                <a:gd name="T35" fmla="*/ 24 h 10258"/>
                <a:gd name="T36" fmla="*/ 8122 w 9739"/>
                <a:gd name="T37" fmla="*/ 132 h 10258"/>
                <a:gd name="T38" fmla="*/ 8622 w 9739"/>
                <a:gd name="T39" fmla="*/ 383 h 10258"/>
                <a:gd name="T40" fmla="*/ 8853 w 9739"/>
                <a:gd name="T41" fmla="*/ 605 h 10258"/>
                <a:gd name="T42" fmla="*/ 8983 w 9739"/>
                <a:gd name="T43" fmla="*/ 920 h 10258"/>
                <a:gd name="T44" fmla="*/ 8981 w 9739"/>
                <a:gd name="T45" fmla="*/ 1283 h 10258"/>
                <a:gd name="T46" fmla="*/ 9084 w 9739"/>
                <a:gd name="T47" fmla="*/ 1497 h 10258"/>
                <a:gd name="T48" fmla="*/ 9405 w 9739"/>
                <a:gd name="T49" fmla="*/ 1926 h 10258"/>
                <a:gd name="T50" fmla="*/ 9553 w 9739"/>
                <a:gd name="T51" fmla="*/ 2356 h 10258"/>
                <a:gd name="T52" fmla="*/ 9440 w 9739"/>
                <a:gd name="T53" fmla="*/ 2786 h 10258"/>
                <a:gd name="T54" fmla="*/ 9318 w 9739"/>
                <a:gd name="T55" fmla="*/ 2912 h 10258"/>
                <a:gd name="T56" fmla="*/ 9308 w 9739"/>
                <a:gd name="T57" fmla="*/ 3004 h 10258"/>
                <a:gd name="T58" fmla="*/ 9477 w 9739"/>
                <a:gd name="T59" fmla="*/ 3234 h 10258"/>
                <a:gd name="T60" fmla="*/ 9702 w 9739"/>
                <a:gd name="T61" fmla="*/ 3594 h 10258"/>
                <a:gd name="T62" fmla="*/ 9715 w 9739"/>
                <a:gd name="T63" fmla="*/ 3940 h 10258"/>
                <a:gd name="T64" fmla="*/ 9487 w 9739"/>
                <a:gd name="T65" fmla="*/ 4260 h 10258"/>
                <a:gd name="T66" fmla="*/ 9448 w 9739"/>
                <a:gd name="T67" fmla="*/ 4478 h 10258"/>
                <a:gd name="T68" fmla="*/ 9529 w 9739"/>
                <a:gd name="T69" fmla="*/ 4639 h 10258"/>
                <a:gd name="T70" fmla="*/ 9727 w 9739"/>
                <a:gd name="T71" fmla="*/ 5137 h 10258"/>
                <a:gd name="T72" fmla="*/ 9662 w 9739"/>
                <a:gd name="T73" fmla="*/ 5588 h 10258"/>
                <a:gd name="T74" fmla="*/ 9262 w 9739"/>
                <a:gd name="T75" fmla="*/ 5979 h 10258"/>
                <a:gd name="T76" fmla="*/ 8717 w 9739"/>
                <a:gd name="T77" fmla="*/ 6102 h 10258"/>
                <a:gd name="T78" fmla="*/ 7165 w 9739"/>
                <a:gd name="T79" fmla="*/ 6113 h 10258"/>
                <a:gd name="T80" fmla="*/ 6343 w 9739"/>
                <a:gd name="T81" fmla="*/ 6254 h 10258"/>
                <a:gd name="T82" fmla="*/ 6358 w 9739"/>
                <a:gd name="T83" fmla="*/ 6598 h 10258"/>
                <a:gd name="T84" fmla="*/ 6806 w 9739"/>
                <a:gd name="T85" fmla="*/ 7518 h 10258"/>
                <a:gd name="T86" fmla="*/ 7068 w 9739"/>
                <a:gd name="T87" fmla="*/ 8172 h 10258"/>
                <a:gd name="T88" fmla="*/ 7144 w 9739"/>
                <a:gd name="T89" fmla="*/ 8667 h 10258"/>
                <a:gd name="T90" fmla="*/ 7086 w 9739"/>
                <a:gd name="T91" fmla="*/ 9169 h 10258"/>
                <a:gd name="T92" fmla="*/ 6915 w 9739"/>
                <a:gd name="T93" fmla="*/ 9724 h 10258"/>
                <a:gd name="T94" fmla="*/ 6614 w 9739"/>
                <a:gd name="T95" fmla="*/ 10085 h 10258"/>
                <a:gd name="T96" fmla="*/ 6282 w 9739"/>
                <a:gd name="T97" fmla="*/ 10234 h 10258"/>
                <a:gd name="T98" fmla="*/ 5894 w 9739"/>
                <a:gd name="T99" fmla="*/ 10247 h 10258"/>
                <a:gd name="T100" fmla="*/ 5715 w 9739"/>
                <a:gd name="T101" fmla="*/ 9497 h 10258"/>
                <a:gd name="T102" fmla="*/ 5569 w 9739"/>
                <a:gd name="T103" fmla="*/ 8716 h 10258"/>
                <a:gd name="T104" fmla="*/ 5205 w 9739"/>
                <a:gd name="T105" fmla="*/ 8001 h 10258"/>
                <a:gd name="T106" fmla="*/ 4779 w 9739"/>
                <a:gd name="T107" fmla="*/ 7521 h 10258"/>
                <a:gd name="T108" fmla="*/ 4464 w 9739"/>
                <a:gd name="T109" fmla="*/ 7072 h 10258"/>
                <a:gd name="T110" fmla="*/ 4198 w 9739"/>
                <a:gd name="T111" fmla="*/ 6559 h 10258"/>
                <a:gd name="T112" fmla="*/ 3910 w 9739"/>
                <a:gd name="T113" fmla="*/ 5893 h 10258"/>
                <a:gd name="T114" fmla="*/ 3482 w 9739"/>
                <a:gd name="T115" fmla="*/ 5264 h 10258"/>
                <a:gd name="T116" fmla="*/ 2941 w 9739"/>
                <a:gd name="T117" fmla="*/ 4844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39" h="10258">
                  <a:moveTo>
                    <a:pt x="696" y="4865"/>
                  </a:moveTo>
                  <a:lnTo>
                    <a:pt x="1457" y="4865"/>
                  </a:lnTo>
                  <a:lnTo>
                    <a:pt x="1493" y="4864"/>
                  </a:lnTo>
                  <a:lnTo>
                    <a:pt x="1528" y="4861"/>
                  </a:lnTo>
                  <a:lnTo>
                    <a:pt x="1563" y="4857"/>
                  </a:lnTo>
                  <a:lnTo>
                    <a:pt x="1597" y="4851"/>
                  </a:lnTo>
                  <a:lnTo>
                    <a:pt x="1630" y="4843"/>
                  </a:lnTo>
                  <a:lnTo>
                    <a:pt x="1664" y="4834"/>
                  </a:lnTo>
                  <a:lnTo>
                    <a:pt x="1696" y="4823"/>
                  </a:lnTo>
                  <a:lnTo>
                    <a:pt x="1727" y="4810"/>
                  </a:lnTo>
                  <a:lnTo>
                    <a:pt x="1758" y="4796"/>
                  </a:lnTo>
                  <a:lnTo>
                    <a:pt x="1788" y="4781"/>
                  </a:lnTo>
                  <a:lnTo>
                    <a:pt x="1817" y="4764"/>
                  </a:lnTo>
                  <a:lnTo>
                    <a:pt x="1845" y="4746"/>
                  </a:lnTo>
                  <a:lnTo>
                    <a:pt x="1873" y="4726"/>
                  </a:lnTo>
                  <a:lnTo>
                    <a:pt x="1899" y="4705"/>
                  </a:lnTo>
                  <a:lnTo>
                    <a:pt x="1924" y="4684"/>
                  </a:lnTo>
                  <a:lnTo>
                    <a:pt x="1949" y="4660"/>
                  </a:lnTo>
                  <a:lnTo>
                    <a:pt x="1972" y="4636"/>
                  </a:lnTo>
                  <a:lnTo>
                    <a:pt x="1993" y="4611"/>
                  </a:lnTo>
                  <a:lnTo>
                    <a:pt x="2015" y="4584"/>
                  </a:lnTo>
                  <a:lnTo>
                    <a:pt x="2034" y="4557"/>
                  </a:lnTo>
                  <a:lnTo>
                    <a:pt x="2052" y="4529"/>
                  </a:lnTo>
                  <a:lnTo>
                    <a:pt x="2068" y="4500"/>
                  </a:lnTo>
                  <a:lnTo>
                    <a:pt x="2084" y="4469"/>
                  </a:lnTo>
                  <a:lnTo>
                    <a:pt x="2098" y="4439"/>
                  </a:lnTo>
                  <a:lnTo>
                    <a:pt x="2110" y="4408"/>
                  </a:lnTo>
                  <a:lnTo>
                    <a:pt x="2121" y="4375"/>
                  </a:lnTo>
                  <a:lnTo>
                    <a:pt x="2131" y="4342"/>
                  </a:lnTo>
                  <a:lnTo>
                    <a:pt x="2139" y="4308"/>
                  </a:lnTo>
                  <a:lnTo>
                    <a:pt x="2145" y="4275"/>
                  </a:lnTo>
                  <a:lnTo>
                    <a:pt x="2150" y="4240"/>
                  </a:lnTo>
                  <a:lnTo>
                    <a:pt x="2152" y="4205"/>
                  </a:lnTo>
                  <a:lnTo>
                    <a:pt x="2153" y="4169"/>
                  </a:lnTo>
                  <a:lnTo>
                    <a:pt x="2153" y="897"/>
                  </a:lnTo>
                  <a:lnTo>
                    <a:pt x="2152" y="862"/>
                  </a:lnTo>
                  <a:lnTo>
                    <a:pt x="2150" y="826"/>
                  </a:lnTo>
                  <a:lnTo>
                    <a:pt x="2145" y="792"/>
                  </a:lnTo>
                  <a:lnTo>
                    <a:pt x="2139" y="757"/>
                  </a:lnTo>
                  <a:lnTo>
                    <a:pt x="2131" y="724"/>
                  </a:lnTo>
                  <a:lnTo>
                    <a:pt x="2121" y="691"/>
                  </a:lnTo>
                  <a:lnTo>
                    <a:pt x="2110" y="659"/>
                  </a:lnTo>
                  <a:lnTo>
                    <a:pt x="2098" y="627"/>
                  </a:lnTo>
                  <a:lnTo>
                    <a:pt x="2084" y="596"/>
                  </a:lnTo>
                  <a:lnTo>
                    <a:pt x="2068" y="566"/>
                  </a:lnTo>
                  <a:lnTo>
                    <a:pt x="2052" y="537"/>
                  </a:lnTo>
                  <a:lnTo>
                    <a:pt x="2034" y="508"/>
                  </a:lnTo>
                  <a:lnTo>
                    <a:pt x="2015" y="481"/>
                  </a:lnTo>
                  <a:lnTo>
                    <a:pt x="1993" y="455"/>
                  </a:lnTo>
                  <a:lnTo>
                    <a:pt x="1972" y="429"/>
                  </a:lnTo>
                  <a:lnTo>
                    <a:pt x="1949" y="405"/>
                  </a:lnTo>
                  <a:lnTo>
                    <a:pt x="1924" y="383"/>
                  </a:lnTo>
                  <a:lnTo>
                    <a:pt x="1899" y="360"/>
                  </a:lnTo>
                  <a:lnTo>
                    <a:pt x="1873" y="340"/>
                  </a:lnTo>
                  <a:lnTo>
                    <a:pt x="1845" y="320"/>
                  </a:lnTo>
                  <a:lnTo>
                    <a:pt x="1817" y="302"/>
                  </a:lnTo>
                  <a:lnTo>
                    <a:pt x="1788" y="285"/>
                  </a:lnTo>
                  <a:lnTo>
                    <a:pt x="1758" y="270"/>
                  </a:lnTo>
                  <a:lnTo>
                    <a:pt x="1727" y="256"/>
                  </a:lnTo>
                  <a:lnTo>
                    <a:pt x="1696" y="244"/>
                  </a:lnTo>
                  <a:lnTo>
                    <a:pt x="1664" y="232"/>
                  </a:lnTo>
                  <a:lnTo>
                    <a:pt x="1630" y="223"/>
                  </a:lnTo>
                  <a:lnTo>
                    <a:pt x="1597" y="215"/>
                  </a:lnTo>
                  <a:lnTo>
                    <a:pt x="1563" y="209"/>
                  </a:lnTo>
                  <a:lnTo>
                    <a:pt x="1528" y="205"/>
                  </a:lnTo>
                  <a:lnTo>
                    <a:pt x="1493" y="202"/>
                  </a:lnTo>
                  <a:lnTo>
                    <a:pt x="1457" y="201"/>
                  </a:lnTo>
                  <a:lnTo>
                    <a:pt x="696" y="201"/>
                  </a:lnTo>
                  <a:lnTo>
                    <a:pt x="660" y="202"/>
                  </a:lnTo>
                  <a:lnTo>
                    <a:pt x="625" y="205"/>
                  </a:lnTo>
                  <a:lnTo>
                    <a:pt x="590" y="209"/>
                  </a:lnTo>
                  <a:lnTo>
                    <a:pt x="556" y="215"/>
                  </a:lnTo>
                  <a:lnTo>
                    <a:pt x="523" y="223"/>
                  </a:lnTo>
                  <a:lnTo>
                    <a:pt x="489" y="232"/>
                  </a:lnTo>
                  <a:lnTo>
                    <a:pt x="457" y="244"/>
                  </a:lnTo>
                  <a:lnTo>
                    <a:pt x="425" y="256"/>
                  </a:lnTo>
                  <a:lnTo>
                    <a:pt x="395" y="270"/>
                  </a:lnTo>
                  <a:lnTo>
                    <a:pt x="365" y="285"/>
                  </a:lnTo>
                  <a:lnTo>
                    <a:pt x="336" y="302"/>
                  </a:lnTo>
                  <a:lnTo>
                    <a:pt x="308" y="320"/>
                  </a:lnTo>
                  <a:lnTo>
                    <a:pt x="280" y="340"/>
                  </a:lnTo>
                  <a:lnTo>
                    <a:pt x="254" y="360"/>
                  </a:lnTo>
                  <a:lnTo>
                    <a:pt x="229" y="383"/>
                  </a:lnTo>
                  <a:lnTo>
                    <a:pt x="204" y="405"/>
                  </a:lnTo>
                  <a:lnTo>
                    <a:pt x="182" y="429"/>
                  </a:lnTo>
                  <a:lnTo>
                    <a:pt x="160" y="455"/>
                  </a:lnTo>
                  <a:lnTo>
                    <a:pt x="138" y="481"/>
                  </a:lnTo>
                  <a:lnTo>
                    <a:pt x="119" y="508"/>
                  </a:lnTo>
                  <a:lnTo>
                    <a:pt x="101" y="537"/>
                  </a:lnTo>
                  <a:lnTo>
                    <a:pt x="84" y="566"/>
                  </a:lnTo>
                  <a:lnTo>
                    <a:pt x="69" y="596"/>
                  </a:lnTo>
                  <a:lnTo>
                    <a:pt x="55" y="627"/>
                  </a:lnTo>
                  <a:lnTo>
                    <a:pt x="42" y="659"/>
                  </a:lnTo>
                  <a:lnTo>
                    <a:pt x="32" y="691"/>
                  </a:lnTo>
                  <a:lnTo>
                    <a:pt x="21" y="724"/>
                  </a:lnTo>
                  <a:lnTo>
                    <a:pt x="14" y="757"/>
                  </a:lnTo>
                  <a:lnTo>
                    <a:pt x="8" y="792"/>
                  </a:lnTo>
                  <a:lnTo>
                    <a:pt x="3" y="826"/>
                  </a:lnTo>
                  <a:lnTo>
                    <a:pt x="0" y="862"/>
                  </a:lnTo>
                  <a:lnTo>
                    <a:pt x="0" y="897"/>
                  </a:lnTo>
                  <a:lnTo>
                    <a:pt x="0" y="4169"/>
                  </a:lnTo>
                  <a:lnTo>
                    <a:pt x="0" y="4205"/>
                  </a:lnTo>
                  <a:lnTo>
                    <a:pt x="3" y="4240"/>
                  </a:lnTo>
                  <a:lnTo>
                    <a:pt x="8" y="4275"/>
                  </a:lnTo>
                  <a:lnTo>
                    <a:pt x="14" y="4308"/>
                  </a:lnTo>
                  <a:lnTo>
                    <a:pt x="21" y="4342"/>
                  </a:lnTo>
                  <a:lnTo>
                    <a:pt x="32" y="4375"/>
                  </a:lnTo>
                  <a:lnTo>
                    <a:pt x="42" y="4408"/>
                  </a:lnTo>
                  <a:lnTo>
                    <a:pt x="55" y="4439"/>
                  </a:lnTo>
                  <a:lnTo>
                    <a:pt x="69" y="4469"/>
                  </a:lnTo>
                  <a:lnTo>
                    <a:pt x="84" y="4500"/>
                  </a:lnTo>
                  <a:lnTo>
                    <a:pt x="101" y="4529"/>
                  </a:lnTo>
                  <a:lnTo>
                    <a:pt x="119" y="4557"/>
                  </a:lnTo>
                  <a:lnTo>
                    <a:pt x="138" y="4584"/>
                  </a:lnTo>
                  <a:lnTo>
                    <a:pt x="160" y="4611"/>
                  </a:lnTo>
                  <a:lnTo>
                    <a:pt x="182" y="4636"/>
                  </a:lnTo>
                  <a:lnTo>
                    <a:pt x="204" y="4660"/>
                  </a:lnTo>
                  <a:lnTo>
                    <a:pt x="229" y="4684"/>
                  </a:lnTo>
                  <a:lnTo>
                    <a:pt x="254" y="4705"/>
                  </a:lnTo>
                  <a:lnTo>
                    <a:pt x="280" y="4726"/>
                  </a:lnTo>
                  <a:lnTo>
                    <a:pt x="308" y="4746"/>
                  </a:lnTo>
                  <a:lnTo>
                    <a:pt x="336" y="4764"/>
                  </a:lnTo>
                  <a:lnTo>
                    <a:pt x="365" y="4781"/>
                  </a:lnTo>
                  <a:lnTo>
                    <a:pt x="395" y="4796"/>
                  </a:lnTo>
                  <a:lnTo>
                    <a:pt x="425" y="4810"/>
                  </a:lnTo>
                  <a:lnTo>
                    <a:pt x="457" y="4823"/>
                  </a:lnTo>
                  <a:lnTo>
                    <a:pt x="489" y="4834"/>
                  </a:lnTo>
                  <a:lnTo>
                    <a:pt x="523" y="4843"/>
                  </a:lnTo>
                  <a:lnTo>
                    <a:pt x="556" y="4851"/>
                  </a:lnTo>
                  <a:lnTo>
                    <a:pt x="590" y="4857"/>
                  </a:lnTo>
                  <a:lnTo>
                    <a:pt x="625" y="4861"/>
                  </a:lnTo>
                  <a:lnTo>
                    <a:pt x="660" y="4864"/>
                  </a:lnTo>
                  <a:lnTo>
                    <a:pt x="696" y="4865"/>
                  </a:lnTo>
                  <a:close/>
                  <a:moveTo>
                    <a:pt x="2500" y="4691"/>
                  </a:moveTo>
                  <a:lnTo>
                    <a:pt x="2500" y="514"/>
                  </a:lnTo>
                  <a:lnTo>
                    <a:pt x="2573" y="506"/>
                  </a:lnTo>
                  <a:lnTo>
                    <a:pt x="2646" y="498"/>
                  </a:lnTo>
                  <a:lnTo>
                    <a:pt x="2719" y="488"/>
                  </a:lnTo>
                  <a:lnTo>
                    <a:pt x="2791" y="477"/>
                  </a:lnTo>
                  <a:lnTo>
                    <a:pt x="2863" y="466"/>
                  </a:lnTo>
                  <a:lnTo>
                    <a:pt x="2935" y="453"/>
                  </a:lnTo>
                  <a:lnTo>
                    <a:pt x="3007" y="439"/>
                  </a:lnTo>
                  <a:lnTo>
                    <a:pt x="3079" y="426"/>
                  </a:lnTo>
                  <a:lnTo>
                    <a:pt x="3222" y="397"/>
                  </a:lnTo>
                  <a:lnTo>
                    <a:pt x="3364" y="365"/>
                  </a:lnTo>
                  <a:lnTo>
                    <a:pt x="3507" y="333"/>
                  </a:lnTo>
                  <a:lnTo>
                    <a:pt x="3650" y="299"/>
                  </a:lnTo>
                  <a:lnTo>
                    <a:pt x="3791" y="266"/>
                  </a:lnTo>
                  <a:lnTo>
                    <a:pt x="3933" y="233"/>
                  </a:lnTo>
                  <a:lnTo>
                    <a:pt x="4075" y="202"/>
                  </a:lnTo>
                  <a:lnTo>
                    <a:pt x="4218" y="171"/>
                  </a:lnTo>
                  <a:lnTo>
                    <a:pt x="4289" y="157"/>
                  </a:lnTo>
                  <a:lnTo>
                    <a:pt x="4360" y="143"/>
                  </a:lnTo>
                  <a:lnTo>
                    <a:pt x="4432" y="130"/>
                  </a:lnTo>
                  <a:lnTo>
                    <a:pt x="4503" y="119"/>
                  </a:lnTo>
                  <a:lnTo>
                    <a:pt x="4575" y="107"/>
                  </a:lnTo>
                  <a:lnTo>
                    <a:pt x="4647" y="96"/>
                  </a:lnTo>
                  <a:lnTo>
                    <a:pt x="4719" y="87"/>
                  </a:lnTo>
                  <a:lnTo>
                    <a:pt x="4792" y="79"/>
                  </a:lnTo>
                  <a:lnTo>
                    <a:pt x="4899" y="68"/>
                  </a:lnTo>
                  <a:lnTo>
                    <a:pt x="5006" y="58"/>
                  </a:lnTo>
                  <a:lnTo>
                    <a:pt x="5113" y="48"/>
                  </a:lnTo>
                  <a:lnTo>
                    <a:pt x="5220" y="40"/>
                  </a:lnTo>
                  <a:lnTo>
                    <a:pt x="5327" y="31"/>
                  </a:lnTo>
                  <a:lnTo>
                    <a:pt x="5435" y="24"/>
                  </a:lnTo>
                  <a:lnTo>
                    <a:pt x="5541" y="18"/>
                  </a:lnTo>
                  <a:lnTo>
                    <a:pt x="5649" y="13"/>
                  </a:lnTo>
                  <a:lnTo>
                    <a:pt x="5757" y="9"/>
                  </a:lnTo>
                  <a:lnTo>
                    <a:pt x="5864" y="6"/>
                  </a:lnTo>
                  <a:lnTo>
                    <a:pt x="5972" y="3"/>
                  </a:lnTo>
                  <a:lnTo>
                    <a:pt x="6078" y="1"/>
                  </a:lnTo>
                  <a:lnTo>
                    <a:pt x="6186" y="0"/>
                  </a:lnTo>
                  <a:lnTo>
                    <a:pt x="6293" y="0"/>
                  </a:lnTo>
                  <a:lnTo>
                    <a:pt x="6401" y="1"/>
                  </a:lnTo>
                  <a:lnTo>
                    <a:pt x="6509" y="3"/>
                  </a:lnTo>
                  <a:lnTo>
                    <a:pt x="6616" y="5"/>
                  </a:lnTo>
                  <a:lnTo>
                    <a:pt x="6724" y="9"/>
                  </a:lnTo>
                  <a:lnTo>
                    <a:pt x="6831" y="13"/>
                  </a:lnTo>
                  <a:lnTo>
                    <a:pt x="6939" y="18"/>
                  </a:lnTo>
                  <a:lnTo>
                    <a:pt x="7046" y="24"/>
                  </a:lnTo>
                  <a:lnTo>
                    <a:pt x="7154" y="31"/>
                  </a:lnTo>
                  <a:lnTo>
                    <a:pt x="7262" y="39"/>
                  </a:lnTo>
                  <a:lnTo>
                    <a:pt x="7369" y="48"/>
                  </a:lnTo>
                  <a:lnTo>
                    <a:pt x="7477" y="57"/>
                  </a:lnTo>
                  <a:lnTo>
                    <a:pt x="7584" y="67"/>
                  </a:lnTo>
                  <a:lnTo>
                    <a:pt x="7692" y="78"/>
                  </a:lnTo>
                  <a:lnTo>
                    <a:pt x="7799" y="90"/>
                  </a:lnTo>
                  <a:lnTo>
                    <a:pt x="7907" y="103"/>
                  </a:lnTo>
                  <a:lnTo>
                    <a:pt x="8015" y="118"/>
                  </a:lnTo>
                  <a:lnTo>
                    <a:pt x="8122" y="132"/>
                  </a:lnTo>
                  <a:lnTo>
                    <a:pt x="8229" y="148"/>
                  </a:lnTo>
                  <a:lnTo>
                    <a:pt x="8295" y="181"/>
                  </a:lnTo>
                  <a:lnTo>
                    <a:pt x="8359" y="215"/>
                  </a:lnTo>
                  <a:lnTo>
                    <a:pt x="8422" y="250"/>
                  </a:lnTo>
                  <a:lnTo>
                    <a:pt x="8481" y="286"/>
                  </a:lnTo>
                  <a:lnTo>
                    <a:pt x="8511" y="304"/>
                  </a:lnTo>
                  <a:lnTo>
                    <a:pt x="8539" y="323"/>
                  </a:lnTo>
                  <a:lnTo>
                    <a:pt x="8568" y="343"/>
                  </a:lnTo>
                  <a:lnTo>
                    <a:pt x="8595" y="362"/>
                  </a:lnTo>
                  <a:lnTo>
                    <a:pt x="8622" y="383"/>
                  </a:lnTo>
                  <a:lnTo>
                    <a:pt x="8648" y="403"/>
                  </a:lnTo>
                  <a:lnTo>
                    <a:pt x="8673" y="423"/>
                  </a:lnTo>
                  <a:lnTo>
                    <a:pt x="8699" y="444"/>
                  </a:lnTo>
                  <a:lnTo>
                    <a:pt x="8722" y="466"/>
                  </a:lnTo>
                  <a:lnTo>
                    <a:pt x="8746" y="488"/>
                  </a:lnTo>
                  <a:lnTo>
                    <a:pt x="8769" y="510"/>
                  </a:lnTo>
                  <a:lnTo>
                    <a:pt x="8791" y="533"/>
                  </a:lnTo>
                  <a:lnTo>
                    <a:pt x="8812" y="556"/>
                  </a:lnTo>
                  <a:lnTo>
                    <a:pt x="8833" y="580"/>
                  </a:lnTo>
                  <a:lnTo>
                    <a:pt x="8853" y="605"/>
                  </a:lnTo>
                  <a:lnTo>
                    <a:pt x="8871" y="629"/>
                  </a:lnTo>
                  <a:lnTo>
                    <a:pt x="8889" y="655"/>
                  </a:lnTo>
                  <a:lnTo>
                    <a:pt x="8907" y="680"/>
                  </a:lnTo>
                  <a:lnTo>
                    <a:pt x="8924" y="706"/>
                  </a:lnTo>
                  <a:lnTo>
                    <a:pt x="8939" y="733"/>
                  </a:lnTo>
                  <a:lnTo>
                    <a:pt x="8954" y="760"/>
                  </a:lnTo>
                  <a:lnTo>
                    <a:pt x="8969" y="787"/>
                  </a:lnTo>
                  <a:lnTo>
                    <a:pt x="8981" y="816"/>
                  </a:lnTo>
                  <a:lnTo>
                    <a:pt x="8993" y="844"/>
                  </a:lnTo>
                  <a:lnTo>
                    <a:pt x="8983" y="920"/>
                  </a:lnTo>
                  <a:lnTo>
                    <a:pt x="8974" y="997"/>
                  </a:lnTo>
                  <a:lnTo>
                    <a:pt x="8971" y="1035"/>
                  </a:lnTo>
                  <a:lnTo>
                    <a:pt x="8968" y="1073"/>
                  </a:lnTo>
                  <a:lnTo>
                    <a:pt x="8967" y="1111"/>
                  </a:lnTo>
                  <a:lnTo>
                    <a:pt x="8967" y="1149"/>
                  </a:lnTo>
                  <a:lnTo>
                    <a:pt x="8969" y="1187"/>
                  </a:lnTo>
                  <a:lnTo>
                    <a:pt x="8972" y="1225"/>
                  </a:lnTo>
                  <a:lnTo>
                    <a:pt x="8975" y="1244"/>
                  </a:lnTo>
                  <a:lnTo>
                    <a:pt x="8978" y="1263"/>
                  </a:lnTo>
                  <a:lnTo>
                    <a:pt x="8981" y="1283"/>
                  </a:lnTo>
                  <a:lnTo>
                    <a:pt x="8986" y="1301"/>
                  </a:lnTo>
                  <a:lnTo>
                    <a:pt x="8991" y="1320"/>
                  </a:lnTo>
                  <a:lnTo>
                    <a:pt x="8996" y="1340"/>
                  </a:lnTo>
                  <a:lnTo>
                    <a:pt x="9002" y="1359"/>
                  </a:lnTo>
                  <a:lnTo>
                    <a:pt x="9009" y="1377"/>
                  </a:lnTo>
                  <a:lnTo>
                    <a:pt x="9017" y="1396"/>
                  </a:lnTo>
                  <a:lnTo>
                    <a:pt x="9026" y="1416"/>
                  </a:lnTo>
                  <a:lnTo>
                    <a:pt x="9036" y="1435"/>
                  </a:lnTo>
                  <a:lnTo>
                    <a:pt x="9046" y="1453"/>
                  </a:lnTo>
                  <a:lnTo>
                    <a:pt x="9084" y="1497"/>
                  </a:lnTo>
                  <a:lnTo>
                    <a:pt x="9122" y="1540"/>
                  </a:lnTo>
                  <a:lnTo>
                    <a:pt x="9157" y="1582"/>
                  </a:lnTo>
                  <a:lnTo>
                    <a:pt x="9193" y="1626"/>
                  </a:lnTo>
                  <a:lnTo>
                    <a:pt x="9227" y="1668"/>
                  </a:lnTo>
                  <a:lnTo>
                    <a:pt x="9261" y="1711"/>
                  </a:lnTo>
                  <a:lnTo>
                    <a:pt x="9292" y="1755"/>
                  </a:lnTo>
                  <a:lnTo>
                    <a:pt x="9323" y="1797"/>
                  </a:lnTo>
                  <a:lnTo>
                    <a:pt x="9352" y="1841"/>
                  </a:lnTo>
                  <a:lnTo>
                    <a:pt x="9380" y="1884"/>
                  </a:lnTo>
                  <a:lnTo>
                    <a:pt x="9405" y="1926"/>
                  </a:lnTo>
                  <a:lnTo>
                    <a:pt x="9429" y="1969"/>
                  </a:lnTo>
                  <a:lnTo>
                    <a:pt x="9452" y="2012"/>
                  </a:lnTo>
                  <a:lnTo>
                    <a:pt x="9472" y="2055"/>
                  </a:lnTo>
                  <a:lnTo>
                    <a:pt x="9490" y="2099"/>
                  </a:lnTo>
                  <a:lnTo>
                    <a:pt x="9507" y="2141"/>
                  </a:lnTo>
                  <a:lnTo>
                    <a:pt x="9521" y="2184"/>
                  </a:lnTo>
                  <a:lnTo>
                    <a:pt x="9532" y="2228"/>
                  </a:lnTo>
                  <a:lnTo>
                    <a:pt x="9542" y="2270"/>
                  </a:lnTo>
                  <a:lnTo>
                    <a:pt x="9549" y="2314"/>
                  </a:lnTo>
                  <a:lnTo>
                    <a:pt x="9553" y="2356"/>
                  </a:lnTo>
                  <a:lnTo>
                    <a:pt x="9555" y="2399"/>
                  </a:lnTo>
                  <a:lnTo>
                    <a:pt x="9554" y="2442"/>
                  </a:lnTo>
                  <a:lnTo>
                    <a:pt x="9551" y="2485"/>
                  </a:lnTo>
                  <a:lnTo>
                    <a:pt x="9544" y="2528"/>
                  </a:lnTo>
                  <a:lnTo>
                    <a:pt x="9535" y="2572"/>
                  </a:lnTo>
                  <a:lnTo>
                    <a:pt x="9523" y="2614"/>
                  </a:lnTo>
                  <a:lnTo>
                    <a:pt x="9507" y="2657"/>
                  </a:lnTo>
                  <a:lnTo>
                    <a:pt x="9487" y="2701"/>
                  </a:lnTo>
                  <a:lnTo>
                    <a:pt x="9465" y="2743"/>
                  </a:lnTo>
                  <a:lnTo>
                    <a:pt x="9440" y="2786"/>
                  </a:lnTo>
                  <a:lnTo>
                    <a:pt x="9410" y="2829"/>
                  </a:lnTo>
                  <a:lnTo>
                    <a:pt x="9395" y="2839"/>
                  </a:lnTo>
                  <a:lnTo>
                    <a:pt x="9382" y="2848"/>
                  </a:lnTo>
                  <a:lnTo>
                    <a:pt x="9368" y="2857"/>
                  </a:lnTo>
                  <a:lnTo>
                    <a:pt x="9357" y="2866"/>
                  </a:lnTo>
                  <a:lnTo>
                    <a:pt x="9347" y="2875"/>
                  </a:lnTo>
                  <a:lnTo>
                    <a:pt x="9338" y="2884"/>
                  </a:lnTo>
                  <a:lnTo>
                    <a:pt x="9330" y="2893"/>
                  </a:lnTo>
                  <a:lnTo>
                    <a:pt x="9324" y="2902"/>
                  </a:lnTo>
                  <a:lnTo>
                    <a:pt x="9318" y="2912"/>
                  </a:lnTo>
                  <a:lnTo>
                    <a:pt x="9313" y="2922"/>
                  </a:lnTo>
                  <a:lnTo>
                    <a:pt x="9309" y="2931"/>
                  </a:lnTo>
                  <a:lnTo>
                    <a:pt x="9306" y="2940"/>
                  </a:lnTo>
                  <a:lnTo>
                    <a:pt x="9304" y="2949"/>
                  </a:lnTo>
                  <a:lnTo>
                    <a:pt x="9303" y="2958"/>
                  </a:lnTo>
                  <a:lnTo>
                    <a:pt x="9303" y="2967"/>
                  </a:lnTo>
                  <a:lnTo>
                    <a:pt x="9303" y="2977"/>
                  </a:lnTo>
                  <a:lnTo>
                    <a:pt x="9304" y="2986"/>
                  </a:lnTo>
                  <a:lnTo>
                    <a:pt x="9306" y="2995"/>
                  </a:lnTo>
                  <a:lnTo>
                    <a:pt x="9308" y="3004"/>
                  </a:lnTo>
                  <a:lnTo>
                    <a:pt x="9311" y="3014"/>
                  </a:lnTo>
                  <a:lnTo>
                    <a:pt x="9318" y="3032"/>
                  </a:lnTo>
                  <a:lnTo>
                    <a:pt x="9327" y="3051"/>
                  </a:lnTo>
                  <a:lnTo>
                    <a:pt x="9338" y="3069"/>
                  </a:lnTo>
                  <a:lnTo>
                    <a:pt x="9349" y="3088"/>
                  </a:lnTo>
                  <a:lnTo>
                    <a:pt x="9362" y="3106"/>
                  </a:lnTo>
                  <a:lnTo>
                    <a:pt x="9376" y="3125"/>
                  </a:lnTo>
                  <a:lnTo>
                    <a:pt x="9411" y="3161"/>
                  </a:lnTo>
                  <a:lnTo>
                    <a:pt x="9445" y="3198"/>
                  </a:lnTo>
                  <a:lnTo>
                    <a:pt x="9477" y="3234"/>
                  </a:lnTo>
                  <a:lnTo>
                    <a:pt x="9508" y="3271"/>
                  </a:lnTo>
                  <a:lnTo>
                    <a:pt x="9537" y="3307"/>
                  </a:lnTo>
                  <a:lnTo>
                    <a:pt x="9564" y="3344"/>
                  </a:lnTo>
                  <a:lnTo>
                    <a:pt x="9590" y="3379"/>
                  </a:lnTo>
                  <a:lnTo>
                    <a:pt x="9613" y="3415"/>
                  </a:lnTo>
                  <a:lnTo>
                    <a:pt x="9635" y="3452"/>
                  </a:lnTo>
                  <a:lnTo>
                    <a:pt x="9655" y="3487"/>
                  </a:lnTo>
                  <a:lnTo>
                    <a:pt x="9673" y="3523"/>
                  </a:lnTo>
                  <a:lnTo>
                    <a:pt x="9689" y="3558"/>
                  </a:lnTo>
                  <a:lnTo>
                    <a:pt x="9702" y="3594"/>
                  </a:lnTo>
                  <a:lnTo>
                    <a:pt x="9715" y="3629"/>
                  </a:lnTo>
                  <a:lnTo>
                    <a:pt x="9724" y="3664"/>
                  </a:lnTo>
                  <a:lnTo>
                    <a:pt x="9732" y="3699"/>
                  </a:lnTo>
                  <a:lnTo>
                    <a:pt x="9736" y="3734"/>
                  </a:lnTo>
                  <a:lnTo>
                    <a:pt x="9739" y="3768"/>
                  </a:lnTo>
                  <a:lnTo>
                    <a:pt x="9739" y="3804"/>
                  </a:lnTo>
                  <a:lnTo>
                    <a:pt x="9737" y="3837"/>
                  </a:lnTo>
                  <a:lnTo>
                    <a:pt x="9732" y="3872"/>
                  </a:lnTo>
                  <a:lnTo>
                    <a:pt x="9725" y="3906"/>
                  </a:lnTo>
                  <a:lnTo>
                    <a:pt x="9715" y="3940"/>
                  </a:lnTo>
                  <a:lnTo>
                    <a:pt x="9702" y="3974"/>
                  </a:lnTo>
                  <a:lnTo>
                    <a:pt x="9686" y="4008"/>
                  </a:lnTo>
                  <a:lnTo>
                    <a:pt x="9668" y="4041"/>
                  </a:lnTo>
                  <a:lnTo>
                    <a:pt x="9648" y="4075"/>
                  </a:lnTo>
                  <a:lnTo>
                    <a:pt x="9623" y="4107"/>
                  </a:lnTo>
                  <a:lnTo>
                    <a:pt x="9596" y="4141"/>
                  </a:lnTo>
                  <a:lnTo>
                    <a:pt x="9566" y="4173"/>
                  </a:lnTo>
                  <a:lnTo>
                    <a:pt x="9534" y="4206"/>
                  </a:lnTo>
                  <a:lnTo>
                    <a:pt x="9497" y="4238"/>
                  </a:lnTo>
                  <a:lnTo>
                    <a:pt x="9487" y="4260"/>
                  </a:lnTo>
                  <a:lnTo>
                    <a:pt x="9479" y="4282"/>
                  </a:lnTo>
                  <a:lnTo>
                    <a:pt x="9470" y="4304"/>
                  </a:lnTo>
                  <a:lnTo>
                    <a:pt x="9463" y="4325"/>
                  </a:lnTo>
                  <a:lnTo>
                    <a:pt x="9457" y="4348"/>
                  </a:lnTo>
                  <a:lnTo>
                    <a:pt x="9451" y="4369"/>
                  </a:lnTo>
                  <a:lnTo>
                    <a:pt x="9448" y="4391"/>
                  </a:lnTo>
                  <a:lnTo>
                    <a:pt x="9445" y="4413"/>
                  </a:lnTo>
                  <a:lnTo>
                    <a:pt x="9444" y="4434"/>
                  </a:lnTo>
                  <a:lnTo>
                    <a:pt x="9445" y="4456"/>
                  </a:lnTo>
                  <a:lnTo>
                    <a:pt x="9448" y="4478"/>
                  </a:lnTo>
                  <a:lnTo>
                    <a:pt x="9453" y="4500"/>
                  </a:lnTo>
                  <a:lnTo>
                    <a:pt x="9456" y="4511"/>
                  </a:lnTo>
                  <a:lnTo>
                    <a:pt x="9460" y="4521"/>
                  </a:lnTo>
                  <a:lnTo>
                    <a:pt x="9465" y="4532"/>
                  </a:lnTo>
                  <a:lnTo>
                    <a:pt x="9470" y="4544"/>
                  </a:lnTo>
                  <a:lnTo>
                    <a:pt x="9476" y="4554"/>
                  </a:lnTo>
                  <a:lnTo>
                    <a:pt x="9482" y="4565"/>
                  </a:lnTo>
                  <a:lnTo>
                    <a:pt x="9489" y="4576"/>
                  </a:lnTo>
                  <a:lnTo>
                    <a:pt x="9497" y="4587"/>
                  </a:lnTo>
                  <a:lnTo>
                    <a:pt x="9529" y="4639"/>
                  </a:lnTo>
                  <a:lnTo>
                    <a:pt x="9558" y="4691"/>
                  </a:lnTo>
                  <a:lnTo>
                    <a:pt x="9586" y="4741"/>
                  </a:lnTo>
                  <a:lnTo>
                    <a:pt x="9612" y="4793"/>
                  </a:lnTo>
                  <a:lnTo>
                    <a:pt x="9635" y="4843"/>
                  </a:lnTo>
                  <a:lnTo>
                    <a:pt x="9657" y="4894"/>
                  </a:lnTo>
                  <a:lnTo>
                    <a:pt x="9675" y="4943"/>
                  </a:lnTo>
                  <a:lnTo>
                    <a:pt x="9692" y="4992"/>
                  </a:lnTo>
                  <a:lnTo>
                    <a:pt x="9706" y="5041"/>
                  </a:lnTo>
                  <a:lnTo>
                    <a:pt x="9718" y="5090"/>
                  </a:lnTo>
                  <a:lnTo>
                    <a:pt x="9727" y="5137"/>
                  </a:lnTo>
                  <a:lnTo>
                    <a:pt x="9734" y="5185"/>
                  </a:lnTo>
                  <a:lnTo>
                    <a:pt x="9737" y="5232"/>
                  </a:lnTo>
                  <a:lnTo>
                    <a:pt x="9738" y="5278"/>
                  </a:lnTo>
                  <a:lnTo>
                    <a:pt x="9736" y="5324"/>
                  </a:lnTo>
                  <a:lnTo>
                    <a:pt x="9732" y="5370"/>
                  </a:lnTo>
                  <a:lnTo>
                    <a:pt x="9724" y="5414"/>
                  </a:lnTo>
                  <a:lnTo>
                    <a:pt x="9713" y="5459"/>
                  </a:lnTo>
                  <a:lnTo>
                    <a:pt x="9698" y="5503"/>
                  </a:lnTo>
                  <a:lnTo>
                    <a:pt x="9682" y="5546"/>
                  </a:lnTo>
                  <a:lnTo>
                    <a:pt x="9662" y="5588"/>
                  </a:lnTo>
                  <a:lnTo>
                    <a:pt x="9637" y="5630"/>
                  </a:lnTo>
                  <a:lnTo>
                    <a:pt x="9610" y="5672"/>
                  </a:lnTo>
                  <a:lnTo>
                    <a:pt x="9580" y="5713"/>
                  </a:lnTo>
                  <a:lnTo>
                    <a:pt x="9546" y="5752"/>
                  </a:lnTo>
                  <a:lnTo>
                    <a:pt x="9508" y="5792"/>
                  </a:lnTo>
                  <a:lnTo>
                    <a:pt x="9466" y="5830"/>
                  </a:lnTo>
                  <a:lnTo>
                    <a:pt x="9421" y="5868"/>
                  </a:lnTo>
                  <a:lnTo>
                    <a:pt x="9373" y="5906"/>
                  </a:lnTo>
                  <a:lnTo>
                    <a:pt x="9319" y="5942"/>
                  </a:lnTo>
                  <a:lnTo>
                    <a:pt x="9262" y="5979"/>
                  </a:lnTo>
                  <a:lnTo>
                    <a:pt x="9201" y="6013"/>
                  </a:lnTo>
                  <a:lnTo>
                    <a:pt x="9160" y="6024"/>
                  </a:lnTo>
                  <a:lnTo>
                    <a:pt x="9119" y="6035"/>
                  </a:lnTo>
                  <a:lnTo>
                    <a:pt x="9078" y="6046"/>
                  </a:lnTo>
                  <a:lnTo>
                    <a:pt x="9037" y="6057"/>
                  </a:lnTo>
                  <a:lnTo>
                    <a:pt x="8996" y="6068"/>
                  </a:lnTo>
                  <a:lnTo>
                    <a:pt x="8954" y="6079"/>
                  </a:lnTo>
                  <a:lnTo>
                    <a:pt x="8913" y="6090"/>
                  </a:lnTo>
                  <a:lnTo>
                    <a:pt x="8872" y="6101"/>
                  </a:lnTo>
                  <a:lnTo>
                    <a:pt x="8717" y="6102"/>
                  </a:lnTo>
                  <a:lnTo>
                    <a:pt x="8562" y="6103"/>
                  </a:lnTo>
                  <a:lnTo>
                    <a:pt x="8406" y="6104"/>
                  </a:lnTo>
                  <a:lnTo>
                    <a:pt x="8251" y="6105"/>
                  </a:lnTo>
                  <a:lnTo>
                    <a:pt x="8096" y="6106"/>
                  </a:lnTo>
                  <a:lnTo>
                    <a:pt x="7941" y="6107"/>
                  </a:lnTo>
                  <a:lnTo>
                    <a:pt x="7785" y="6108"/>
                  </a:lnTo>
                  <a:lnTo>
                    <a:pt x="7631" y="6110"/>
                  </a:lnTo>
                  <a:lnTo>
                    <a:pt x="7476" y="6111"/>
                  </a:lnTo>
                  <a:lnTo>
                    <a:pt x="7320" y="6112"/>
                  </a:lnTo>
                  <a:lnTo>
                    <a:pt x="7165" y="6113"/>
                  </a:lnTo>
                  <a:lnTo>
                    <a:pt x="7010" y="6114"/>
                  </a:lnTo>
                  <a:lnTo>
                    <a:pt x="6855" y="6115"/>
                  </a:lnTo>
                  <a:lnTo>
                    <a:pt x="6699" y="6116"/>
                  </a:lnTo>
                  <a:lnTo>
                    <a:pt x="6545" y="6117"/>
                  </a:lnTo>
                  <a:lnTo>
                    <a:pt x="6390" y="6118"/>
                  </a:lnTo>
                  <a:lnTo>
                    <a:pt x="6379" y="6144"/>
                  </a:lnTo>
                  <a:lnTo>
                    <a:pt x="6369" y="6170"/>
                  </a:lnTo>
                  <a:lnTo>
                    <a:pt x="6359" y="6198"/>
                  </a:lnTo>
                  <a:lnTo>
                    <a:pt x="6350" y="6225"/>
                  </a:lnTo>
                  <a:lnTo>
                    <a:pt x="6343" y="6254"/>
                  </a:lnTo>
                  <a:lnTo>
                    <a:pt x="6336" y="6283"/>
                  </a:lnTo>
                  <a:lnTo>
                    <a:pt x="6332" y="6313"/>
                  </a:lnTo>
                  <a:lnTo>
                    <a:pt x="6328" y="6344"/>
                  </a:lnTo>
                  <a:lnTo>
                    <a:pt x="6326" y="6376"/>
                  </a:lnTo>
                  <a:lnTo>
                    <a:pt x="6326" y="6410"/>
                  </a:lnTo>
                  <a:lnTo>
                    <a:pt x="6328" y="6444"/>
                  </a:lnTo>
                  <a:lnTo>
                    <a:pt x="6332" y="6480"/>
                  </a:lnTo>
                  <a:lnTo>
                    <a:pt x="6338" y="6517"/>
                  </a:lnTo>
                  <a:lnTo>
                    <a:pt x="6347" y="6557"/>
                  </a:lnTo>
                  <a:lnTo>
                    <a:pt x="6358" y="6598"/>
                  </a:lnTo>
                  <a:lnTo>
                    <a:pt x="6372" y="6640"/>
                  </a:lnTo>
                  <a:lnTo>
                    <a:pt x="6417" y="6739"/>
                  </a:lnTo>
                  <a:lnTo>
                    <a:pt x="6464" y="6837"/>
                  </a:lnTo>
                  <a:lnTo>
                    <a:pt x="6513" y="6935"/>
                  </a:lnTo>
                  <a:lnTo>
                    <a:pt x="6561" y="7032"/>
                  </a:lnTo>
                  <a:lnTo>
                    <a:pt x="6611" y="7129"/>
                  </a:lnTo>
                  <a:lnTo>
                    <a:pt x="6660" y="7226"/>
                  </a:lnTo>
                  <a:lnTo>
                    <a:pt x="6710" y="7323"/>
                  </a:lnTo>
                  <a:lnTo>
                    <a:pt x="6758" y="7421"/>
                  </a:lnTo>
                  <a:lnTo>
                    <a:pt x="6806" y="7518"/>
                  </a:lnTo>
                  <a:lnTo>
                    <a:pt x="6852" y="7617"/>
                  </a:lnTo>
                  <a:lnTo>
                    <a:pt x="6896" y="7716"/>
                  </a:lnTo>
                  <a:lnTo>
                    <a:pt x="6940" y="7816"/>
                  </a:lnTo>
                  <a:lnTo>
                    <a:pt x="6960" y="7865"/>
                  </a:lnTo>
                  <a:lnTo>
                    <a:pt x="6979" y="7916"/>
                  </a:lnTo>
                  <a:lnTo>
                    <a:pt x="6999" y="7967"/>
                  </a:lnTo>
                  <a:lnTo>
                    <a:pt x="7018" y="8017"/>
                  </a:lnTo>
                  <a:lnTo>
                    <a:pt x="7035" y="8068"/>
                  </a:lnTo>
                  <a:lnTo>
                    <a:pt x="7053" y="8120"/>
                  </a:lnTo>
                  <a:lnTo>
                    <a:pt x="7068" y="8172"/>
                  </a:lnTo>
                  <a:lnTo>
                    <a:pt x="7083" y="8223"/>
                  </a:lnTo>
                  <a:lnTo>
                    <a:pt x="7096" y="8272"/>
                  </a:lnTo>
                  <a:lnTo>
                    <a:pt x="7107" y="8321"/>
                  </a:lnTo>
                  <a:lnTo>
                    <a:pt x="7117" y="8370"/>
                  </a:lnTo>
                  <a:lnTo>
                    <a:pt x="7125" y="8419"/>
                  </a:lnTo>
                  <a:lnTo>
                    <a:pt x="7132" y="8468"/>
                  </a:lnTo>
                  <a:lnTo>
                    <a:pt x="7137" y="8518"/>
                  </a:lnTo>
                  <a:lnTo>
                    <a:pt x="7141" y="8568"/>
                  </a:lnTo>
                  <a:lnTo>
                    <a:pt x="7143" y="8617"/>
                  </a:lnTo>
                  <a:lnTo>
                    <a:pt x="7144" y="8667"/>
                  </a:lnTo>
                  <a:lnTo>
                    <a:pt x="7143" y="8717"/>
                  </a:lnTo>
                  <a:lnTo>
                    <a:pt x="7142" y="8766"/>
                  </a:lnTo>
                  <a:lnTo>
                    <a:pt x="7139" y="8817"/>
                  </a:lnTo>
                  <a:lnTo>
                    <a:pt x="7135" y="8867"/>
                  </a:lnTo>
                  <a:lnTo>
                    <a:pt x="7130" y="8918"/>
                  </a:lnTo>
                  <a:lnTo>
                    <a:pt x="7123" y="8967"/>
                  </a:lnTo>
                  <a:lnTo>
                    <a:pt x="7115" y="9018"/>
                  </a:lnTo>
                  <a:lnTo>
                    <a:pt x="7106" y="9069"/>
                  </a:lnTo>
                  <a:lnTo>
                    <a:pt x="7097" y="9119"/>
                  </a:lnTo>
                  <a:lnTo>
                    <a:pt x="7086" y="9169"/>
                  </a:lnTo>
                  <a:lnTo>
                    <a:pt x="7075" y="9220"/>
                  </a:lnTo>
                  <a:lnTo>
                    <a:pt x="7063" y="9271"/>
                  </a:lnTo>
                  <a:lnTo>
                    <a:pt x="7048" y="9322"/>
                  </a:lnTo>
                  <a:lnTo>
                    <a:pt x="7035" y="9372"/>
                  </a:lnTo>
                  <a:lnTo>
                    <a:pt x="7020" y="9422"/>
                  </a:lnTo>
                  <a:lnTo>
                    <a:pt x="7004" y="9473"/>
                  </a:lnTo>
                  <a:lnTo>
                    <a:pt x="6988" y="9524"/>
                  </a:lnTo>
                  <a:lnTo>
                    <a:pt x="6970" y="9573"/>
                  </a:lnTo>
                  <a:lnTo>
                    <a:pt x="6952" y="9624"/>
                  </a:lnTo>
                  <a:lnTo>
                    <a:pt x="6915" y="9724"/>
                  </a:lnTo>
                  <a:lnTo>
                    <a:pt x="6875" y="9825"/>
                  </a:lnTo>
                  <a:lnTo>
                    <a:pt x="6848" y="9859"/>
                  </a:lnTo>
                  <a:lnTo>
                    <a:pt x="6819" y="9893"/>
                  </a:lnTo>
                  <a:lnTo>
                    <a:pt x="6791" y="9925"/>
                  </a:lnTo>
                  <a:lnTo>
                    <a:pt x="6762" y="9956"/>
                  </a:lnTo>
                  <a:lnTo>
                    <a:pt x="6734" y="9984"/>
                  </a:lnTo>
                  <a:lnTo>
                    <a:pt x="6704" y="10012"/>
                  </a:lnTo>
                  <a:lnTo>
                    <a:pt x="6674" y="10037"/>
                  </a:lnTo>
                  <a:lnTo>
                    <a:pt x="6645" y="10061"/>
                  </a:lnTo>
                  <a:lnTo>
                    <a:pt x="6614" y="10085"/>
                  </a:lnTo>
                  <a:lnTo>
                    <a:pt x="6583" y="10106"/>
                  </a:lnTo>
                  <a:lnTo>
                    <a:pt x="6551" y="10126"/>
                  </a:lnTo>
                  <a:lnTo>
                    <a:pt x="6519" y="10145"/>
                  </a:lnTo>
                  <a:lnTo>
                    <a:pt x="6486" y="10162"/>
                  </a:lnTo>
                  <a:lnTo>
                    <a:pt x="6454" y="10177"/>
                  </a:lnTo>
                  <a:lnTo>
                    <a:pt x="6420" y="10191"/>
                  </a:lnTo>
                  <a:lnTo>
                    <a:pt x="6387" y="10205"/>
                  </a:lnTo>
                  <a:lnTo>
                    <a:pt x="6352" y="10216"/>
                  </a:lnTo>
                  <a:lnTo>
                    <a:pt x="6318" y="10226"/>
                  </a:lnTo>
                  <a:lnTo>
                    <a:pt x="6282" y="10234"/>
                  </a:lnTo>
                  <a:lnTo>
                    <a:pt x="6246" y="10242"/>
                  </a:lnTo>
                  <a:lnTo>
                    <a:pt x="6209" y="10247"/>
                  </a:lnTo>
                  <a:lnTo>
                    <a:pt x="6172" y="10252"/>
                  </a:lnTo>
                  <a:lnTo>
                    <a:pt x="6134" y="10255"/>
                  </a:lnTo>
                  <a:lnTo>
                    <a:pt x="6096" y="10257"/>
                  </a:lnTo>
                  <a:lnTo>
                    <a:pt x="6057" y="10258"/>
                  </a:lnTo>
                  <a:lnTo>
                    <a:pt x="6016" y="10257"/>
                  </a:lnTo>
                  <a:lnTo>
                    <a:pt x="5977" y="10255"/>
                  </a:lnTo>
                  <a:lnTo>
                    <a:pt x="5935" y="10251"/>
                  </a:lnTo>
                  <a:lnTo>
                    <a:pt x="5894" y="10247"/>
                  </a:lnTo>
                  <a:lnTo>
                    <a:pt x="5851" y="10241"/>
                  </a:lnTo>
                  <a:lnTo>
                    <a:pt x="5808" y="10234"/>
                  </a:lnTo>
                  <a:lnTo>
                    <a:pt x="5765" y="10226"/>
                  </a:lnTo>
                  <a:lnTo>
                    <a:pt x="5755" y="10063"/>
                  </a:lnTo>
                  <a:lnTo>
                    <a:pt x="5745" y="9901"/>
                  </a:lnTo>
                  <a:lnTo>
                    <a:pt x="5740" y="9820"/>
                  </a:lnTo>
                  <a:lnTo>
                    <a:pt x="5735" y="9739"/>
                  </a:lnTo>
                  <a:lnTo>
                    <a:pt x="5729" y="9658"/>
                  </a:lnTo>
                  <a:lnTo>
                    <a:pt x="5722" y="9577"/>
                  </a:lnTo>
                  <a:lnTo>
                    <a:pt x="5715" y="9497"/>
                  </a:lnTo>
                  <a:lnTo>
                    <a:pt x="5707" y="9417"/>
                  </a:lnTo>
                  <a:lnTo>
                    <a:pt x="5698" y="9337"/>
                  </a:lnTo>
                  <a:lnTo>
                    <a:pt x="5687" y="9258"/>
                  </a:lnTo>
                  <a:lnTo>
                    <a:pt x="5674" y="9178"/>
                  </a:lnTo>
                  <a:lnTo>
                    <a:pt x="5661" y="9100"/>
                  </a:lnTo>
                  <a:lnTo>
                    <a:pt x="5647" y="9022"/>
                  </a:lnTo>
                  <a:lnTo>
                    <a:pt x="5630" y="8945"/>
                  </a:lnTo>
                  <a:lnTo>
                    <a:pt x="5611" y="8867"/>
                  </a:lnTo>
                  <a:lnTo>
                    <a:pt x="5591" y="8791"/>
                  </a:lnTo>
                  <a:lnTo>
                    <a:pt x="5569" y="8716"/>
                  </a:lnTo>
                  <a:lnTo>
                    <a:pt x="5544" y="8641"/>
                  </a:lnTo>
                  <a:lnTo>
                    <a:pt x="5518" y="8565"/>
                  </a:lnTo>
                  <a:lnTo>
                    <a:pt x="5489" y="8492"/>
                  </a:lnTo>
                  <a:lnTo>
                    <a:pt x="5457" y="8419"/>
                  </a:lnTo>
                  <a:lnTo>
                    <a:pt x="5423" y="8347"/>
                  </a:lnTo>
                  <a:lnTo>
                    <a:pt x="5385" y="8276"/>
                  </a:lnTo>
                  <a:lnTo>
                    <a:pt x="5345" y="8206"/>
                  </a:lnTo>
                  <a:lnTo>
                    <a:pt x="5302" y="8136"/>
                  </a:lnTo>
                  <a:lnTo>
                    <a:pt x="5255" y="8068"/>
                  </a:lnTo>
                  <a:lnTo>
                    <a:pt x="5205" y="8001"/>
                  </a:lnTo>
                  <a:lnTo>
                    <a:pt x="5152" y="7935"/>
                  </a:lnTo>
                  <a:lnTo>
                    <a:pt x="5095" y="7870"/>
                  </a:lnTo>
                  <a:lnTo>
                    <a:pt x="5035" y="7806"/>
                  </a:lnTo>
                  <a:lnTo>
                    <a:pt x="4996" y="7767"/>
                  </a:lnTo>
                  <a:lnTo>
                    <a:pt x="4959" y="7727"/>
                  </a:lnTo>
                  <a:lnTo>
                    <a:pt x="4921" y="7687"/>
                  </a:lnTo>
                  <a:lnTo>
                    <a:pt x="4886" y="7646"/>
                  </a:lnTo>
                  <a:lnTo>
                    <a:pt x="4849" y="7605"/>
                  </a:lnTo>
                  <a:lnTo>
                    <a:pt x="4815" y="7564"/>
                  </a:lnTo>
                  <a:lnTo>
                    <a:pt x="4779" y="7521"/>
                  </a:lnTo>
                  <a:lnTo>
                    <a:pt x="4746" y="7480"/>
                  </a:lnTo>
                  <a:lnTo>
                    <a:pt x="4712" y="7436"/>
                  </a:lnTo>
                  <a:lnTo>
                    <a:pt x="4680" y="7392"/>
                  </a:lnTo>
                  <a:lnTo>
                    <a:pt x="4647" y="7349"/>
                  </a:lnTo>
                  <a:lnTo>
                    <a:pt x="4615" y="7304"/>
                  </a:lnTo>
                  <a:lnTo>
                    <a:pt x="4584" y="7258"/>
                  </a:lnTo>
                  <a:lnTo>
                    <a:pt x="4553" y="7213"/>
                  </a:lnTo>
                  <a:lnTo>
                    <a:pt x="4522" y="7167"/>
                  </a:lnTo>
                  <a:lnTo>
                    <a:pt x="4493" y="7119"/>
                  </a:lnTo>
                  <a:lnTo>
                    <a:pt x="4464" y="7072"/>
                  </a:lnTo>
                  <a:lnTo>
                    <a:pt x="4435" y="7024"/>
                  </a:lnTo>
                  <a:lnTo>
                    <a:pt x="4407" y="6975"/>
                  </a:lnTo>
                  <a:lnTo>
                    <a:pt x="4379" y="6925"/>
                  </a:lnTo>
                  <a:lnTo>
                    <a:pt x="4352" y="6876"/>
                  </a:lnTo>
                  <a:lnTo>
                    <a:pt x="4325" y="6824"/>
                  </a:lnTo>
                  <a:lnTo>
                    <a:pt x="4298" y="6773"/>
                  </a:lnTo>
                  <a:lnTo>
                    <a:pt x="4273" y="6720"/>
                  </a:lnTo>
                  <a:lnTo>
                    <a:pt x="4246" y="6668"/>
                  </a:lnTo>
                  <a:lnTo>
                    <a:pt x="4222" y="6614"/>
                  </a:lnTo>
                  <a:lnTo>
                    <a:pt x="4198" y="6559"/>
                  </a:lnTo>
                  <a:lnTo>
                    <a:pt x="4173" y="6504"/>
                  </a:lnTo>
                  <a:lnTo>
                    <a:pt x="4149" y="6447"/>
                  </a:lnTo>
                  <a:lnTo>
                    <a:pt x="4126" y="6391"/>
                  </a:lnTo>
                  <a:lnTo>
                    <a:pt x="4102" y="6334"/>
                  </a:lnTo>
                  <a:lnTo>
                    <a:pt x="4080" y="6275"/>
                  </a:lnTo>
                  <a:lnTo>
                    <a:pt x="4049" y="6196"/>
                  </a:lnTo>
                  <a:lnTo>
                    <a:pt x="4016" y="6118"/>
                  </a:lnTo>
                  <a:lnTo>
                    <a:pt x="3983" y="6040"/>
                  </a:lnTo>
                  <a:lnTo>
                    <a:pt x="3947" y="5966"/>
                  </a:lnTo>
                  <a:lnTo>
                    <a:pt x="3910" y="5893"/>
                  </a:lnTo>
                  <a:lnTo>
                    <a:pt x="3873" y="5822"/>
                  </a:lnTo>
                  <a:lnTo>
                    <a:pt x="3834" y="5752"/>
                  </a:lnTo>
                  <a:lnTo>
                    <a:pt x="3795" y="5685"/>
                  </a:lnTo>
                  <a:lnTo>
                    <a:pt x="3753" y="5619"/>
                  </a:lnTo>
                  <a:lnTo>
                    <a:pt x="3712" y="5555"/>
                  </a:lnTo>
                  <a:lnTo>
                    <a:pt x="3668" y="5493"/>
                  </a:lnTo>
                  <a:lnTo>
                    <a:pt x="3623" y="5433"/>
                  </a:lnTo>
                  <a:lnTo>
                    <a:pt x="3578" y="5375"/>
                  </a:lnTo>
                  <a:lnTo>
                    <a:pt x="3530" y="5319"/>
                  </a:lnTo>
                  <a:lnTo>
                    <a:pt x="3482" y="5264"/>
                  </a:lnTo>
                  <a:lnTo>
                    <a:pt x="3433" y="5212"/>
                  </a:lnTo>
                  <a:lnTo>
                    <a:pt x="3383" y="5163"/>
                  </a:lnTo>
                  <a:lnTo>
                    <a:pt x="3331" y="5115"/>
                  </a:lnTo>
                  <a:lnTo>
                    <a:pt x="3279" y="5069"/>
                  </a:lnTo>
                  <a:lnTo>
                    <a:pt x="3225" y="5026"/>
                  </a:lnTo>
                  <a:lnTo>
                    <a:pt x="3171" y="4985"/>
                  </a:lnTo>
                  <a:lnTo>
                    <a:pt x="3115" y="4946"/>
                  </a:lnTo>
                  <a:lnTo>
                    <a:pt x="3058" y="4910"/>
                  </a:lnTo>
                  <a:lnTo>
                    <a:pt x="3000" y="4875"/>
                  </a:lnTo>
                  <a:lnTo>
                    <a:pt x="2941" y="4844"/>
                  </a:lnTo>
                  <a:lnTo>
                    <a:pt x="2881" y="4815"/>
                  </a:lnTo>
                  <a:lnTo>
                    <a:pt x="2821" y="4787"/>
                  </a:lnTo>
                  <a:lnTo>
                    <a:pt x="2759" y="4763"/>
                  </a:lnTo>
                  <a:lnTo>
                    <a:pt x="2695" y="4741"/>
                  </a:lnTo>
                  <a:lnTo>
                    <a:pt x="2631" y="4722"/>
                  </a:lnTo>
                  <a:lnTo>
                    <a:pt x="2566" y="4705"/>
                  </a:lnTo>
                  <a:lnTo>
                    <a:pt x="2500" y="46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30" name="Rectangle 29">
            <a:extLst>
              <a:ext uri="{FF2B5EF4-FFF2-40B4-BE49-F238E27FC236}">
                <a16:creationId xmlns:a16="http://schemas.microsoft.com/office/drawing/2014/main" id="{0A457FF3-DE9F-49D1-BB6F-750172901615}"/>
              </a:ext>
            </a:extLst>
          </p:cNvPr>
          <p:cNvSpPr/>
          <p:nvPr/>
        </p:nvSpPr>
        <p:spPr>
          <a:xfrm>
            <a:off x="7331103" y="4744629"/>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31" name="Picture 2">
            <a:extLst>
              <a:ext uri="{FF2B5EF4-FFF2-40B4-BE49-F238E27FC236}">
                <a16:creationId xmlns:a16="http://schemas.microsoft.com/office/drawing/2014/main" id="{21608F98-52B7-4BF4-ACFD-74F15BEEF6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1103" y="4645860"/>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A15BFBD6-521C-4BEA-862A-B7D16048967E}"/>
              </a:ext>
            </a:extLst>
          </p:cNvPr>
          <p:cNvPicPr>
            <a:picLocks noChangeAspect="1"/>
          </p:cNvPicPr>
          <p:nvPr/>
        </p:nvPicPr>
        <p:blipFill>
          <a:blip r:embed="rId5"/>
          <a:stretch>
            <a:fillRect/>
          </a:stretch>
        </p:blipFill>
        <p:spPr>
          <a:xfrm>
            <a:off x="5257821" y="2098124"/>
            <a:ext cx="400050" cy="304800"/>
          </a:xfrm>
          <a:prstGeom prst="rect">
            <a:avLst/>
          </a:prstGeom>
        </p:spPr>
      </p:pic>
      <p:pic>
        <p:nvPicPr>
          <p:cNvPr id="33" name="Picture 32">
            <a:extLst>
              <a:ext uri="{FF2B5EF4-FFF2-40B4-BE49-F238E27FC236}">
                <a16:creationId xmlns:a16="http://schemas.microsoft.com/office/drawing/2014/main" id="{D8EDCF4D-609E-4228-A41B-A52DCD37C53A}"/>
              </a:ext>
            </a:extLst>
          </p:cNvPr>
          <p:cNvPicPr>
            <a:picLocks noChangeAspect="1"/>
          </p:cNvPicPr>
          <p:nvPr/>
        </p:nvPicPr>
        <p:blipFill>
          <a:blip r:embed="rId6"/>
          <a:stretch>
            <a:fillRect/>
          </a:stretch>
        </p:blipFill>
        <p:spPr>
          <a:xfrm>
            <a:off x="4990901" y="4085362"/>
            <a:ext cx="514350" cy="504825"/>
          </a:xfrm>
          <a:prstGeom prst="rect">
            <a:avLst/>
          </a:prstGeom>
        </p:spPr>
      </p:pic>
      <p:pic>
        <p:nvPicPr>
          <p:cNvPr id="34" name="Picture 33">
            <a:extLst>
              <a:ext uri="{FF2B5EF4-FFF2-40B4-BE49-F238E27FC236}">
                <a16:creationId xmlns:a16="http://schemas.microsoft.com/office/drawing/2014/main" id="{5B6B45D5-670D-4022-AC5E-C37BADD5BB45}"/>
              </a:ext>
            </a:extLst>
          </p:cNvPr>
          <p:cNvPicPr>
            <a:picLocks noChangeAspect="1"/>
          </p:cNvPicPr>
          <p:nvPr/>
        </p:nvPicPr>
        <p:blipFill>
          <a:blip r:embed="rId5"/>
          <a:stretch>
            <a:fillRect/>
          </a:stretch>
        </p:blipFill>
        <p:spPr>
          <a:xfrm>
            <a:off x="5248076" y="4603772"/>
            <a:ext cx="400050" cy="304800"/>
          </a:xfrm>
          <a:prstGeom prst="rect">
            <a:avLst/>
          </a:prstGeom>
        </p:spPr>
      </p:pic>
      <p:pic>
        <p:nvPicPr>
          <p:cNvPr id="35" name="Picture 34" descr="A picture containing qr code&#10;&#10;Description automatically generated">
            <a:extLst>
              <a:ext uri="{FF2B5EF4-FFF2-40B4-BE49-F238E27FC236}">
                <a16:creationId xmlns:a16="http://schemas.microsoft.com/office/drawing/2014/main" id="{BA5EA15A-44ED-4916-85B6-FDAA2E9AF92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10800000">
            <a:off x="6746988" y="801729"/>
            <a:ext cx="2403592" cy="3635111"/>
          </a:xfrm>
          <a:prstGeom prst="rect">
            <a:avLst/>
          </a:prstGeom>
        </p:spPr>
      </p:pic>
    </p:spTree>
    <p:extLst>
      <p:ext uri="{BB962C8B-B14F-4D97-AF65-F5344CB8AC3E}">
        <p14:creationId xmlns:p14="http://schemas.microsoft.com/office/powerpoint/2010/main" val="17217011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4894627" y="1161426"/>
            <a:ext cx="3305437"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420" y="1595370"/>
            <a:ext cx="4073659" cy="271462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585845"/>
            <a:ext cx="4073659" cy="2714623"/>
          </a:xfrm>
          <a:prstGeom prst="rect">
            <a:avLst/>
          </a:prstGeom>
        </p:spPr>
      </p:pic>
      <p:sp>
        <p:nvSpPr>
          <p:cNvPr id="9" name="Title 2"/>
          <p:cNvSpPr txBox="1">
            <a:spLocks/>
          </p:cNvSpPr>
          <p:nvPr/>
        </p:nvSpPr>
        <p:spPr>
          <a:xfrm>
            <a:off x="225191" y="252775"/>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TRUSS BRIDGES </a:t>
            </a:r>
          </a:p>
          <a:p>
            <a:br>
              <a:rPr lang="en-GB" dirty="0">
                <a:latin typeface="Arial" panose="020B0604020202020204" pitchFamily="34" charset="0"/>
                <a:cs typeface="Arial" panose="020B0604020202020204" pitchFamily="34" charset="0"/>
              </a:rPr>
            </a:br>
            <a:endParaRPr lang="en-GB" dirty="0"/>
          </a:p>
        </p:txBody>
      </p:sp>
      <p:sp>
        <p:nvSpPr>
          <p:cNvPr id="10" name="Rectangle 9"/>
          <p:cNvSpPr/>
          <p:nvPr/>
        </p:nvSpPr>
        <p:spPr>
          <a:xfrm>
            <a:off x="842822" y="1189135"/>
            <a:ext cx="2800521"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itle 2"/>
          <p:cNvSpPr txBox="1">
            <a:spLocks/>
          </p:cNvSpPr>
          <p:nvPr/>
        </p:nvSpPr>
        <p:spPr>
          <a:xfrm>
            <a:off x="842822" y="1241844"/>
            <a:ext cx="3681237" cy="869282"/>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Grand Union canal bridge, London</a:t>
            </a:r>
          </a:p>
          <a:p>
            <a:br>
              <a:rPr lang="en-GB" sz="1800" dirty="0">
                <a:solidFill>
                  <a:schemeClr val="bg1"/>
                </a:solidFill>
                <a:latin typeface="Arial" panose="020B0604020202020204" pitchFamily="34" charset="0"/>
                <a:cs typeface="Arial" panose="020B0604020202020204" pitchFamily="34" charset="0"/>
              </a:rPr>
            </a:br>
            <a:endParaRPr lang="en-GB" sz="1800" dirty="0">
              <a:solidFill>
                <a:schemeClr val="bg1"/>
              </a:solidFill>
            </a:endParaRPr>
          </a:p>
        </p:txBody>
      </p:sp>
      <p:sp>
        <p:nvSpPr>
          <p:cNvPr id="14" name="Title 2"/>
          <p:cNvSpPr txBox="1">
            <a:spLocks/>
          </p:cNvSpPr>
          <p:nvPr/>
        </p:nvSpPr>
        <p:spPr>
          <a:xfrm>
            <a:off x="4885193" y="985837"/>
            <a:ext cx="3681237" cy="1697357"/>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Queensferry Blue Bridge, Flintshire, Wales</a:t>
            </a:r>
          </a:p>
          <a:p>
            <a:br>
              <a:rPr lang="en-GB" dirty="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sp>
        <p:nvSpPr>
          <p:cNvPr id="22" name="TextBox 21"/>
          <p:cNvSpPr txBox="1"/>
          <p:nvPr/>
        </p:nvSpPr>
        <p:spPr>
          <a:xfrm>
            <a:off x="4540996" y="4375578"/>
            <a:ext cx="1367682" cy="194925"/>
          </a:xfrm>
          <a:prstGeom prst="rect">
            <a:avLst/>
          </a:prstGeom>
          <a:noFill/>
        </p:spPr>
        <p:txBody>
          <a:bodyPr wrap="none" rtlCol="0">
            <a:spAutoFit/>
          </a:bodyPr>
          <a:lstStyle/>
          <a:p>
            <a:r>
              <a:rPr lang="en-GB" sz="1000" baseline="30000" dirty="0"/>
              <a:t>Photographer John S Turner ©</a:t>
            </a:r>
          </a:p>
        </p:txBody>
      </p:sp>
      <p:sp>
        <p:nvSpPr>
          <p:cNvPr id="23" name="Rectangle 22">
            <a:extLst>
              <a:ext uri="{FF2B5EF4-FFF2-40B4-BE49-F238E27FC236}">
                <a16:creationId xmlns:a16="http://schemas.microsoft.com/office/drawing/2014/main" id="{8C1A518B-0292-406F-B57B-32F436693790}"/>
              </a:ext>
            </a:extLst>
          </p:cNvPr>
          <p:cNvSpPr/>
          <p:nvPr/>
        </p:nvSpPr>
        <p:spPr>
          <a:xfrm>
            <a:off x="7345249" y="4725655"/>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24" name="Picture 2">
            <a:extLst>
              <a:ext uri="{FF2B5EF4-FFF2-40B4-BE49-F238E27FC236}">
                <a16:creationId xmlns:a16="http://schemas.microsoft.com/office/drawing/2014/main" id="{041707B5-30A5-42EB-8951-F214337325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45249" y="4626886"/>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A picture containing qr code&#10;&#10;Description automatically generated">
            <a:extLst>
              <a:ext uri="{FF2B5EF4-FFF2-40B4-BE49-F238E27FC236}">
                <a16:creationId xmlns:a16="http://schemas.microsoft.com/office/drawing/2014/main" id="{75D12C41-48C3-4258-9D72-78072ADD96B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524059" y="1577979"/>
            <a:ext cx="1836791" cy="2732013"/>
          </a:xfrm>
          <a:prstGeom prst="rect">
            <a:avLst/>
          </a:prstGeom>
        </p:spPr>
      </p:pic>
      <p:pic>
        <p:nvPicPr>
          <p:cNvPr id="26" name="Picture 25" descr="A picture containing qr code&#10;&#10;Description automatically generated">
            <a:extLst>
              <a:ext uri="{FF2B5EF4-FFF2-40B4-BE49-F238E27FC236}">
                <a16:creationId xmlns:a16="http://schemas.microsoft.com/office/drawing/2014/main" id="{56EB6B83-9624-48E8-A456-A0FE97824DA6}"/>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10800000">
            <a:off x="2554642" y="1573884"/>
            <a:ext cx="1836791" cy="2738544"/>
          </a:xfrm>
          <a:prstGeom prst="rect">
            <a:avLst/>
          </a:prstGeom>
        </p:spPr>
      </p:pic>
    </p:spTree>
    <p:extLst>
      <p:ext uri="{BB962C8B-B14F-4D97-AF65-F5344CB8AC3E}">
        <p14:creationId xmlns:p14="http://schemas.microsoft.com/office/powerpoint/2010/main" val="1434400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348334" y="-172552"/>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TRUSS BRIDGES</a:t>
            </a:r>
            <a:br>
              <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rPr>
            </a:br>
            <a:endPar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sp>
        <p:nvSpPr>
          <p:cNvPr id="11" name="TextBox 10"/>
          <p:cNvSpPr txBox="1"/>
          <p:nvPr/>
        </p:nvSpPr>
        <p:spPr>
          <a:xfrm>
            <a:off x="220832" y="1674241"/>
            <a:ext cx="2683856" cy="1528624"/>
          </a:xfrm>
          <a:prstGeom prst="rect">
            <a:avLst/>
          </a:prstGeom>
          <a:noFill/>
        </p:spPr>
        <p:txBody>
          <a:bodyPr wrap="square" rtlCol="0">
            <a:spAutoFit/>
          </a:bodyPr>
          <a:lstStyle/>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They are mostly empty space, but are very strong</a:t>
            </a:r>
          </a:p>
          <a:p>
            <a:pPr marL="285750" indent="-285750">
              <a:buClr>
                <a:srgbClr val="FAB000"/>
              </a:buClr>
              <a:buFont typeface="Arial" pitchFamily="34" charset="0"/>
              <a:buChar char="•"/>
            </a:pPr>
            <a:endParaRPr lang="en-GB" sz="2000" b="1"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Solid components (beams, arches etc.) are replaced by triangulated assemblies of thin (usually metal) members</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248228"/>
            <a:ext cx="6023457" cy="3786861"/>
          </a:xfrm>
          <a:prstGeom prst="rect">
            <a:avLst/>
          </a:prstGeom>
        </p:spPr>
      </p:pic>
      <p:sp>
        <p:nvSpPr>
          <p:cNvPr id="8" name="Rectangle 7">
            <a:extLst>
              <a:ext uri="{FF2B5EF4-FFF2-40B4-BE49-F238E27FC236}">
                <a16:creationId xmlns:a16="http://schemas.microsoft.com/office/drawing/2014/main" id="{28EFC0FD-7E23-42BA-A532-CDE009953E89}"/>
              </a:ext>
            </a:extLst>
          </p:cNvPr>
          <p:cNvSpPr/>
          <p:nvPr/>
        </p:nvSpPr>
        <p:spPr>
          <a:xfrm>
            <a:off x="7325483" y="4702574"/>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9" name="Picture 2">
            <a:extLst>
              <a:ext uri="{FF2B5EF4-FFF2-40B4-BE49-F238E27FC236}">
                <a16:creationId xmlns:a16="http://schemas.microsoft.com/office/drawing/2014/main" id="{C43410B8-4C1A-4028-B538-B21406615F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25483" y="4603805"/>
            <a:ext cx="1669774" cy="281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1859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7"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a:solidFill>
                  <a:schemeClr val="bg1"/>
                </a:solidFill>
              </a:rPr>
              <a:t>TRUSS BRIDGES</a:t>
            </a:r>
            <a:br>
              <a:rPr lang="en-GB" dirty="0">
                <a:latin typeface="Arial" panose="020B0604020202020204" pitchFamily="34" charset="0"/>
                <a:cs typeface="Arial" panose="020B0604020202020204" pitchFamily="34" charset="0"/>
              </a:rPr>
            </a:br>
            <a:endParaRPr lang="en-GB" dirty="0"/>
          </a:p>
        </p:txBody>
      </p:sp>
      <p:sp>
        <p:nvSpPr>
          <p:cNvPr id="8" name="TextBox 7"/>
          <p:cNvSpPr txBox="1"/>
          <p:nvPr/>
        </p:nvSpPr>
        <p:spPr>
          <a:xfrm>
            <a:off x="447333" y="1335123"/>
            <a:ext cx="4474121" cy="3693319"/>
          </a:xfrm>
          <a:prstGeom prst="rect">
            <a:avLst/>
          </a:prstGeom>
          <a:noFill/>
        </p:spPr>
        <p:txBody>
          <a:bodyPr wrap="square" rtlCol="0">
            <a:spAutoFit/>
          </a:bodyPr>
          <a:lstStyle/>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Very good strength-to-weight performance</a:t>
            </a: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p>
          <a:p>
            <a:r>
              <a:rPr lang="en-ZA" b="1" baseline="30000" dirty="0">
                <a:latin typeface="Tahoma" panose="020B0604030504040204" pitchFamily="34" charset="0"/>
                <a:ea typeface="Tahoma" panose="020B0604030504040204" pitchFamily="34" charset="0"/>
                <a:cs typeface="Tahoma" panose="020B0604030504040204" pitchFamily="34" charset="0"/>
              </a:rPr>
              <a:t>		Possibility of duplicated parts reduces 			manufacturing costs</a:t>
            </a:r>
          </a:p>
          <a:p>
            <a:endParaRPr lang="en-ZA" b="1" baseline="30000" dirty="0">
              <a:latin typeface="Tahoma" panose="020B0604030504040204" pitchFamily="34" charset="0"/>
              <a:ea typeface="Tahoma" panose="020B0604030504040204" pitchFamily="34" charset="0"/>
              <a:cs typeface="Tahoma" panose="020B0604030504040204" pitchFamily="34" charset="0"/>
            </a:endParaRPr>
          </a:p>
          <a:p>
            <a:endParaRPr lang="en-ZA"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r>
              <a:rPr lang="en-ZA" b="1" baseline="30000" dirty="0">
                <a:latin typeface="Tahoma" panose="020B0604030504040204" pitchFamily="34" charset="0"/>
                <a:ea typeface="Tahoma" panose="020B0604030504040204" pitchFamily="34" charset="0"/>
                <a:cs typeface="Tahoma" panose="020B0604030504040204" pitchFamily="34" charset="0"/>
              </a:rPr>
              <a:t>	Can be incorporated into almost any design</a:t>
            </a:r>
          </a:p>
          <a:p>
            <a:endParaRPr lang="en-ZA" b="1" baseline="30000" dirty="0">
              <a:latin typeface="Tahoma" panose="020B0604030504040204" pitchFamily="34" charset="0"/>
              <a:ea typeface="Tahoma" panose="020B0604030504040204" pitchFamily="34" charset="0"/>
              <a:cs typeface="Tahoma" panose="020B0604030504040204" pitchFamily="34" charset="0"/>
            </a:endParaRPr>
          </a:p>
          <a:p>
            <a:endParaRPr lang="en-ZA"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p>
          <a:p>
            <a:r>
              <a:rPr lang="en-GB" b="1" baseline="30000" dirty="0">
                <a:latin typeface="Tahoma" panose="020B0604030504040204" pitchFamily="34" charset="0"/>
                <a:ea typeface="Tahoma" panose="020B0604030504040204" pitchFamily="34" charset="0"/>
                <a:cs typeface="Tahoma" panose="020B0604030504040204" pitchFamily="34" charset="0"/>
              </a:rPr>
              <a:t>		Can be very beautiful</a:t>
            </a: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ZA" b="1" baseline="30000" dirty="0">
                <a:latin typeface="Tahoma" panose="020B0604030504040204" pitchFamily="34" charset="0"/>
                <a:ea typeface="Tahoma" panose="020B0604030504040204" pitchFamily="34" charset="0"/>
                <a:cs typeface="Tahoma" panose="020B0604030504040204" pitchFamily="34" charset="0"/>
              </a:rPr>
              <a:t>		Lots of parts to be manufactured		</a:t>
            </a:r>
          </a:p>
          <a:p>
            <a:pPr marL="285750" indent="-285750">
              <a:buFont typeface="Arial" pitchFamily="34" charset="0"/>
              <a:buChar char="•"/>
            </a:pPr>
            <a:endParaRPr lang="en-ZA" dirty="0">
              <a:latin typeface="Tahoma" panose="020B0604030504040204" pitchFamily="34" charset="0"/>
              <a:ea typeface="Tahoma" panose="020B0604030504040204" pitchFamily="34" charset="0"/>
              <a:cs typeface="Tahoma" panose="020B0604030504040204" pitchFamily="34" charset="0"/>
            </a:endParaRPr>
          </a:p>
        </p:txBody>
      </p:sp>
      <p:sp>
        <p:nvSpPr>
          <p:cNvPr id="19" name="Title 2">
            <a:extLst>
              <a:ext uri="{FF2B5EF4-FFF2-40B4-BE49-F238E27FC236}">
                <a16:creationId xmlns:a16="http://schemas.microsoft.com/office/drawing/2014/main" id="{58D478E1-4ABF-4FF9-8677-D489FA65C288}"/>
              </a:ext>
            </a:extLst>
          </p:cNvPr>
          <p:cNvSpPr txBox="1">
            <a:spLocks/>
          </p:cNvSpPr>
          <p:nvPr/>
        </p:nvSpPr>
        <p:spPr>
          <a:xfrm>
            <a:off x="257175" y="-143501"/>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TRUSS BRIDGES</a:t>
            </a:r>
            <a:br>
              <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rPr>
            </a:br>
            <a:endPar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grpSp>
        <p:nvGrpSpPr>
          <p:cNvPr id="24" name="Group 23">
            <a:extLst>
              <a:ext uri="{FF2B5EF4-FFF2-40B4-BE49-F238E27FC236}">
                <a16:creationId xmlns:a16="http://schemas.microsoft.com/office/drawing/2014/main" id="{52855E9E-F147-4B75-B38E-E7B31145006D}"/>
              </a:ext>
            </a:extLst>
          </p:cNvPr>
          <p:cNvGrpSpPr/>
          <p:nvPr/>
        </p:nvGrpSpPr>
        <p:grpSpPr>
          <a:xfrm>
            <a:off x="595294" y="1293832"/>
            <a:ext cx="561975" cy="561975"/>
            <a:chOff x="563290" y="3469275"/>
            <a:chExt cx="561975" cy="561975"/>
          </a:xfrm>
        </p:grpSpPr>
        <p:sp>
          <p:nvSpPr>
            <p:cNvPr id="25" name="Freeform 5">
              <a:extLst>
                <a:ext uri="{FF2B5EF4-FFF2-40B4-BE49-F238E27FC236}">
                  <a16:creationId xmlns:a16="http://schemas.microsoft.com/office/drawing/2014/main" id="{91D213FA-EA73-478F-BE74-76A4B7DD814A}"/>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1">
              <a:extLst>
                <a:ext uri="{FF2B5EF4-FFF2-40B4-BE49-F238E27FC236}">
                  <a16:creationId xmlns:a16="http://schemas.microsoft.com/office/drawing/2014/main" id="{307989AC-B35A-4BAD-9E22-82859C559749}"/>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9" name="Group 28">
            <a:extLst>
              <a:ext uri="{FF2B5EF4-FFF2-40B4-BE49-F238E27FC236}">
                <a16:creationId xmlns:a16="http://schemas.microsoft.com/office/drawing/2014/main" id="{83196263-FC71-4C47-ADAD-740E35EDF360}"/>
              </a:ext>
            </a:extLst>
          </p:cNvPr>
          <p:cNvGrpSpPr/>
          <p:nvPr/>
        </p:nvGrpSpPr>
        <p:grpSpPr>
          <a:xfrm>
            <a:off x="595294" y="2080211"/>
            <a:ext cx="561975" cy="561975"/>
            <a:chOff x="563290" y="3469275"/>
            <a:chExt cx="561975" cy="561975"/>
          </a:xfrm>
        </p:grpSpPr>
        <p:sp>
          <p:nvSpPr>
            <p:cNvPr id="30" name="Freeform 5">
              <a:extLst>
                <a:ext uri="{FF2B5EF4-FFF2-40B4-BE49-F238E27FC236}">
                  <a16:creationId xmlns:a16="http://schemas.microsoft.com/office/drawing/2014/main" id="{EA805BC3-8AC1-4EE9-9220-C008371F1D46}"/>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1" name="Freeform 11">
              <a:extLst>
                <a:ext uri="{FF2B5EF4-FFF2-40B4-BE49-F238E27FC236}">
                  <a16:creationId xmlns:a16="http://schemas.microsoft.com/office/drawing/2014/main" id="{81C2EE99-492B-4F34-8E5A-3E8B9F784ACD}"/>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2" name="Group 31">
            <a:extLst>
              <a:ext uri="{FF2B5EF4-FFF2-40B4-BE49-F238E27FC236}">
                <a16:creationId xmlns:a16="http://schemas.microsoft.com/office/drawing/2014/main" id="{5D0E94B2-EC80-4ABA-B6E1-EA358D2204DF}"/>
              </a:ext>
            </a:extLst>
          </p:cNvPr>
          <p:cNvGrpSpPr/>
          <p:nvPr/>
        </p:nvGrpSpPr>
        <p:grpSpPr>
          <a:xfrm>
            <a:off x="595294" y="2796414"/>
            <a:ext cx="561975" cy="561975"/>
            <a:chOff x="563290" y="3469275"/>
            <a:chExt cx="561975" cy="561975"/>
          </a:xfrm>
        </p:grpSpPr>
        <p:sp>
          <p:nvSpPr>
            <p:cNvPr id="33" name="Freeform 5">
              <a:extLst>
                <a:ext uri="{FF2B5EF4-FFF2-40B4-BE49-F238E27FC236}">
                  <a16:creationId xmlns:a16="http://schemas.microsoft.com/office/drawing/2014/main" id="{1223860E-D626-4FD4-BC1C-BD2B3E5DCB32}"/>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 name="Freeform 11">
              <a:extLst>
                <a:ext uri="{FF2B5EF4-FFF2-40B4-BE49-F238E27FC236}">
                  <a16:creationId xmlns:a16="http://schemas.microsoft.com/office/drawing/2014/main" id="{11ABCE72-4B93-495F-8907-E33B5A86AADA}"/>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5" name="Group 34">
            <a:extLst>
              <a:ext uri="{FF2B5EF4-FFF2-40B4-BE49-F238E27FC236}">
                <a16:creationId xmlns:a16="http://schemas.microsoft.com/office/drawing/2014/main" id="{91721117-8C5F-4897-A6D4-0E5845D71328}"/>
              </a:ext>
            </a:extLst>
          </p:cNvPr>
          <p:cNvGrpSpPr/>
          <p:nvPr/>
        </p:nvGrpSpPr>
        <p:grpSpPr>
          <a:xfrm>
            <a:off x="599120" y="3483150"/>
            <a:ext cx="561975" cy="561975"/>
            <a:chOff x="563290" y="3469275"/>
            <a:chExt cx="561975" cy="561975"/>
          </a:xfrm>
        </p:grpSpPr>
        <p:sp>
          <p:nvSpPr>
            <p:cNvPr id="36" name="Freeform 5">
              <a:extLst>
                <a:ext uri="{FF2B5EF4-FFF2-40B4-BE49-F238E27FC236}">
                  <a16:creationId xmlns:a16="http://schemas.microsoft.com/office/drawing/2014/main" id="{51B34717-AAA7-4B15-A805-2890672E1501}"/>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 name="Freeform 11">
              <a:extLst>
                <a:ext uri="{FF2B5EF4-FFF2-40B4-BE49-F238E27FC236}">
                  <a16:creationId xmlns:a16="http://schemas.microsoft.com/office/drawing/2014/main" id="{A6C29874-81A3-4282-A992-3CD38AA5E7F3}"/>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38" name="Group 14">
            <a:extLst>
              <a:ext uri="{FF2B5EF4-FFF2-40B4-BE49-F238E27FC236}">
                <a16:creationId xmlns:a16="http://schemas.microsoft.com/office/drawing/2014/main" id="{8C4E5D07-1A75-4ECD-B20C-B966526013E9}"/>
              </a:ext>
            </a:extLst>
          </p:cNvPr>
          <p:cNvGrpSpPr>
            <a:grpSpLocks noChangeAspect="1"/>
          </p:cNvGrpSpPr>
          <p:nvPr/>
        </p:nvGrpSpPr>
        <p:grpSpPr bwMode="auto">
          <a:xfrm>
            <a:off x="595294" y="4199353"/>
            <a:ext cx="560387" cy="560387"/>
            <a:chOff x="343" y="2585"/>
            <a:chExt cx="353" cy="353"/>
          </a:xfrm>
        </p:grpSpPr>
        <p:sp>
          <p:nvSpPr>
            <p:cNvPr id="39" name="AutoShape 13">
              <a:extLst>
                <a:ext uri="{FF2B5EF4-FFF2-40B4-BE49-F238E27FC236}">
                  <a16:creationId xmlns:a16="http://schemas.microsoft.com/office/drawing/2014/main" id="{8FF926AF-1428-4E5C-BBB4-129468A32F81}"/>
                </a:ext>
              </a:extLst>
            </p:cNvPr>
            <p:cNvSpPr>
              <a:spLocks noChangeAspect="1" noChangeArrowheads="1" noTextEdit="1"/>
            </p:cNvSpPr>
            <p:nvPr/>
          </p:nvSpPr>
          <p:spPr bwMode="auto">
            <a:xfrm>
              <a:off x="343" y="2585"/>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 name="Freeform 15">
              <a:extLst>
                <a:ext uri="{FF2B5EF4-FFF2-40B4-BE49-F238E27FC236}">
                  <a16:creationId xmlns:a16="http://schemas.microsoft.com/office/drawing/2014/main" id="{83ED0A2D-8AC3-4E68-9A4E-C0DDD73BDFBC}"/>
                </a:ext>
              </a:extLst>
            </p:cNvPr>
            <p:cNvSpPr>
              <a:spLocks/>
            </p:cNvSpPr>
            <p:nvPr/>
          </p:nvSpPr>
          <p:spPr bwMode="auto">
            <a:xfrm>
              <a:off x="343" y="2585"/>
              <a:ext cx="353" cy="353"/>
            </a:xfrm>
            <a:custGeom>
              <a:avLst/>
              <a:gdLst>
                <a:gd name="T0" fmla="*/ 13419 w 16238"/>
                <a:gd name="T1" fmla="*/ 2819 h 16238"/>
                <a:gd name="T2" fmla="*/ 13419 w 16238"/>
                <a:gd name="T3" fmla="*/ 0 h 16238"/>
                <a:gd name="T4" fmla="*/ 0 w 16238"/>
                <a:gd name="T5" fmla="*/ 0 h 16238"/>
                <a:gd name="T6" fmla="*/ 0 w 16238"/>
                <a:gd name="T7" fmla="*/ 16238 h 16238"/>
                <a:gd name="T8" fmla="*/ 16238 w 16238"/>
                <a:gd name="T9" fmla="*/ 16238 h 16238"/>
                <a:gd name="T10" fmla="*/ 16238 w 16238"/>
                <a:gd name="T11" fmla="*/ 2819 h 16238"/>
                <a:gd name="T12" fmla="*/ 13419 w 16238"/>
                <a:gd name="T13" fmla="*/ 2819 h 16238"/>
              </a:gdLst>
              <a:ahLst/>
              <a:cxnLst>
                <a:cxn ang="0">
                  <a:pos x="T0" y="T1"/>
                </a:cxn>
                <a:cxn ang="0">
                  <a:pos x="T2" y="T3"/>
                </a:cxn>
                <a:cxn ang="0">
                  <a:pos x="T4" y="T5"/>
                </a:cxn>
                <a:cxn ang="0">
                  <a:pos x="T6" y="T7"/>
                </a:cxn>
                <a:cxn ang="0">
                  <a:pos x="T8" y="T9"/>
                </a:cxn>
                <a:cxn ang="0">
                  <a:pos x="T10" y="T11"/>
                </a:cxn>
                <a:cxn ang="0">
                  <a:pos x="T12" y="T13"/>
                </a:cxn>
              </a:cxnLst>
              <a:rect l="0" t="0" r="r" b="b"/>
              <a:pathLst>
                <a:path w="16238" h="16238">
                  <a:moveTo>
                    <a:pt x="13419" y="2819"/>
                  </a:moveTo>
                  <a:lnTo>
                    <a:pt x="13419" y="0"/>
                  </a:lnTo>
                  <a:lnTo>
                    <a:pt x="0" y="0"/>
                  </a:lnTo>
                  <a:lnTo>
                    <a:pt x="0" y="16238"/>
                  </a:lnTo>
                  <a:lnTo>
                    <a:pt x="16238" y="16238"/>
                  </a:lnTo>
                  <a:lnTo>
                    <a:pt x="16238" y="2819"/>
                  </a:lnTo>
                  <a:lnTo>
                    <a:pt x="13419" y="2819"/>
                  </a:lnTo>
                  <a:close/>
                </a:path>
              </a:pathLst>
            </a:custGeom>
            <a:solidFill>
              <a:srgbClr val="FA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 name="Freeform 16">
              <a:extLst>
                <a:ext uri="{FF2B5EF4-FFF2-40B4-BE49-F238E27FC236}">
                  <a16:creationId xmlns:a16="http://schemas.microsoft.com/office/drawing/2014/main" id="{C5381256-2908-4933-A1CB-FA4342841C82}"/>
                </a:ext>
              </a:extLst>
            </p:cNvPr>
            <p:cNvSpPr>
              <a:spLocks noEditPoints="1"/>
            </p:cNvSpPr>
            <p:nvPr/>
          </p:nvSpPr>
          <p:spPr bwMode="auto">
            <a:xfrm>
              <a:off x="414" y="2667"/>
              <a:ext cx="211" cy="223"/>
            </a:xfrm>
            <a:custGeom>
              <a:avLst/>
              <a:gdLst>
                <a:gd name="T0" fmla="*/ 1727 w 9739"/>
                <a:gd name="T1" fmla="*/ 4810 h 10258"/>
                <a:gd name="T2" fmla="*/ 1993 w 9739"/>
                <a:gd name="T3" fmla="*/ 4611 h 10258"/>
                <a:gd name="T4" fmla="*/ 2139 w 9739"/>
                <a:gd name="T5" fmla="*/ 4308 h 10258"/>
                <a:gd name="T6" fmla="*/ 2131 w 9739"/>
                <a:gd name="T7" fmla="*/ 724 h 10258"/>
                <a:gd name="T8" fmla="*/ 1972 w 9739"/>
                <a:gd name="T9" fmla="*/ 429 h 10258"/>
                <a:gd name="T10" fmla="*/ 1696 w 9739"/>
                <a:gd name="T11" fmla="*/ 244 h 10258"/>
                <a:gd name="T12" fmla="*/ 625 w 9739"/>
                <a:gd name="T13" fmla="*/ 205 h 10258"/>
                <a:gd name="T14" fmla="*/ 308 w 9739"/>
                <a:gd name="T15" fmla="*/ 320 h 10258"/>
                <a:gd name="T16" fmla="*/ 84 w 9739"/>
                <a:gd name="T17" fmla="*/ 566 h 10258"/>
                <a:gd name="T18" fmla="*/ 0 w 9739"/>
                <a:gd name="T19" fmla="*/ 897 h 10258"/>
                <a:gd name="T20" fmla="*/ 69 w 9739"/>
                <a:gd name="T21" fmla="*/ 4469 h 10258"/>
                <a:gd name="T22" fmla="*/ 280 w 9739"/>
                <a:gd name="T23" fmla="*/ 4726 h 10258"/>
                <a:gd name="T24" fmla="*/ 590 w 9739"/>
                <a:gd name="T25" fmla="*/ 4857 h 10258"/>
                <a:gd name="T26" fmla="*/ 2863 w 9739"/>
                <a:gd name="T27" fmla="*/ 466 h 10258"/>
                <a:gd name="T28" fmla="*/ 4075 w 9739"/>
                <a:gd name="T29" fmla="*/ 202 h 10258"/>
                <a:gd name="T30" fmla="*/ 4899 w 9739"/>
                <a:gd name="T31" fmla="*/ 68 h 10258"/>
                <a:gd name="T32" fmla="*/ 5972 w 9739"/>
                <a:gd name="T33" fmla="*/ 3 h 10258"/>
                <a:gd name="T34" fmla="*/ 7046 w 9739"/>
                <a:gd name="T35" fmla="*/ 24 h 10258"/>
                <a:gd name="T36" fmla="*/ 8122 w 9739"/>
                <a:gd name="T37" fmla="*/ 132 h 10258"/>
                <a:gd name="T38" fmla="*/ 8622 w 9739"/>
                <a:gd name="T39" fmla="*/ 383 h 10258"/>
                <a:gd name="T40" fmla="*/ 8853 w 9739"/>
                <a:gd name="T41" fmla="*/ 605 h 10258"/>
                <a:gd name="T42" fmla="*/ 8983 w 9739"/>
                <a:gd name="T43" fmla="*/ 920 h 10258"/>
                <a:gd name="T44" fmla="*/ 8981 w 9739"/>
                <a:gd name="T45" fmla="*/ 1283 h 10258"/>
                <a:gd name="T46" fmla="*/ 9084 w 9739"/>
                <a:gd name="T47" fmla="*/ 1497 h 10258"/>
                <a:gd name="T48" fmla="*/ 9405 w 9739"/>
                <a:gd name="T49" fmla="*/ 1926 h 10258"/>
                <a:gd name="T50" fmla="*/ 9553 w 9739"/>
                <a:gd name="T51" fmla="*/ 2356 h 10258"/>
                <a:gd name="T52" fmla="*/ 9440 w 9739"/>
                <a:gd name="T53" fmla="*/ 2786 h 10258"/>
                <a:gd name="T54" fmla="*/ 9318 w 9739"/>
                <a:gd name="T55" fmla="*/ 2912 h 10258"/>
                <a:gd name="T56" fmla="*/ 9308 w 9739"/>
                <a:gd name="T57" fmla="*/ 3004 h 10258"/>
                <a:gd name="T58" fmla="*/ 9477 w 9739"/>
                <a:gd name="T59" fmla="*/ 3234 h 10258"/>
                <a:gd name="T60" fmla="*/ 9702 w 9739"/>
                <a:gd name="T61" fmla="*/ 3594 h 10258"/>
                <a:gd name="T62" fmla="*/ 9715 w 9739"/>
                <a:gd name="T63" fmla="*/ 3940 h 10258"/>
                <a:gd name="T64" fmla="*/ 9487 w 9739"/>
                <a:gd name="T65" fmla="*/ 4260 h 10258"/>
                <a:gd name="T66" fmla="*/ 9448 w 9739"/>
                <a:gd name="T67" fmla="*/ 4478 h 10258"/>
                <a:gd name="T68" fmla="*/ 9529 w 9739"/>
                <a:gd name="T69" fmla="*/ 4639 h 10258"/>
                <a:gd name="T70" fmla="*/ 9727 w 9739"/>
                <a:gd name="T71" fmla="*/ 5137 h 10258"/>
                <a:gd name="T72" fmla="*/ 9662 w 9739"/>
                <a:gd name="T73" fmla="*/ 5588 h 10258"/>
                <a:gd name="T74" fmla="*/ 9262 w 9739"/>
                <a:gd name="T75" fmla="*/ 5979 h 10258"/>
                <a:gd name="T76" fmla="*/ 8717 w 9739"/>
                <a:gd name="T77" fmla="*/ 6102 h 10258"/>
                <a:gd name="T78" fmla="*/ 7165 w 9739"/>
                <a:gd name="T79" fmla="*/ 6113 h 10258"/>
                <a:gd name="T80" fmla="*/ 6343 w 9739"/>
                <a:gd name="T81" fmla="*/ 6254 h 10258"/>
                <a:gd name="T82" fmla="*/ 6358 w 9739"/>
                <a:gd name="T83" fmla="*/ 6598 h 10258"/>
                <a:gd name="T84" fmla="*/ 6806 w 9739"/>
                <a:gd name="T85" fmla="*/ 7518 h 10258"/>
                <a:gd name="T86" fmla="*/ 7068 w 9739"/>
                <a:gd name="T87" fmla="*/ 8172 h 10258"/>
                <a:gd name="T88" fmla="*/ 7144 w 9739"/>
                <a:gd name="T89" fmla="*/ 8667 h 10258"/>
                <a:gd name="T90" fmla="*/ 7086 w 9739"/>
                <a:gd name="T91" fmla="*/ 9169 h 10258"/>
                <a:gd name="T92" fmla="*/ 6915 w 9739"/>
                <a:gd name="T93" fmla="*/ 9724 h 10258"/>
                <a:gd name="T94" fmla="*/ 6614 w 9739"/>
                <a:gd name="T95" fmla="*/ 10085 h 10258"/>
                <a:gd name="T96" fmla="*/ 6282 w 9739"/>
                <a:gd name="T97" fmla="*/ 10234 h 10258"/>
                <a:gd name="T98" fmla="*/ 5894 w 9739"/>
                <a:gd name="T99" fmla="*/ 10247 h 10258"/>
                <a:gd name="T100" fmla="*/ 5715 w 9739"/>
                <a:gd name="T101" fmla="*/ 9497 h 10258"/>
                <a:gd name="T102" fmla="*/ 5569 w 9739"/>
                <a:gd name="T103" fmla="*/ 8716 h 10258"/>
                <a:gd name="T104" fmla="*/ 5205 w 9739"/>
                <a:gd name="T105" fmla="*/ 8001 h 10258"/>
                <a:gd name="T106" fmla="*/ 4779 w 9739"/>
                <a:gd name="T107" fmla="*/ 7521 h 10258"/>
                <a:gd name="T108" fmla="*/ 4464 w 9739"/>
                <a:gd name="T109" fmla="*/ 7072 h 10258"/>
                <a:gd name="T110" fmla="*/ 4198 w 9739"/>
                <a:gd name="T111" fmla="*/ 6559 h 10258"/>
                <a:gd name="T112" fmla="*/ 3910 w 9739"/>
                <a:gd name="T113" fmla="*/ 5893 h 10258"/>
                <a:gd name="T114" fmla="*/ 3482 w 9739"/>
                <a:gd name="T115" fmla="*/ 5264 h 10258"/>
                <a:gd name="T116" fmla="*/ 2941 w 9739"/>
                <a:gd name="T117" fmla="*/ 4844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39" h="10258">
                  <a:moveTo>
                    <a:pt x="696" y="4865"/>
                  </a:moveTo>
                  <a:lnTo>
                    <a:pt x="1457" y="4865"/>
                  </a:lnTo>
                  <a:lnTo>
                    <a:pt x="1493" y="4864"/>
                  </a:lnTo>
                  <a:lnTo>
                    <a:pt x="1528" y="4861"/>
                  </a:lnTo>
                  <a:lnTo>
                    <a:pt x="1563" y="4857"/>
                  </a:lnTo>
                  <a:lnTo>
                    <a:pt x="1597" y="4851"/>
                  </a:lnTo>
                  <a:lnTo>
                    <a:pt x="1630" y="4843"/>
                  </a:lnTo>
                  <a:lnTo>
                    <a:pt x="1664" y="4834"/>
                  </a:lnTo>
                  <a:lnTo>
                    <a:pt x="1696" y="4823"/>
                  </a:lnTo>
                  <a:lnTo>
                    <a:pt x="1727" y="4810"/>
                  </a:lnTo>
                  <a:lnTo>
                    <a:pt x="1758" y="4796"/>
                  </a:lnTo>
                  <a:lnTo>
                    <a:pt x="1788" y="4781"/>
                  </a:lnTo>
                  <a:lnTo>
                    <a:pt x="1817" y="4764"/>
                  </a:lnTo>
                  <a:lnTo>
                    <a:pt x="1845" y="4746"/>
                  </a:lnTo>
                  <a:lnTo>
                    <a:pt x="1873" y="4726"/>
                  </a:lnTo>
                  <a:lnTo>
                    <a:pt x="1899" y="4705"/>
                  </a:lnTo>
                  <a:lnTo>
                    <a:pt x="1924" y="4684"/>
                  </a:lnTo>
                  <a:lnTo>
                    <a:pt x="1949" y="4660"/>
                  </a:lnTo>
                  <a:lnTo>
                    <a:pt x="1972" y="4636"/>
                  </a:lnTo>
                  <a:lnTo>
                    <a:pt x="1993" y="4611"/>
                  </a:lnTo>
                  <a:lnTo>
                    <a:pt x="2015" y="4584"/>
                  </a:lnTo>
                  <a:lnTo>
                    <a:pt x="2034" y="4557"/>
                  </a:lnTo>
                  <a:lnTo>
                    <a:pt x="2052" y="4529"/>
                  </a:lnTo>
                  <a:lnTo>
                    <a:pt x="2068" y="4500"/>
                  </a:lnTo>
                  <a:lnTo>
                    <a:pt x="2084" y="4469"/>
                  </a:lnTo>
                  <a:lnTo>
                    <a:pt x="2098" y="4439"/>
                  </a:lnTo>
                  <a:lnTo>
                    <a:pt x="2110" y="4408"/>
                  </a:lnTo>
                  <a:lnTo>
                    <a:pt x="2121" y="4375"/>
                  </a:lnTo>
                  <a:lnTo>
                    <a:pt x="2131" y="4342"/>
                  </a:lnTo>
                  <a:lnTo>
                    <a:pt x="2139" y="4308"/>
                  </a:lnTo>
                  <a:lnTo>
                    <a:pt x="2145" y="4275"/>
                  </a:lnTo>
                  <a:lnTo>
                    <a:pt x="2150" y="4240"/>
                  </a:lnTo>
                  <a:lnTo>
                    <a:pt x="2152" y="4205"/>
                  </a:lnTo>
                  <a:lnTo>
                    <a:pt x="2153" y="4169"/>
                  </a:lnTo>
                  <a:lnTo>
                    <a:pt x="2153" y="897"/>
                  </a:lnTo>
                  <a:lnTo>
                    <a:pt x="2152" y="862"/>
                  </a:lnTo>
                  <a:lnTo>
                    <a:pt x="2150" y="826"/>
                  </a:lnTo>
                  <a:lnTo>
                    <a:pt x="2145" y="792"/>
                  </a:lnTo>
                  <a:lnTo>
                    <a:pt x="2139" y="757"/>
                  </a:lnTo>
                  <a:lnTo>
                    <a:pt x="2131" y="724"/>
                  </a:lnTo>
                  <a:lnTo>
                    <a:pt x="2121" y="691"/>
                  </a:lnTo>
                  <a:lnTo>
                    <a:pt x="2110" y="659"/>
                  </a:lnTo>
                  <a:lnTo>
                    <a:pt x="2098" y="627"/>
                  </a:lnTo>
                  <a:lnTo>
                    <a:pt x="2084" y="596"/>
                  </a:lnTo>
                  <a:lnTo>
                    <a:pt x="2068" y="566"/>
                  </a:lnTo>
                  <a:lnTo>
                    <a:pt x="2052" y="537"/>
                  </a:lnTo>
                  <a:lnTo>
                    <a:pt x="2034" y="508"/>
                  </a:lnTo>
                  <a:lnTo>
                    <a:pt x="2015" y="481"/>
                  </a:lnTo>
                  <a:lnTo>
                    <a:pt x="1993" y="455"/>
                  </a:lnTo>
                  <a:lnTo>
                    <a:pt x="1972" y="429"/>
                  </a:lnTo>
                  <a:lnTo>
                    <a:pt x="1949" y="405"/>
                  </a:lnTo>
                  <a:lnTo>
                    <a:pt x="1924" y="383"/>
                  </a:lnTo>
                  <a:lnTo>
                    <a:pt x="1899" y="360"/>
                  </a:lnTo>
                  <a:lnTo>
                    <a:pt x="1873" y="340"/>
                  </a:lnTo>
                  <a:lnTo>
                    <a:pt x="1845" y="320"/>
                  </a:lnTo>
                  <a:lnTo>
                    <a:pt x="1817" y="302"/>
                  </a:lnTo>
                  <a:lnTo>
                    <a:pt x="1788" y="285"/>
                  </a:lnTo>
                  <a:lnTo>
                    <a:pt x="1758" y="270"/>
                  </a:lnTo>
                  <a:lnTo>
                    <a:pt x="1727" y="256"/>
                  </a:lnTo>
                  <a:lnTo>
                    <a:pt x="1696" y="244"/>
                  </a:lnTo>
                  <a:lnTo>
                    <a:pt x="1664" y="232"/>
                  </a:lnTo>
                  <a:lnTo>
                    <a:pt x="1630" y="223"/>
                  </a:lnTo>
                  <a:lnTo>
                    <a:pt x="1597" y="215"/>
                  </a:lnTo>
                  <a:lnTo>
                    <a:pt x="1563" y="209"/>
                  </a:lnTo>
                  <a:lnTo>
                    <a:pt x="1528" y="205"/>
                  </a:lnTo>
                  <a:lnTo>
                    <a:pt x="1493" y="202"/>
                  </a:lnTo>
                  <a:lnTo>
                    <a:pt x="1457" y="201"/>
                  </a:lnTo>
                  <a:lnTo>
                    <a:pt x="696" y="201"/>
                  </a:lnTo>
                  <a:lnTo>
                    <a:pt x="660" y="202"/>
                  </a:lnTo>
                  <a:lnTo>
                    <a:pt x="625" y="205"/>
                  </a:lnTo>
                  <a:lnTo>
                    <a:pt x="590" y="209"/>
                  </a:lnTo>
                  <a:lnTo>
                    <a:pt x="556" y="215"/>
                  </a:lnTo>
                  <a:lnTo>
                    <a:pt x="523" y="223"/>
                  </a:lnTo>
                  <a:lnTo>
                    <a:pt x="489" y="232"/>
                  </a:lnTo>
                  <a:lnTo>
                    <a:pt x="457" y="244"/>
                  </a:lnTo>
                  <a:lnTo>
                    <a:pt x="425" y="256"/>
                  </a:lnTo>
                  <a:lnTo>
                    <a:pt x="395" y="270"/>
                  </a:lnTo>
                  <a:lnTo>
                    <a:pt x="365" y="285"/>
                  </a:lnTo>
                  <a:lnTo>
                    <a:pt x="336" y="302"/>
                  </a:lnTo>
                  <a:lnTo>
                    <a:pt x="308" y="320"/>
                  </a:lnTo>
                  <a:lnTo>
                    <a:pt x="280" y="340"/>
                  </a:lnTo>
                  <a:lnTo>
                    <a:pt x="254" y="360"/>
                  </a:lnTo>
                  <a:lnTo>
                    <a:pt x="229" y="383"/>
                  </a:lnTo>
                  <a:lnTo>
                    <a:pt x="204" y="405"/>
                  </a:lnTo>
                  <a:lnTo>
                    <a:pt x="182" y="429"/>
                  </a:lnTo>
                  <a:lnTo>
                    <a:pt x="160" y="455"/>
                  </a:lnTo>
                  <a:lnTo>
                    <a:pt x="138" y="481"/>
                  </a:lnTo>
                  <a:lnTo>
                    <a:pt x="119" y="508"/>
                  </a:lnTo>
                  <a:lnTo>
                    <a:pt x="101" y="537"/>
                  </a:lnTo>
                  <a:lnTo>
                    <a:pt x="84" y="566"/>
                  </a:lnTo>
                  <a:lnTo>
                    <a:pt x="69" y="596"/>
                  </a:lnTo>
                  <a:lnTo>
                    <a:pt x="55" y="627"/>
                  </a:lnTo>
                  <a:lnTo>
                    <a:pt x="42" y="659"/>
                  </a:lnTo>
                  <a:lnTo>
                    <a:pt x="32" y="691"/>
                  </a:lnTo>
                  <a:lnTo>
                    <a:pt x="21" y="724"/>
                  </a:lnTo>
                  <a:lnTo>
                    <a:pt x="14" y="757"/>
                  </a:lnTo>
                  <a:lnTo>
                    <a:pt x="8" y="792"/>
                  </a:lnTo>
                  <a:lnTo>
                    <a:pt x="3" y="826"/>
                  </a:lnTo>
                  <a:lnTo>
                    <a:pt x="0" y="862"/>
                  </a:lnTo>
                  <a:lnTo>
                    <a:pt x="0" y="897"/>
                  </a:lnTo>
                  <a:lnTo>
                    <a:pt x="0" y="4169"/>
                  </a:lnTo>
                  <a:lnTo>
                    <a:pt x="0" y="4205"/>
                  </a:lnTo>
                  <a:lnTo>
                    <a:pt x="3" y="4240"/>
                  </a:lnTo>
                  <a:lnTo>
                    <a:pt x="8" y="4275"/>
                  </a:lnTo>
                  <a:lnTo>
                    <a:pt x="14" y="4308"/>
                  </a:lnTo>
                  <a:lnTo>
                    <a:pt x="21" y="4342"/>
                  </a:lnTo>
                  <a:lnTo>
                    <a:pt x="32" y="4375"/>
                  </a:lnTo>
                  <a:lnTo>
                    <a:pt x="42" y="4408"/>
                  </a:lnTo>
                  <a:lnTo>
                    <a:pt x="55" y="4439"/>
                  </a:lnTo>
                  <a:lnTo>
                    <a:pt x="69" y="4469"/>
                  </a:lnTo>
                  <a:lnTo>
                    <a:pt x="84" y="4500"/>
                  </a:lnTo>
                  <a:lnTo>
                    <a:pt x="101" y="4529"/>
                  </a:lnTo>
                  <a:lnTo>
                    <a:pt x="119" y="4557"/>
                  </a:lnTo>
                  <a:lnTo>
                    <a:pt x="138" y="4584"/>
                  </a:lnTo>
                  <a:lnTo>
                    <a:pt x="160" y="4611"/>
                  </a:lnTo>
                  <a:lnTo>
                    <a:pt x="182" y="4636"/>
                  </a:lnTo>
                  <a:lnTo>
                    <a:pt x="204" y="4660"/>
                  </a:lnTo>
                  <a:lnTo>
                    <a:pt x="229" y="4684"/>
                  </a:lnTo>
                  <a:lnTo>
                    <a:pt x="254" y="4705"/>
                  </a:lnTo>
                  <a:lnTo>
                    <a:pt x="280" y="4726"/>
                  </a:lnTo>
                  <a:lnTo>
                    <a:pt x="308" y="4746"/>
                  </a:lnTo>
                  <a:lnTo>
                    <a:pt x="336" y="4764"/>
                  </a:lnTo>
                  <a:lnTo>
                    <a:pt x="365" y="4781"/>
                  </a:lnTo>
                  <a:lnTo>
                    <a:pt x="395" y="4796"/>
                  </a:lnTo>
                  <a:lnTo>
                    <a:pt x="425" y="4810"/>
                  </a:lnTo>
                  <a:lnTo>
                    <a:pt x="457" y="4823"/>
                  </a:lnTo>
                  <a:lnTo>
                    <a:pt x="489" y="4834"/>
                  </a:lnTo>
                  <a:lnTo>
                    <a:pt x="523" y="4843"/>
                  </a:lnTo>
                  <a:lnTo>
                    <a:pt x="556" y="4851"/>
                  </a:lnTo>
                  <a:lnTo>
                    <a:pt x="590" y="4857"/>
                  </a:lnTo>
                  <a:lnTo>
                    <a:pt x="625" y="4861"/>
                  </a:lnTo>
                  <a:lnTo>
                    <a:pt x="660" y="4864"/>
                  </a:lnTo>
                  <a:lnTo>
                    <a:pt x="696" y="4865"/>
                  </a:lnTo>
                  <a:close/>
                  <a:moveTo>
                    <a:pt x="2500" y="4691"/>
                  </a:moveTo>
                  <a:lnTo>
                    <a:pt x="2500" y="514"/>
                  </a:lnTo>
                  <a:lnTo>
                    <a:pt x="2573" y="506"/>
                  </a:lnTo>
                  <a:lnTo>
                    <a:pt x="2646" y="498"/>
                  </a:lnTo>
                  <a:lnTo>
                    <a:pt x="2719" y="488"/>
                  </a:lnTo>
                  <a:lnTo>
                    <a:pt x="2791" y="477"/>
                  </a:lnTo>
                  <a:lnTo>
                    <a:pt x="2863" y="466"/>
                  </a:lnTo>
                  <a:lnTo>
                    <a:pt x="2935" y="453"/>
                  </a:lnTo>
                  <a:lnTo>
                    <a:pt x="3007" y="439"/>
                  </a:lnTo>
                  <a:lnTo>
                    <a:pt x="3079" y="426"/>
                  </a:lnTo>
                  <a:lnTo>
                    <a:pt x="3222" y="397"/>
                  </a:lnTo>
                  <a:lnTo>
                    <a:pt x="3364" y="365"/>
                  </a:lnTo>
                  <a:lnTo>
                    <a:pt x="3507" y="333"/>
                  </a:lnTo>
                  <a:lnTo>
                    <a:pt x="3650" y="299"/>
                  </a:lnTo>
                  <a:lnTo>
                    <a:pt x="3791" y="266"/>
                  </a:lnTo>
                  <a:lnTo>
                    <a:pt x="3933" y="233"/>
                  </a:lnTo>
                  <a:lnTo>
                    <a:pt x="4075" y="202"/>
                  </a:lnTo>
                  <a:lnTo>
                    <a:pt x="4218" y="171"/>
                  </a:lnTo>
                  <a:lnTo>
                    <a:pt x="4289" y="157"/>
                  </a:lnTo>
                  <a:lnTo>
                    <a:pt x="4360" y="143"/>
                  </a:lnTo>
                  <a:lnTo>
                    <a:pt x="4432" y="130"/>
                  </a:lnTo>
                  <a:lnTo>
                    <a:pt x="4503" y="119"/>
                  </a:lnTo>
                  <a:lnTo>
                    <a:pt x="4575" y="107"/>
                  </a:lnTo>
                  <a:lnTo>
                    <a:pt x="4647" y="96"/>
                  </a:lnTo>
                  <a:lnTo>
                    <a:pt x="4719" y="87"/>
                  </a:lnTo>
                  <a:lnTo>
                    <a:pt x="4792" y="79"/>
                  </a:lnTo>
                  <a:lnTo>
                    <a:pt x="4899" y="68"/>
                  </a:lnTo>
                  <a:lnTo>
                    <a:pt x="5006" y="58"/>
                  </a:lnTo>
                  <a:lnTo>
                    <a:pt x="5113" y="48"/>
                  </a:lnTo>
                  <a:lnTo>
                    <a:pt x="5220" y="40"/>
                  </a:lnTo>
                  <a:lnTo>
                    <a:pt x="5327" y="31"/>
                  </a:lnTo>
                  <a:lnTo>
                    <a:pt x="5435" y="24"/>
                  </a:lnTo>
                  <a:lnTo>
                    <a:pt x="5541" y="18"/>
                  </a:lnTo>
                  <a:lnTo>
                    <a:pt x="5649" y="13"/>
                  </a:lnTo>
                  <a:lnTo>
                    <a:pt x="5757" y="9"/>
                  </a:lnTo>
                  <a:lnTo>
                    <a:pt x="5864" y="6"/>
                  </a:lnTo>
                  <a:lnTo>
                    <a:pt x="5972" y="3"/>
                  </a:lnTo>
                  <a:lnTo>
                    <a:pt x="6078" y="1"/>
                  </a:lnTo>
                  <a:lnTo>
                    <a:pt x="6186" y="0"/>
                  </a:lnTo>
                  <a:lnTo>
                    <a:pt x="6293" y="0"/>
                  </a:lnTo>
                  <a:lnTo>
                    <a:pt x="6401" y="1"/>
                  </a:lnTo>
                  <a:lnTo>
                    <a:pt x="6509" y="3"/>
                  </a:lnTo>
                  <a:lnTo>
                    <a:pt x="6616" y="5"/>
                  </a:lnTo>
                  <a:lnTo>
                    <a:pt x="6724" y="9"/>
                  </a:lnTo>
                  <a:lnTo>
                    <a:pt x="6831" y="13"/>
                  </a:lnTo>
                  <a:lnTo>
                    <a:pt x="6939" y="18"/>
                  </a:lnTo>
                  <a:lnTo>
                    <a:pt x="7046" y="24"/>
                  </a:lnTo>
                  <a:lnTo>
                    <a:pt x="7154" y="31"/>
                  </a:lnTo>
                  <a:lnTo>
                    <a:pt x="7262" y="39"/>
                  </a:lnTo>
                  <a:lnTo>
                    <a:pt x="7369" y="48"/>
                  </a:lnTo>
                  <a:lnTo>
                    <a:pt x="7477" y="57"/>
                  </a:lnTo>
                  <a:lnTo>
                    <a:pt x="7584" y="67"/>
                  </a:lnTo>
                  <a:lnTo>
                    <a:pt x="7692" y="78"/>
                  </a:lnTo>
                  <a:lnTo>
                    <a:pt x="7799" y="90"/>
                  </a:lnTo>
                  <a:lnTo>
                    <a:pt x="7907" y="103"/>
                  </a:lnTo>
                  <a:lnTo>
                    <a:pt x="8015" y="118"/>
                  </a:lnTo>
                  <a:lnTo>
                    <a:pt x="8122" y="132"/>
                  </a:lnTo>
                  <a:lnTo>
                    <a:pt x="8229" y="148"/>
                  </a:lnTo>
                  <a:lnTo>
                    <a:pt x="8295" y="181"/>
                  </a:lnTo>
                  <a:lnTo>
                    <a:pt x="8359" y="215"/>
                  </a:lnTo>
                  <a:lnTo>
                    <a:pt x="8422" y="250"/>
                  </a:lnTo>
                  <a:lnTo>
                    <a:pt x="8481" y="286"/>
                  </a:lnTo>
                  <a:lnTo>
                    <a:pt x="8511" y="304"/>
                  </a:lnTo>
                  <a:lnTo>
                    <a:pt x="8539" y="323"/>
                  </a:lnTo>
                  <a:lnTo>
                    <a:pt x="8568" y="343"/>
                  </a:lnTo>
                  <a:lnTo>
                    <a:pt x="8595" y="362"/>
                  </a:lnTo>
                  <a:lnTo>
                    <a:pt x="8622" y="383"/>
                  </a:lnTo>
                  <a:lnTo>
                    <a:pt x="8648" y="403"/>
                  </a:lnTo>
                  <a:lnTo>
                    <a:pt x="8673" y="423"/>
                  </a:lnTo>
                  <a:lnTo>
                    <a:pt x="8699" y="444"/>
                  </a:lnTo>
                  <a:lnTo>
                    <a:pt x="8722" y="466"/>
                  </a:lnTo>
                  <a:lnTo>
                    <a:pt x="8746" y="488"/>
                  </a:lnTo>
                  <a:lnTo>
                    <a:pt x="8769" y="510"/>
                  </a:lnTo>
                  <a:lnTo>
                    <a:pt x="8791" y="533"/>
                  </a:lnTo>
                  <a:lnTo>
                    <a:pt x="8812" y="556"/>
                  </a:lnTo>
                  <a:lnTo>
                    <a:pt x="8833" y="580"/>
                  </a:lnTo>
                  <a:lnTo>
                    <a:pt x="8853" y="605"/>
                  </a:lnTo>
                  <a:lnTo>
                    <a:pt x="8871" y="629"/>
                  </a:lnTo>
                  <a:lnTo>
                    <a:pt x="8889" y="655"/>
                  </a:lnTo>
                  <a:lnTo>
                    <a:pt x="8907" y="680"/>
                  </a:lnTo>
                  <a:lnTo>
                    <a:pt x="8924" y="706"/>
                  </a:lnTo>
                  <a:lnTo>
                    <a:pt x="8939" y="733"/>
                  </a:lnTo>
                  <a:lnTo>
                    <a:pt x="8954" y="760"/>
                  </a:lnTo>
                  <a:lnTo>
                    <a:pt x="8969" y="787"/>
                  </a:lnTo>
                  <a:lnTo>
                    <a:pt x="8981" y="816"/>
                  </a:lnTo>
                  <a:lnTo>
                    <a:pt x="8993" y="844"/>
                  </a:lnTo>
                  <a:lnTo>
                    <a:pt x="8983" y="920"/>
                  </a:lnTo>
                  <a:lnTo>
                    <a:pt x="8974" y="997"/>
                  </a:lnTo>
                  <a:lnTo>
                    <a:pt x="8971" y="1035"/>
                  </a:lnTo>
                  <a:lnTo>
                    <a:pt x="8968" y="1073"/>
                  </a:lnTo>
                  <a:lnTo>
                    <a:pt x="8967" y="1111"/>
                  </a:lnTo>
                  <a:lnTo>
                    <a:pt x="8967" y="1149"/>
                  </a:lnTo>
                  <a:lnTo>
                    <a:pt x="8969" y="1187"/>
                  </a:lnTo>
                  <a:lnTo>
                    <a:pt x="8972" y="1225"/>
                  </a:lnTo>
                  <a:lnTo>
                    <a:pt x="8975" y="1244"/>
                  </a:lnTo>
                  <a:lnTo>
                    <a:pt x="8978" y="1263"/>
                  </a:lnTo>
                  <a:lnTo>
                    <a:pt x="8981" y="1283"/>
                  </a:lnTo>
                  <a:lnTo>
                    <a:pt x="8986" y="1301"/>
                  </a:lnTo>
                  <a:lnTo>
                    <a:pt x="8991" y="1320"/>
                  </a:lnTo>
                  <a:lnTo>
                    <a:pt x="8996" y="1340"/>
                  </a:lnTo>
                  <a:lnTo>
                    <a:pt x="9002" y="1359"/>
                  </a:lnTo>
                  <a:lnTo>
                    <a:pt x="9009" y="1377"/>
                  </a:lnTo>
                  <a:lnTo>
                    <a:pt x="9017" y="1396"/>
                  </a:lnTo>
                  <a:lnTo>
                    <a:pt x="9026" y="1416"/>
                  </a:lnTo>
                  <a:lnTo>
                    <a:pt x="9036" y="1435"/>
                  </a:lnTo>
                  <a:lnTo>
                    <a:pt x="9046" y="1453"/>
                  </a:lnTo>
                  <a:lnTo>
                    <a:pt x="9084" y="1497"/>
                  </a:lnTo>
                  <a:lnTo>
                    <a:pt x="9122" y="1540"/>
                  </a:lnTo>
                  <a:lnTo>
                    <a:pt x="9157" y="1582"/>
                  </a:lnTo>
                  <a:lnTo>
                    <a:pt x="9193" y="1626"/>
                  </a:lnTo>
                  <a:lnTo>
                    <a:pt x="9227" y="1668"/>
                  </a:lnTo>
                  <a:lnTo>
                    <a:pt x="9261" y="1711"/>
                  </a:lnTo>
                  <a:lnTo>
                    <a:pt x="9292" y="1755"/>
                  </a:lnTo>
                  <a:lnTo>
                    <a:pt x="9323" y="1797"/>
                  </a:lnTo>
                  <a:lnTo>
                    <a:pt x="9352" y="1841"/>
                  </a:lnTo>
                  <a:lnTo>
                    <a:pt x="9380" y="1884"/>
                  </a:lnTo>
                  <a:lnTo>
                    <a:pt x="9405" y="1926"/>
                  </a:lnTo>
                  <a:lnTo>
                    <a:pt x="9429" y="1969"/>
                  </a:lnTo>
                  <a:lnTo>
                    <a:pt x="9452" y="2012"/>
                  </a:lnTo>
                  <a:lnTo>
                    <a:pt x="9472" y="2055"/>
                  </a:lnTo>
                  <a:lnTo>
                    <a:pt x="9490" y="2099"/>
                  </a:lnTo>
                  <a:lnTo>
                    <a:pt x="9507" y="2141"/>
                  </a:lnTo>
                  <a:lnTo>
                    <a:pt x="9521" y="2184"/>
                  </a:lnTo>
                  <a:lnTo>
                    <a:pt x="9532" y="2228"/>
                  </a:lnTo>
                  <a:lnTo>
                    <a:pt x="9542" y="2270"/>
                  </a:lnTo>
                  <a:lnTo>
                    <a:pt x="9549" y="2314"/>
                  </a:lnTo>
                  <a:lnTo>
                    <a:pt x="9553" y="2356"/>
                  </a:lnTo>
                  <a:lnTo>
                    <a:pt x="9555" y="2399"/>
                  </a:lnTo>
                  <a:lnTo>
                    <a:pt x="9554" y="2442"/>
                  </a:lnTo>
                  <a:lnTo>
                    <a:pt x="9551" y="2485"/>
                  </a:lnTo>
                  <a:lnTo>
                    <a:pt x="9544" y="2528"/>
                  </a:lnTo>
                  <a:lnTo>
                    <a:pt x="9535" y="2572"/>
                  </a:lnTo>
                  <a:lnTo>
                    <a:pt x="9523" y="2614"/>
                  </a:lnTo>
                  <a:lnTo>
                    <a:pt x="9507" y="2657"/>
                  </a:lnTo>
                  <a:lnTo>
                    <a:pt x="9487" y="2701"/>
                  </a:lnTo>
                  <a:lnTo>
                    <a:pt x="9465" y="2743"/>
                  </a:lnTo>
                  <a:lnTo>
                    <a:pt x="9440" y="2786"/>
                  </a:lnTo>
                  <a:lnTo>
                    <a:pt x="9410" y="2829"/>
                  </a:lnTo>
                  <a:lnTo>
                    <a:pt x="9395" y="2839"/>
                  </a:lnTo>
                  <a:lnTo>
                    <a:pt x="9382" y="2848"/>
                  </a:lnTo>
                  <a:lnTo>
                    <a:pt x="9368" y="2857"/>
                  </a:lnTo>
                  <a:lnTo>
                    <a:pt x="9357" y="2866"/>
                  </a:lnTo>
                  <a:lnTo>
                    <a:pt x="9347" y="2875"/>
                  </a:lnTo>
                  <a:lnTo>
                    <a:pt x="9338" y="2884"/>
                  </a:lnTo>
                  <a:lnTo>
                    <a:pt x="9330" y="2893"/>
                  </a:lnTo>
                  <a:lnTo>
                    <a:pt x="9324" y="2902"/>
                  </a:lnTo>
                  <a:lnTo>
                    <a:pt x="9318" y="2912"/>
                  </a:lnTo>
                  <a:lnTo>
                    <a:pt x="9313" y="2922"/>
                  </a:lnTo>
                  <a:lnTo>
                    <a:pt x="9309" y="2931"/>
                  </a:lnTo>
                  <a:lnTo>
                    <a:pt x="9306" y="2940"/>
                  </a:lnTo>
                  <a:lnTo>
                    <a:pt x="9304" y="2949"/>
                  </a:lnTo>
                  <a:lnTo>
                    <a:pt x="9303" y="2958"/>
                  </a:lnTo>
                  <a:lnTo>
                    <a:pt x="9303" y="2967"/>
                  </a:lnTo>
                  <a:lnTo>
                    <a:pt x="9303" y="2977"/>
                  </a:lnTo>
                  <a:lnTo>
                    <a:pt x="9304" y="2986"/>
                  </a:lnTo>
                  <a:lnTo>
                    <a:pt x="9306" y="2995"/>
                  </a:lnTo>
                  <a:lnTo>
                    <a:pt x="9308" y="3004"/>
                  </a:lnTo>
                  <a:lnTo>
                    <a:pt x="9311" y="3014"/>
                  </a:lnTo>
                  <a:lnTo>
                    <a:pt x="9318" y="3032"/>
                  </a:lnTo>
                  <a:lnTo>
                    <a:pt x="9327" y="3051"/>
                  </a:lnTo>
                  <a:lnTo>
                    <a:pt x="9338" y="3069"/>
                  </a:lnTo>
                  <a:lnTo>
                    <a:pt x="9349" y="3088"/>
                  </a:lnTo>
                  <a:lnTo>
                    <a:pt x="9362" y="3106"/>
                  </a:lnTo>
                  <a:lnTo>
                    <a:pt x="9376" y="3125"/>
                  </a:lnTo>
                  <a:lnTo>
                    <a:pt x="9411" y="3161"/>
                  </a:lnTo>
                  <a:lnTo>
                    <a:pt x="9445" y="3198"/>
                  </a:lnTo>
                  <a:lnTo>
                    <a:pt x="9477" y="3234"/>
                  </a:lnTo>
                  <a:lnTo>
                    <a:pt x="9508" y="3271"/>
                  </a:lnTo>
                  <a:lnTo>
                    <a:pt x="9537" y="3307"/>
                  </a:lnTo>
                  <a:lnTo>
                    <a:pt x="9564" y="3344"/>
                  </a:lnTo>
                  <a:lnTo>
                    <a:pt x="9590" y="3379"/>
                  </a:lnTo>
                  <a:lnTo>
                    <a:pt x="9613" y="3415"/>
                  </a:lnTo>
                  <a:lnTo>
                    <a:pt x="9635" y="3452"/>
                  </a:lnTo>
                  <a:lnTo>
                    <a:pt x="9655" y="3487"/>
                  </a:lnTo>
                  <a:lnTo>
                    <a:pt x="9673" y="3523"/>
                  </a:lnTo>
                  <a:lnTo>
                    <a:pt x="9689" y="3558"/>
                  </a:lnTo>
                  <a:lnTo>
                    <a:pt x="9702" y="3594"/>
                  </a:lnTo>
                  <a:lnTo>
                    <a:pt x="9715" y="3629"/>
                  </a:lnTo>
                  <a:lnTo>
                    <a:pt x="9724" y="3664"/>
                  </a:lnTo>
                  <a:lnTo>
                    <a:pt x="9732" y="3699"/>
                  </a:lnTo>
                  <a:lnTo>
                    <a:pt x="9736" y="3734"/>
                  </a:lnTo>
                  <a:lnTo>
                    <a:pt x="9739" y="3768"/>
                  </a:lnTo>
                  <a:lnTo>
                    <a:pt x="9739" y="3804"/>
                  </a:lnTo>
                  <a:lnTo>
                    <a:pt x="9737" y="3837"/>
                  </a:lnTo>
                  <a:lnTo>
                    <a:pt x="9732" y="3872"/>
                  </a:lnTo>
                  <a:lnTo>
                    <a:pt x="9725" y="3906"/>
                  </a:lnTo>
                  <a:lnTo>
                    <a:pt x="9715" y="3940"/>
                  </a:lnTo>
                  <a:lnTo>
                    <a:pt x="9702" y="3974"/>
                  </a:lnTo>
                  <a:lnTo>
                    <a:pt x="9686" y="4008"/>
                  </a:lnTo>
                  <a:lnTo>
                    <a:pt x="9668" y="4041"/>
                  </a:lnTo>
                  <a:lnTo>
                    <a:pt x="9648" y="4075"/>
                  </a:lnTo>
                  <a:lnTo>
                    <a:pt x="9623" y="4107"/>
                  </a:lnTo>
                  <a:lnTo>
                    <a:pt x="9596" y="4141"/>
                  </a:lnTo>
                  <a:lnTo>
                    <a:pt x="9566" y="4173"/>
                  </a:lnTo>
                  <a:lnTo>
                    <a:pt x="9534" y="4206"/>
                  </a:lnTo>
                  <a:lnTo>
                    <a:pt x="9497" y="4238"/>
                  </a:lnTo>
                  <a:lnTo>
                    <a:pt x="9487" y="4260"/>
                  </a:lnTo>
                  <a:lnTo>
                    <a:pt x="9479" y="4282"/>
                  </a:lnTo>
                  <a:lnTo>
                    <a:pt x="9470" y="4304"/>
                  </a:lnTo>
                  <a:lnTo>
                    <a:pt x="9463" y="4325"/>
                  </a:lnTo>
                  <a:lnTo>
                    <a:pt x="9457" y="4348"/>
                  </a:lnTo>
                  <a:lnTo>
                    <a:pt x="9451" y="4369"/>
                  </a:lnTo>
                  <a:lnTo>
                    <a:pt x="9448" y="4391"/>
                  </a:lnTo>
                  <a:lnTo>
                    <a:pt x="9445" y="4413"/>
                  </a:lnTo>
                  <a:lnTo>
                    <a:pt x="9444" y="4434"/>
                  </a:lnTo>
                  <a:lnTo>
                    <a:pt x="9445" y="4456"/>
                  </a:lnTo>
                  <a:lnTo>
                    <a:pt x="9448" y="4478"/>
                  </a:lnTo>
                  <a:lnTo>
                    <a:pt x="9453" y="4500"/>
                  </a:lnTo>
                  <a:lnTo>
                    <a:pt x="9456" y="4511"/>
                  </a:lnTo>
                  <a:lnTo>
                    <a:pt x="9460" y="4521"/>
                  </a:lnTo>
                  <a:lnTo>
                    <a:pt x="9465" y="4532"/>
                  </a:lnTo>
                  <a:lnTo>
                    <a:pt x="9470" y="4544"/>
                  </a:lnTo>
                  <a:lnTo>
                    <a:pt x="9476" y="4554"/>
                  </a:lnTo>
                  <a:lnTo>
                    <a:pt x="9482" y="4565"/>
                  </a:lnTo>
                  <a:lnTo>
                    <a:pt x="9489" y="4576"/>
                  </a:lnTo>
                  <a:lnTo>
                    <a:pt x="9497" y="4587"/>
                  </a:lnTo>
                  <a:lnTo>
                    <a:pt x="9529" y="4639"/>
                  </a:lnTo>
                  <a:lnTo>
                    <a:pt x="9558" y="4691"/>
                  </a:lnTo>
                  <a:lnTo>
                    <a:pt x="9586" y="4741"/>
                  </a:lnTo>
                  <a:lnTo>
                    <a:pt x="9612" y="4793"/>
                  </a:lnTo>
                  <a:lnTo>
                    <a:pt x="9635" y="4843"/>
                  </a:lnTo>
                  <a:lnTo>
                    <a:pt x="9657" y="4894"/>
                  </a:lnTo>
                  <a:lnTo>
                    <a:pt x="9675" y="4943"/>
                  </a:lnTo>
                  <a:lnTo>
                    <a:pt x="9692" y="4992"/>
                  </a:lnTo>
                  <a:lnTo>
                    <a:pt x="9706" y="5041"/>
                  </a:lnTo>
                  <a:lnTo>
                    <a:pt x="9718" y="5090"/>
                  </a:lnTo>
                  <a:lnTo>
                    <a:pt x="9727" y="5137"/>
                  </a:lnTo>
                  <a:lnTo>
                    <a:pt x="9734" y="5185"/>
                  </a:lnTo>
                  <a:lnTo>
                    <a:pt x="9737" y="5232"/>
                  </a:lnTo>
                  <a:lnTo>
                    <a:pt x="9738" y="5278"/>
                  </a:lnTo>
                  <a:lnTo>
                    <a:pt x="9736" y="5324"/>
                  </a:lnTo>
                  <a:lnTo>
                    <a:pt x="9732" y="5370"/>
                  </a:lnTo>
                  <a:lnTo>
                    <a:pt x="9724" y="5414"/>
                  </a:lnTo>
                  <a:lnTo>
                    <a:pt x="9713" y="5459"/>
                  </a:lnTo>
                  <a:lnTo>
                    <a:pt x="9698" y="5503"/>
                  </a:lnTo>
                  <a:lnTo>
                    <a:pt x="9682" y="5546"/>
                  </a:lnTo>
                  <a:lnTo>
                    <a:pt x="9662" y="5588"/>
                  </a:lnTo>
                  <a:lnTo>
                    <a:pt x="9637" y="5630"/>
                  </a:lnTo>
                  <a:lnTo>
                    <a:pt x="9610" y="5672"/>
                  </a:lnTo>
                  <a:lnTo>
                    <a:pt x="9580" y="5713"/>
                  </a:lnTo>
                  <a:lnTo>
                    <a:pt x="9546" y="5752"/>
                  </a:lnTo>
                  <a:lnTo>
                    <a:pt x="9508" y="5792"/>
                  </a:lnTo>
                  <a:lnTo>
                    <a:pt x="9466" y="5830"/>
                  </a:lnTo>
                  <a:lnTo>
                    <a:pt x="9421" y="5868"/>
                  </a:lnTo>
                  <a:lnTo>
                    <a:pt x="9373" y="5906"/>
                  </a:lnTo>
                  <a:lnTo>
                    <a:pt x="9319" y="5942"/>
                  </a:lnTo>
                  <a:lnTo>
                    <a:pt x="9262" y="5979"/>
                  </a:lnTo>
                  <a:lnTo>
                    <a:pt x="9201" y="6013"/>
                  </a:lnTo>
                  <a:lnTo>
                    <a:pt x="9160" y="6024"/>
                  </a:lnTo>
                  <a:lnTo>
                    <a:pt x="9119" y="6035"/>
                  </a:lnTo>
                  <a:lnTo>
                    <a:pt x="9078" y="6046"/>
                  </a:lnTo>
                  <a:lnTo>
                    <a:pt x="9037" y="6057"/>
                  </a:lnTo>
                  <a:lnTo>
                    <a:pt x="8996" y="6068"/>
                  </a:lnTo>
                  <a:lnTo>
                    <a:pt x="8954" y="6079"/>
                  </a:lnTo>
                  <a:lnTo>
                    <a:pt x="8913" y="6090"/>
                  </a:lnTo>
                  <a:lnTo>
                    <a:pt x="8872" y="6101"/>
                  </a:lnTo>
                  <a:lnTo>
                    <a:pt x="8717" y="6102"/>
                  </a:lnTo>
                  <a:lnTo>
                    <a:pt x="8562" y="6103"/>
                  </a:lnTo>
                  <a:lnTo>
                    <a:pt x="8406" y="6104"/>
                  </a:lnTo>
                  <a:lnTo>
                    <a:pt x="8251" y="6105"/>
                  </a:lnTo>
                  <a:lnTo>
                    <a:pt x="8096" y="6106"/>
                  </a:lnTo>
                  <a:lnTo>
                    <a:pt x="7941" y="6107"/>
                  </a:lnTo>
                  <a:lnTo>
                    <a:pt x="7785" y="6108"/>
                  </a:lnTo>
                  <a:lnTo>
                    <a:pt x="7631" y="6110"/>
                  </a:lnTo>
                  <a:lnTo>
                    <a:pt x="7476" y="6111"/>
                  </a:lnTo>
                  <a:lnTo>
                    <a:pt x="7320" y="6112"/>
                  </a:lnTo>
                  <a:lnTo>
                    <a:pt x="7165" y="6113"/>
                  </a:lnTo>
                  <a:lnTo>
                    <a:pt x="7010" y="6114"/>
                  </a:lnTo>
                  <a:lnTo>
                    <a:pt x="6855" y="6115"/>
                  </a:lnTo>
                  <a:lnTo>
                    <a:pt x="6699" y="6116"/>
                  </a:lnTo>
                  <a:lnTo>
                    <a:pt x="6545" y="6117"/>
                  </a:lnTo>
                  <a:lnTo>
                    <a:pt x="6390" y="6118"/>
                  </a:lnTo>
                  <a:lnTo>
                    <a:pt x="6379" y="6144"/>
                  </a:lnTo>
                  <a:lnTo>
                    <a:pt x="6369" y="6170"/>
                  </a:lnTo>
                  <a:lnTo>
                    <a:pt x="6359" y="6198"/>
                  </a:lnTo>
                  <a:lnTo>
                    <a:pt x="6350" y="6225"/>
                  </a:lnTo>
                  <a:lnTo>
                    <a:pt x="6343" y="6254"/>
                  </a:lnTo>
                  <a:lnTo>
                    <a:pt x="6336" y="6283"/>
                  </a:lnTo>
                  <a:lnTo>
                    <a:pt x="6332" y="6313"/>
                  </a:lnTo>
                  <a:lnTo>
                    <a:pt x="6328" y="6344"/>
                  </a:lnTo>
                  <a:lnTo>
                    <a:pt x="6326" y="6376"/>
                  </a:lnTo>
                  <a:lnTo>
                    <a:pt x="6326" y="6410"/>
                  </a:lnTo>
                  <a:lnTo>
                    <a:pt x="6328" y="6444"/>
                  </a:lnTo>
                  <a:lnTo>
                    <a:pt x="6332" y="6480"/>
                  </a:lnTo>
                  <a:lnTo>
                    <a:pt x="6338" y="6517"/>
                  </a:lnTo>
                  <a:lnTo>
                    <a:pt x="6347" y="6557"/>
                  </a:lnTo>
                  <a:lnTo>
                    <a:pt x="6358" y="6598"/>
                  </a:lnTo>
                  <a:lnTo>
                    <a:pt x="6372" y="6640"/>
                  </a:lnTo>
                  <a:lnTo>
                    <a:pt x="6417" y="6739"/>
                  </a:lnTo>
                  <a:lnTo>
                    <a:pt x="6464" y="6837"/>
                  </a:lnTo>
                  <a:lnTo>
                    <a:pt x="6513" y="6935"/>
                  </a:lnTo>
                  <a:lnTo>
                    <a:pt x="6561" y="7032"/>
                  </a:lnTo>
                  <a:lnTo>
                    <a:pt x="6611" y="7129"/>
                  </a:lnTo>
                  <a:lnTo>
                    <a:pt x="6660" y="7226"/>
                  </a:lnTo>
                  <a:lnTo>
                    <a:pt x="6710" y="7323"/>
                  </a:lnTo>
                  <a:lnTo>
                    <a:pt x="6758" y="7421"/>
                  </a:lnTo>
                  <a:lnTo>
                    <a:pt x="6806" y="7518"/>
                  </a:lnTo>
                  <a:lnTo>
                    <a:pt x="6852" y="7617"/>
                  </a:lnTo>
                  <a:lnTo>
                    <a:pt x="6896" y="7716"/>
                  </a:lnTo>
                  <a:lnTo>
                    <a:pt x="6940" y="7816"/>
                  </a:lnTo>
                  <a:lnTo>
                    <a:pt x="6960" y="7865"/>
                  </a:lnTo>
                  <a:lnTo>
                    <a:pt x="6979" y="7916"/>
                  </a:lnTo>
                  <a:lnTo>
                    <a:pt x="6999" y="7967"/>
                  </a:lnTo>
                  <a:lnTo>
                    <a:pt x="7018" y="8017"/>
                  </a:lnTo>
                  <a:lnTo>
                    <a:pt x="7035" y="8068"/>
                  </a:lnTo>
                  <a:lnTo>
                    <a:pt x="7053" y="8120"/>
                  </a:lnTo>
                  <a:lnTo>
                    <a:pt x="7068" y="8172"/>
                  </a:lnTo>
                  <a:lnTo>
                    <a:pt x="7083" y="8223"/>
                  </a:lnTo>
                  <a:lnTo>
                    <a:pt x="7096" y="8272"/>
                  </a:lnTo>
                  <a:lnTo>
                    <a:pt x="7107" y="8321"/>
                  </a:lnTo>
                  <a:lnTo>
                    <a:pt x="7117" y="8370"/>
                  </a:lnTo>
                  <a:lnTo>
                    <a:pt x="7125" y="8419"/>
                  </a:lnTo>
                  <a:lnTo>
                    <a:pt x="7132" y="8468"/>
                  </a:lnTo>
                  <a:lnTo>
                    <a:pt x="7137" y="8518"/>
                  </a:lnTo>
                  <a:lnTo>
                    <a:pt x="7141" y="8568"/>
                  </a:lnTo>
                  <a:lnTo>
                    <a:pt x="7143" y="8617"/>
                  </a:lnTo>
                  <a:lnTo>
                    <a:pt x="7144" y="8667"/>
                  </a:lnTo>
                  <a:lnTo>
                    <a:pt x="7143" y="8717"/>
                  </a:lnTo>
                  <a:lnTo>
                    <a:pt x="7142" y="8766"/>
                  </a:lnTo>
                  <a:lnTo>
                    <a:pt x="7139" y="8817"/>
                  </a:lnTo>
                  <a:lnTo>
                    <a:pt x="7135" y="8867"/>
                  </a:lnTo>
                  <a:lnTo>
                    <a:pt x="7130" y="8918"/>
                  </a:lnTo>
                  <a:lnTo>
                    <a:pt x="7123" y="8967"/>
                  </a:lnTo>
                  <a:lnTo>
                    <a:pt x="7115" y="9018"/>
                  </a:lnTo>
                  <a:lnTo>
                    <a:pt x="7106" y="9069"/>
                  </a:lnTo>
                  <a:lnTo>
                    <a:pt x="7097" y="9119"/>
                  </a:lnTo>
                  <a:lnTo>
                    <a:pt x="7086" y="9169"/>
                  </a:lnTo>
                  <a:lnTo>
                    <a:pt x="7075" y="9220"/>
                  </a:lnTo>
                  <a:lnTo>
                    <a:pt x="7063" y="9271"/>
                  </a:lnTo>
                  <a:lnTo>
                    <a:pt x="7048" y="9322"/>
                  </a:lnTo>
                  <a:lnTo>
                    <a:pt x="7035" y="9372"/>
                  </a:lnTo>
                  <a:lnTo>
                    <a:pt x="7020" y="9422"/>
                  </a:lnTo>
                  <a:lnTo>
                    <a:pt x="7004" y="9473"/>
                  </a:lnTo>
                  <a:lnTo>
                    <a:pt x="6988" y="9524"/>
                  </a:lnTo>
                  <a:lnTo>
                    <a:pt x="6970" y="9573"/>
                  </a:lnTo>
                  <a:lnTo>
                    <a:pt x="6952" y="9624"/>
                  </a:lnTo>
                  <a:lnTo>
                    <a:pt x="6915" y="9724"/>
                  </a:lnTo>
                  <a:lnTo>
                    <a:pt x="6875" y="9825"/>
                  </a:lnTo>
                  <a:lnTo>
                    <a:pt x="6848" y="9859"/>
                  </a:lnTo>
                  <a:lnTo>
                    <a:pt x="6819" y="9893"/>
                  </a:lnTo>
                  <a:lnTo>
                    <a:pt x="6791" y="9925"/>
                  </a:lnTo>
                  <a:lnTo>
                    <a:pt x="6762" y="9956"/>
                  </a:lnTo>
                  <a:lnTo>
                    <a:pt x="6734" y="9984"/>
                  </a:lnTo>
                  <a:lnTo>
                    <a:pt x="6704" y="10012"/>
                  </a:lnTo>
                  <a:lnTo>
                    <a:pt x="6674" y="10037"/>
                  </a:lnTo>
                  <a:lnTo>
                    <a:pt x="6645" y="10061"/>
                  </a:lnTo>
                  <a:lnTo>
                    <a:pt x="6614" y="10085"/>
                  </a:lnTo>
                  <a:lnTo>
                    <a:pt x="6583" y="10106"/>
                  </a:lnTo>
                  <a:lnTo>
                    <a:pt x="6551" y="10126"/>
                  </a:lnTo>
                  <a:lnTo>
                    <a:pt x="6519" y="10145"/>
                  </a:lnTo>
                  <a:lnTo>
                    <a:pt x="6486" y="10162"/>
                  </a:lnTo>
                  <a:lnTo>
                    <a:pt x="6454" y="10177"/>
                  </a:lnTo>
                  <a:lnTo>
                    <a:pt x="6420" y="10191"/>
                  </a:lnTo>
                  <a:lnTo>
                    <a:pt x="6387" y="10205"/>
                  </a:lnTo>
                  <a:lnTo>
                    <a:pt x="6352" y="10216"/>
                  </a:lnTo>
                  <a:lnTo>
                    <a:pt x="6318" y="10226"/>
                  </a:lnTo>
                  <a:lnTo>
                    <a:pt x="6282" y="10234"/>
                  </a:lnTo>
                  <a:lnTo>
                    <a:pt x="6246" y="10242"/>
                  </a:lnTo>
                  <a:lnTo>
                    <a:pt x="6209" y="10247"/>
                  </a:lnTo>
                  <a:lnTo>
                    <a:pt x="6172" y="10252"/>
                  </a:lnTo>
                  <a:lnTo>
                    <a:pt x="6134" y="10255"/>
                  </a:lnTo>
                  <a:lnTo>
                    <a:pt x="6096" y="10257"/>
                  </a:lnTo>
                  <a:lnTo>
                    <a:pt x="6057" y="10258"/>
                  </a:lnTo>
                  <a:lnTo>
                    <a:pt x="6016" y="10257"/>
                  </a:lnTo>
                  <a:lnTo>
                    <a:pt x="5977" y="10255"/>
                  </a:lnTo>
                  <a:lnTo>
                    <a:pt x="5935" y="10251"/>
                  </a:lnTo>
                  <a:lnTo>
                    <a:pt x="5894" y="10247"/>
                  </a:lnTo>
                  <a:lnTo>
                    <a:pt x="5851" y="10241"/>
                  </a:lnTo>
                  <a:lnTo>
                    <a:pt x="5808" y="10234"/>
                  </a:lnTo>
                  <a:lnTo>
                    <a:pt x="5765" y="10226"/>
                  </a:lnTo>
                  <a:lnTo>
                    <a:pt x="5755" y="10063"/>
                  </a:lnTo>
                  <a:lnTo>
                    <a:pt x="5745" y="9901"/>
                  </a:lnTo>
                  <a:lnTo>
                    <a:pt x="5740" y="9820"/>
                  </a:lnTo>
                  <a:lnTo>
                    <a:pt x="5735" y="9739"/>
                  </a:lnTo>
                  <a:lnTo>
                    <a:pt x="5729" y="9658"/>
                  </a:lnTo>
                  <a:lnTo>
                    <a:pt x="5722" y="9577"/>
                  </a:lnTo>
                  <a:lnTo>
                    <a:pt x="5715" y="9497"/>
                  </a:lnTo>
                  <a:lnTo>
                    <a:pt x="5707" y="9417"/>
                  </a:lnTo>
                  <a:lnTo>
                    <a:pt x="5698" y="9337"/>
                  </a:lnTo>
                  <a:lnTo>
                    <a:pt x="5687" y="9258"/>
                  </a:lnTo>
                  <a:lnTo>
                    <a:pt x="5674" y="9178"/>
                  </a:lnTo>
                  <a:lnTo>
                    <a:pt x="5661" y="9100"/>
                  </a:lnTo>
                  <a:lnTo>
                    <a:pt x="5647" y="9022"/>
                  </a:lnTo>
                  <a:lnTo>
                    <a:pt x="5630" y="8945"/>
                  </a:lnTo>
                  <a:lnTo>
                    <a:pt x="5611" y="8867"/>
                  </a:lnTo>
                  <a:lnTo>
                    <a:pt x="5591" y="8791"/>
                  </a:lnTo>
                  <a:lnTo>
                    <a:pt x="5569" y="8716"/>
                  </a:lnTo>
                  <a:lnTo>
                    <a:pt x="5544" y="8641"/>
                  </a:lnTo>
                  <a:lnTo>
                    <a:pt x="5518" y="8565"/>
                  </a:lnTo>
                  <a:lnTo>
                    <a:pt x="5489" y="8492"/>
                  </a:lnTo>
                  <a:lnTo>
                    <a:pt x="5457" y="8419"/>
                  </a:lnTo>
                  <a:lnTo>
                    <a:pt x="5423" y="8347"/>
                  </a:lnTo>
                  <a:lnTo>
                    <a:pt x="5385" y="8276"/>
                  </a:lnTo>
                  <a:lnTo>
                    <a:pt x="5345" y="8206"/>
                  </a:lnTo>
                  <a:lnTo>
                    <a:pt x="5302" y="8136"/>
                  </a:lnTo>
                  <a:lnTo>
                    <a:pt x="5255" y="8068"/>
                  </a:lnTo>
                  <a:lnTo>
                    <a:pt x="5205" y="8001"/>
                  </a:lnTo>
                  <a:lnTo>
                    <a:pt x="5152" y="7935"/>
                  </a:lnTo>
                  <a:lnTo>
                    <a:pt x="5095" y="7870"/>
                  </a:lnTo>
                  <a:lnTo>
                    <a:pt x="5035" y="7806"/>
                  </a:lnTo>
                  <a:lnTo>
                    <a:pt x="4996" y="7767"/>
                  </a:lnTo>
                  <a:lnTo>
                    <a:pt x="4959" y="7727"/>
                  </a:lnTo>
                  <a:lnTo>
                    <a:pt x="4921" y="7687"/>
                  </a:lnTo>
                  <a:lnTo>
                    <a:pt x="4886" y="7646"/>
                  </a:lnTo>
                  <a:lnTo>
                    <a:pt x="4849" y="7605"/>
                  </a:lnTo>
                  <a:lnTo>
                    <a:pt x="4815" y="7564"/>
                  </a:lnTo>
                  <a:lnTo>
                    <a:pt x="4779" y="7521"/>
                  </a:lnTo>
                  <a:lnTo>
                    <a:pt x="4746" y="7480"/>
                  </a:lnTo>
                  <a:lnTo>
                    <a:pt x="4712" y="7436"/>
                  </a:lnTo>
                  <a:lnTo>
                    <a:pt x="4680" y="7392"/>
                  </a:lnTo>
                  <a:lnTo>
                    <a:pt x="4647" y="7349"/>
                  </a:lnTo>
                  <a:lnTo>
                    <a:pt x="4615" y="7304"/>
                  </a:lnTo>
                  <a:lnTo>
                    <a:pt x="4584" y="7258"/>
                  </a:lnTo>
                  <a:lnTo>
                    <a:pt x="4553" y="7213"/>
                  </a:lnTo>
                  <a:lnTo>
                    <a:pt x="4522" y="7167"/>
                  </a:lnTo>
                  <a:lnTo>
                    <a:pt x="4493" y="7119"/>
                  </a:lnTo>
                  <a:lnTo>
                    <a:pt x="4464" y="7072"/>
                  </a:lnTo>
                  <a:lnTo>
                    <a:pt x="4435" y="7024"/>
                  </a:lnTo>
                  <a:lnTo>
                    <a:pt x="4407" y="6975"/>
                  </a:lnTo>
                  <a:lnTo>
                    <a:pt x="4379" y="6925"/>
                  </a:lnTo>
                  <a:lnTo>
                    <a:pt x="4352" y="6876"/>
                  </a:lnTo>
                  <a:lnTo>
                    <a:pt x="4325" y="6824"/>
                  </a:lnTo>
                  <a:lnTo>
                    <a:pt x="4298" y="6773"/>
                  </a:lnTo>
                  <a:lnTo>
                    <a:pt x="4273" y="6720"/>
                  </a:lnTo>
                  <a:lnTo>
                    <a:pt x="4246" y="6668"/>
                  </a:lnTo>
                  <a:lnTo>
                    <a:pt x="4222" y="6614"/>
                  </a:lnTo>
                  <a:lnTo>
                    <a:pt x="4198" y="6559"/>
                  </a:lnTo>
                  <a:lnTo>
                    <a:pt x="4173" y="6504"/>
                  </a:lnTo>
                  <a:lnTo>
                    <a:pt x="4149" y="6447"/>
                  </a:lnTo>
                  <a:lnTo>
                    <a:pt x="4126" y="6391"/>
                  </a:lnTo>
                  <a:lnTo>
                    <a:pt x="4102" y="6334"/>
                  </a:lnTo>
                  <a:lnTo>
                    <a:pt x="4080" y="6275"/>
                  </a:lnTo>
                  <a:lnTo>
                    <a:pt x="4049" y="6196"/>
                  </a:lnTo>
                  <a:lnTo>
                    <a:pt x="4016" y="6118"/>
                  </a:lnTo>
                  <a:lnTo>
                    <a:pt x="3983" y="6040"/>
                  </a:lnTo>
                  <a:lnTo>
                    <a:pt x="3947" y="5966"/>
                  </a:lnTo>
                  <a:lnTo>
                    <a:pt x="3910" y="5893"/>
                  </a:lnTo>
                  <a:lnTo>
                    <a:pt x="3873" y="5822"/>
                  </a:lnTo>
                  <a:lnTo>
                    <a:pt x="3834" y="5752"/>
                  </a:lnTo>
                  <a:lnTo>
                    <a:pt x="3795" y="5685"/>
                  </a:lnTo>
                  <a:lnTo>
                    <a:pt x="3753" y="5619"/>
                  </a:lnTo>
                  <a:lnTo>
                    <a:pt x="3712" y="5555"/>
                  </a:lnTo>
                  <a:lnTo>
                    <a:pt x="3668" y="5493"/>
                  </a:lnTo>
                  <a:lnTo>
                    <a:pt x="3623" y="5433"/>
                  </a:lnTo>
                  <a:lnTo>
                    <a:pt x="3578" y="5375"/>
                  </a:lnTo>
                  <a:lnTo>
                    <a:pt x="3530" y="5319"/>
                  </a:lnTo>
                  <a:lnTo>
                    <a:pt x="3482" y="5264"/>
                  </a:lnTo>
                  <a:lnTo>
                    <a:pt x="3433" y="5212"/>
                  </a:lnTo>
                  <a:lnTo>
                    <a:pt x="3383" y="5163"/>
                  </a:lnTo>
                  <a:lnTo>
                    <a:pt x="3331" y="5115"/>
                  </a:lnTo>
                  <a:lnTo>
                    <a:pt x="3279" y="5069"/>
                  </a:lnTo>
                  <a:lnTo>
                    <a:pt x="3225" y="5026"/>
                  </a:lnTo>
                  <a:lnTo>
                    <a:pt x="3171" y="4985"/>
                  </a:lnTo>
                  <a:lnTo>
                    <a:pt x="3115" y="4946"/>
                  </a:lnTo>
                  <a:lnTo>
                    <a:pt x="3058" y="4910"/>
                  </a:lnTo>
                  <a:lnTo>
                    <a:pt x="3000" y="4875"/>
                  </a:lnTo>
                  <a:lnTo>
                    <a:pt x="2941" y="4844"/>
                  </a:lnTo>
                  <a:lnTo>
                    <a:pt x="2881" y="4815"/>
                  </a:lnTo>
                  <a:lnTo>
                    <a:pt x="2821" y="4787"/>
                  </a:lnTo>
                  <a:lnTo>
                    <a:pt x="2759" y="4763"/>
                  </a:lnTo>
                  <a:lnTo>
                    <a:pt x="2695" y="4741"/>
                  </a:lnTo>
                  <a:lnTo>
                    <a:pt x="2631" y="4722"/>
                  </a:lnTo>
                  <a:lnTo>
                    <a:pt x="2566" y="4705"/>
                  </a:lnTo>
                  <a:lnTo>
                    <a:pt x="2500" y="46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7" name="Rectangle 26">
            <a:extLst>
              <a:ext uri="{FF2B5EF4-FFF2-40B4-BE49-F238E27FC236}">
                <a16:creationId xmlns:a16="http://schemas.microsoft.com/office/drawing/2014/main" id="{DE1F0EF0-F694-455E-8603-852E9898CA97}"/>
              </a:ext>
            </a:extLst>
          </p:cNvPr>
          <p:cNvSpPr/>
          <p:nvPr/>
        </p:nvSpPr>
        <p:spPr>
          <a:xfrm>
            <a:off x="7331103" y="4717684"/>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28" name="Picture 2">
            <a:extLst>
              <a:ext uri="{FF2B5EF4-FFF2-40B4-BE49-F238E27FC236}">
                <a16:creationId xmlns:a16="http://schemas.microsoft.com/office/drawing/2014/main" id="{7851A832-86FF-4D76-871D-003D9D64AF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1103" y="4618915"/>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1">
            <a:extLst>
              <a:ext uri="{FF2B5EF4-FFF2-40B4-BE49-F238E27FC236}">
                <a16:creationId xmlns:a16="http://schemas.microsoft.com/office/drawing/2014/main" id="{E8E8438D-A2B2-4E80-B4DA-748F0772C32D}"/>
              </a:ext>
            </a:extLst>
          </p:cNvPr>
          <p:cNvPicPr>
            <a:picLocks noChangeAspect="1"/>
          </p:cNvPicPr>
          <p:nvPr/>
        </p:nvPicPr>
        <p:blipFill>
          <a:blip r:embed="rId5"/>
          <a:stretch>
            <a:fillRect/>
          </a:stretch>
        </p:blipFill>
        <p:spPr>
          <a:xfrm>
            <a:off x="5248076" y="2031792"/>
            <a:ext cx="400050" cy="304800"/>
          </a:xfrm>
          <a:prstGeom prst="rect">
            <a:avLst/>
          </a:prstGeom>
        </p:spPr>
      </p:pic>
      <p:pic>
        <p:nvPicPr>
          <p:cNvPr id="43" name="Picture 42">
            <a:extLst>
              <a:ext uri="{FF2B5EF4-FFF2-40B4-BE49-F238E27FC236}">
                <a16:creationId xmlns:a16="http://schemas.microsoft.com/office/drawing/2014/main" id="{AE77C099-DCF5-4DA1-8996-629136EE762F}"/>
              </a:ext>
            </a:extLst>
          </p:cNvPr>
          <p:cNvPicPr>
            <a:picLocks noChangeAspect="1"/>
          </p:cNvPicPr>
          <p:nvPr/>
        </p:nvPicPr>
        <p:blipFill>
          <a:blip r:embed="rId6"/>
          <a:stretch>
            <a:fillRect/>
          </a:stretch>
        </p:blipFill>
        <p:spPr>
          <a:xfrm>
            <a:off x="4990901" y="4085362"/>
            <a:ext cx="514350" cy="504825"/>
          </a:xfrm>
          <a:prstGeom prst="rect">
            <a:avLst/>
          </a:prstGeom>
        </p:spPr>
      </p:pic>
      <p:pic>
        <p:nvPicPr>
          <p:cNvPr id="44" name="Picture 43">
            <a:extLst>
              <a:ext uri="{FF2B5EF4-FFF2-40B4-BE49-F238E27FC236}">
                <a16:creationId xmlns:a16="http://schemas.microsoft.com/office/drawing/2014/main" id="{427BA3E7-0BA7-4B74-984F-DC85870978A7}"/>
              </a:ext>
            </a:extLst>
          </p:cNvPr>
          <p:cNvPicPr>
            <a:picLocks noChangeAspect="1"/>
          </p:cNvPicPr>
          <p:nvPr/>
        </p:nvPicPr>
        <p:blipFill>
          <a:blip r:embed="rId5"/>
          <a:stretch>
            <a:fillRect/>
          </a:stretch>
        </p:blipFill>
        <p:spPr>
          <a:xfrm>
            <a:off x="5248076" y="4603772"/>
            <a:ext cx="400050" cy="304800"/>
          </a:xfrm>
          <a:prstGeom prst="rect">
            <a:avLst/>
          </a:prstGeom>
        </p:spPr>
      </p:pic>
      <p:pic>
        <p:nvPicPr>
          <p:cNvPr id="45" name="Picture 44" descr="A picture containing qr code&#10;&#10;Description automatically generated">
            <a:extLst>
              <a:ext uri="{FF2B5EF4-FFF2-40B4-BE49-F238E27FC236}">
                <a16:creationId xmlns:a16="http://schemas.microsoft.com/office/drawing/2014/main" id="{50B77BD9-6E9E-43E8-AD3A-3B3CA04325D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5400000">
            <a:off x="6129307" y="-615758"/>
            <a:ext cx="2403592" cy="3635111"/>
          </a:xfrm>
          <a:prstGeom prst="rect">
            <a:avLst/>
          </a:prstGeom>
        </p:spPr>
      </p:pic>
    </p:spTree>
    <p:extLst>
      <p:ext uri="{BB962C8B-B14F-4D97-AF65-F5344CB8AC3E}">
        <p14:creationId xmlns:p14="http://schemas.microsoft.com/office/powerpoint/2010/main" val="21522282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371671" y="1093493"/>
            <a:ext cx="2865098"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4" name="Title 2"/>
          <p:cNvSpPr txBox="1">
            <a:spLocks/>
          </p:cNvSpPr>
          <p:nvPr/>
        </p:nvSpPr>
        <p:spPr>
          <a:xfrm>
            <a:off x="5371671" y="599267"/>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6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Suspension bridge, Inverness, Scotland</a:t>
            </a:r>
          </a:p>
          <a:p>
            <a:br>
              <a:rPr lang="en-GB" sz="1700" dirty="0">
                <a:solidFill>
                  <a:schemeClr val="bg1"/>
                </a:solidFill>
                <a:latin typeface="Arial" panose="020B0604020202020204" pitchFamily="34" charset="0"/>
                <a:cs typeface="Arial" panose="020B0604020202020204" pitchFamily="34" charset="0"/>
              </a:rPr>
            </a:br>
            <a:endParaRPr lang="en-GB" sz="1700" dirty="0">
              <a:solidFill>
                <a:schemeClr val="bg1"/>
              </a:solidFill>
            </a:endParaRPr>
          </a:p>
        </p:txBody>
      </p:sp>
      <p:sp>
        <p:nvSpPr>
          <p:cNvPr id="22" name="Rectangle 21"/>
          <p:cNvSpPr/>
          <p:nvPr/>
        </p:nvSpPr>
        <p:spPr>
          <a:xfrm>
            <a:off x="340292" y="1093494"/>
            <a:ext cx="4073659"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050" y="1472229"/>
            <a:ext cx="4206144" cy="280290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5885" y="1472229"/>
            <a:ext cx="4196671" cy="2796595"/>
          </a:xfrm>
          <a:prstGeom prst="rect">
            <a:avLst/>
          </a:prstGeom>
        </p:spPr>
      </p:pic>
      <p:sp>
        <p:nvSpPr>
          <p:cNvPr id="9" name="Title 2"/>
          <p:cNvSpPr txBox="1">
            <a:spLocks/>
          </p:cNvSpPr>
          <p:nvPr/>
        </p:nvSpPr>
        <p:spPr>
          <a:xfrm>
            <a:off x="234996" y="227197"/>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SUSPENSION</a:t>
            </a:r>
            <a:r>
              <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rPr>
              <a:t> </a:t>
            </a:r>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BRIDGES </a:t>
            </a:r>
          </a:p>
          <a:p>
            <a:br>
              <a:rPr lang="en-GB" dirty="0">
                <a:latin typeface="Arial" panose="020B0604020202020204" pitchFamily="34" charset="0"/>
                <a:cs typeface="Arial" panose="020B0604020202020204" pitchFamily="34" charset="0"/>
              </a:rPr>
            </a:br>
            <a:endParaRPr lang="en-GB" dirty="0"/>
          </a:p>
        </p:txBody>
      </p:sp>
      <p:sp>
        <p:nvSpPr>
          <p:cNvPr id="11" name="Title 2"/>
          <p:cNvSpPr txBox="1">
            <a:spLocks/>
          </p:cNvSpPr>
          <p:nvPr/>
        </p:nvSpPr>
        <p:spPr>
          <a:xfrm>
            <a:off x="290085" y="1093494"/>
            <a:ext cx="4337994" cy="869282"/>
          </a:xfrm>
          <a:prstGeom prst="rect">
            <a:avLst/>
          </a:prstGeom>
        </p:spPr>
        <p:txBody>
          <a:bodyPr vert="horz" lIns="91440" tIns="45720" rIns="91440" bIns="45720" rtlCol="0" anchor="ctr">
            <a:normAutofit fontScale="92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7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Suspension footbridge,</a:t>
            </a:r>
            <a:r>
              <a:rPr lang="en-ZA" sz="1700" dirty="0">
                <a:solidFill>
                  <a:srgbClr val="1F1F1F"/>
                </a:solidFill>
                <a:latin typeface="Tahoma" panose="020B0604030504040204" pitchFamily="34" charset="0"/>
                <a:ea typeface="Tahoma" panose="020B0604030504040204" pitchFamily="34" charset="0"/>
                <a:cs typeface="Tahoma" panose="020B0604030504040204" pitchFamily="34" charset="0"/>
              </a:rPr>
              <a:t> </a:t>
            </a:r>
            <a:r>
              <a:rPr lang="en-ZA" sz="17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River Wye, Herefordshire, England</a:t>
            </a:r>
          </a:p>
          <a:p>
            <a:br>
              <a:rPr lang="en-GB" sz="1800" dirty="0">
                <a:solidFill>
                  <a:schemeClr val="bg1"/>
                </a:solidFill>
                <a:latin typeface="Arial" panose="020B0604020202020204" pitchFamily="34" charset="0"/>
                <a:cs typeface="Arial" panose="020B0604020202020204" pitchFamily="34" charset="0"/>
              </a:rPr>
            </a:br>
            <a:endParaRPr lang="en-GB" sz="1800" dirty="0">
              <a:solidFill>
                <a:schemeClr val="bg1"/>
              </a:solidFill>
            </a:endParaRPr>
          </a:p>
        </p:txBody>
      </p:sp>
      <p:sp>
        <p:nvSpPr>
          <p:cNvPr id="21" name="TextBox 20"/>
          <p:cNvSpPr txBox="1"/>
          <p:nvPr/>
        </p:nvSpPr>
        <p:spPr>
          <a:xfrm>
            <a:off x="3087555" y="4350564"/>
            <a:ext cx="1367682" cy="194925"/>
          </a:xfrm>
          <a:prstGeom prst="rect">
            <a:avLst/>
          </a:prstGeom>
          <a:noFill/>
        </p:spPr>
        <p:txBody>
          <a:bodyPr wrap="none" rtlCol="0">
            <a:spAutoFit/>
          </a:bodyPr>
          <a:lstStyle/>
          <a:p>
            <a:r>
              <a:rPr lang="en-GB" sz="1000" baseline="30000" dirty="0"/>
              <a:t>Photographer John S Turner ©</a:t>
            </a:r>
          </a:p>
        </p:txBody>
      </p:sp>
      <p:sp>
        <p:nvSpPr>
          <p:cNvPr id="26" name="Rectangle 25">
            <a:extLst>
              <a:ext uri="{FF2B5EF4-FFF2-40B4-BE49-F238E27FC236}">
                <a16:creationId xmlns:a16="http://schemas.microsoft.com/office/drawing/2014/main" id="{9BFDC383-A5DD-49C5-B14B-D5E8EED95289}"/>
              </a:ext>
            </a:extLst>
          </p:cNvPr>
          <p:cNvSpPr/>
          <p:nvPr/>
        </p:nvSpPr>
        <p:spPr>
          <a:xfrm>
            <a:off x="7375662" y="4702574"/>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27" name="Picture 2">
            <a:extLst>
              <a:ext uri="{FF2B5EF4-FFF2-40B4-BE49-F238E27FC236}">
                <a16:creationId xmlns:a16="http://schemas.microsoft.com/office/drawing/2014/main" id="{25369C76-AF7C-4193-BABD-8BE8E26327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75662" y="4603805"/>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A picture containing qr code&#10;&#10;Description automatically generated">
            <a:extLst>
              <a:ext uri="{FF2B5EF4-FFF2-40B4-BE49-F238E27FC236}">
                <a16:creationId xmlns:a16="http://schemas.microsoft.com/office/drawing/2014/main" id="{B100C9D9-1A72-4F39-BFC9-CA9256D26D0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16200000">
            <a:off x="5075690" y="2192482"/>
            <a:ext cx="1836791" cy="2732013"/>
          </a:xfrm>
          <a:prstGeom prst="rect">
            <a:avLst/>
          </a:prstGeom>
        </p:spPr>
      </p:pic>
      <p:pic>
        <p:nvPicPr>
          <p:cNvPr id="29" name="Picture 28" descr="A picture containing qr code&#10;&#10;Description automatically generated">
            <a:extLst>
              <a:ext uri="{FF2B5EF4-FFF2-40B4-BE49-F238E27FC236}">
                <a16:creationId xmlns:a16="http://schemas.microsoft.com/office/drawing/2014/main" id="{B6FA5E21-5942-4BA4-A07F-7CD65C8EE87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16200000">
            <a:off x="576086" y="2224358"/>
            <a:ext cx="1836791" cy="2738544"/>
          </a:xfrm>
          <a:prstGeom prst="rect">
            <a:avLst/>
          </a:prstGeom>
        </p:spPr>
      </p:pic>
    </p:spTree>
    <p:extLst>
      <p:ext uri="{BB962C8B-B14F-4D97-AF65-F5344CB8AC3E}">
        <p14:creationId xmlns:p14="http://schemas.microsoft.com/office/powerpoint/2010/main" val="2177973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499"/>
          </a:xfrm>
          <a:prstGeom prst="rect">
            <a:avLst/>
          </a:prstGeom>
        </p:spPr>
      </p:pic>
      <p:sp>
        <p:nvSpPr>
          <p:cNvPr id="5" name="Title 2"/>
          <p:cNvSpPr txBox="1">
            <a:spLocks/>
          </p:cNvSpPr>
          <p:nvPr/>
        </p:nvSpPr>
        <p:spPr>
          <a:xfrm>
            <a:off x="270409" y="-87582"/>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SUSPENSION BRIDGES</a:t>
            </a:r>
            <a:br>
              <a:rPr lang="en-GB" sz="3300" dirty="0">
                <a:latin typeface="Tahoma" panose="020B0604030504040204" pitchFamily="34" charset="0"/>
                <a:ea typeface="Tahoma" panose="020B0604030504040204" pitchFamily="34" charset="0"/>
                <a:cs typeface="Tahoma" panose="020B0604030504040204" pitchFamily="34" charset="0"/>
              </a:rPr>
            </a:br>
            <a:endParaRPr lang="en-GB" sz="3300" dirty="0">
              <a:latin typeface="Tahoma" panose="020B0604030504040204" pitchFamily="34" charset="0"/>
              <a:ea typeface="Tahoma" panose="020B0604030504040204" pitchFamily="34" charset="0"/>
              <a:cs typeface="Tahoma" panose="020B0604030504040204" pitchFamily="34" charset="0"/>
            </a:endParaRPr>
          </a:p>
        </p:txBody>
      </p:sp>
      <p:sp>
        <p:nvSpPr>
          <p:cNvPr id="6" name="TextBox 5"/>
          <p:cNvSpPr txBox="1"/>
          <p:nvPr/>
        </p:nvSpPr>
        <p:spPr>
          <a:xfrm>
            <a:off x="244056" y="1027217"/>
            <a:ext cx="4478946" cy="3693319"/>
          </a:xfrm>
          <a:prstGeom prst="rect">
            <a:avLst/>
          </a:prstGeom>
          <a:noFill/>
        </p:spPr>
        <p:txBody>
          <a:bodyPr wrap="square" rtlCol="0">
            <a:spAutoFit/>
          </a:bodyPr>
          <a:lstStyle/>
          <a:p>
            <a:endParaRPr lang="en-GB" baseline="30000" dirty="0">
              <a:latin typeface="Tahoma" panose="020B0604030504040204" pitchFamily="34" charset="0"/>
              <a:ea typeface="Tahoma" panose="020B0604030504040204" pitchFamily="34" charset="0"/>
              <a:cs typeface="Tahoma" panose="020B0604030504040204" pitchFamily="34" charset="0"/>
            </a:endParaRP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r>
              <a:rPr lang="en-ZA" b="1" baseline="30000" dirty="0">
                <a:latin typeface="Tahoma" panose="020B0604030504040204" pitchFamily="34" charset="0"/>
                <a:ea typeface="Tahoma" panose="020B0604030504040204" pitchFamily="34" charset="0"/>
                <a:cs typeface="Tahoma" panose="020B0604030504040204" pitchFamily="34" charset="0"/>
              </a:rPr>
              <a:t>Aesthetically pleasing, light and strong</a:t>
            </a:r>
          </a:p>
          <a:p>
            <a:endParaRPr lang="en-ZA" b="1" baseline="30000" dirty="0">
              <a:latin typeface="Tahoma" panose="020B0604030504040204" pitchFamily="34" charset="0"/>
              <a:ea typeface="Tahoma" panose="020B0604030504040204" pitchFamily="34" charset="0"/>
              <a:cs typeface="Tahoma" panose="020B0604030504040204" pitchFamily="34" charset="0"/>
            </a:endParaRPr>
          </a:p>
          <a:p>
            <a:endParaRPr lang="en-ZA" b="1" baseline="30000" dirty="0">
              <a:latin typeface="Tahoma" panose="020B0604030504040204" pitchFamily="34" charset="0"/>
              <a:ea typeface="Tahoma" panose="020B0604030504040204" pitchFamily="34" charset="0"/>
              <a:cs typeface="Tahoma" panose="020B0604030504040204" pitchFamily="34" charset="0"/>
            </a:endParaRPr>
          </a:p>
          <a:p>
            <a:endParaRPr lang="en-ZA"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Can </a:t>
            </a:r>
            <a:r>
              <a:rPr lang="en-ZA" b="1" baseline="30000" dirty="0">
                <a:latin typeface="Tahoma" panose="020B0604030504040204" pitchFamily="34" charset="0"/>
                <a:ea typeface="Tahoma" panose="020B0604030504040204" pitchFamily="34" charset="0"/>
                <a:cs typeface="Tahoma" panose="020B0604030504040204" pitchFamily="34" charset="0"/>
              </a:rPr>
              <a:t>span distances far longer than any 			other kind of bridge</a:t>
            </a: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p>
          <a:p>
            <a:r>
              <a:rPr lang="en-ZA" b="1" baseline="30000" dirty="0">
                <a:latin typeface="Tahoma" panose="020B0604030504040204" pitchFamily="34" charset="0"/>
                <a:ea typeface="Tahoma" panose="020B0604030504040204" pitchFamily="34" charset="0"/>
                <a:cs typeface="Tahoma" panose="020B0604030504040204" pitchFamily="34" charset="0"/>
              </a:rPr>
              <a:t>		 The most expensive type of bridge to build</a:t>
            </a:r>
          </a:p>
          <a:p>
            <a:endParaRPr lang="en-ZA"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r>
              <a:rPr lang="en-ZA" b="1" baseline="30000" dirty="0">
                <a:latin typeface="Tahoma" panose="020B0604030504040204" pitchFamily="34" charset="0"/>
                <a:ea typeface="Tahoma" panose="020B0604030504040204" pitchFamily="34" charset="0"/>
                <a:cs typeface="Tahoma" panose="020B0604030504040204" pitchFamily="34" charset="0"/>
              </a:rPr>
              <a:t>May wobble if badly designed</a:t>
            </a:r>
          </a:p>
          <a:p>
            <a:r>
              <a:rPr lang="en-ZA" b="1" baseline="30000" dirty="0">
                <a:latin typeface="Tahoma" panose="020B0604030504040204" pitchFamily="34" charset="0"/>
                <a:ea typeface="Tahoma" panose="020B0604030504040204" pitchFamily="34" charset="0"/>
                <a:cs typeface="Tahoma" panose="020B0604030504040204" pitchFamily="34" charset="0"/>
              </a:rPr>
              <a:t>		</a:t>
            </a:r>
          </a:p>
          <a:p>
            <a:pPr marL="285750" indent="-285750">
              <a:buFont typeface="Arial" pitchFamily="34" charset="0"/>
              <a:buChar char="•"/>
            </a:pPr>
            <a:endParaRPr lang="en-ZA" dirty="0">
              <a:latin typeface="Tahoma" panose="020B0604030504040204" pitchFamily="34" charset="0"/>
              <a:ea typeface="Tahoma" panose="020B0604030504040204" pitchFamily="34" charset="0"/>
              <a:cs typeface="Tahoma" panose="020B0604030504040204" pitchFamily="34" charset="0"/>
            </a:endParaRPr>
          </a:p>
        </p:txBody>
      </p:sp>
      <p:grpSp>
        <p:nvGrpSpPr>
          <p:cNvPr id="13" name="Group 12">
            <a:extLst>
              <a:ext uri="{FF2B5EF4-FFF2-40B4-BE49-F238E27FC236}">
                <a16:creationId xmlns:a16="http://schemas.microsoft.com/office/drawing/2014/main" id="{D45049C6-9CDF-4219-969B-A143F94B742C}"/>
              </a:ext>
            </a:extLst>
          </p:cNvPr>
          <p:cNvGrpSpPr/>
          <p:nvPr/>
        </p:nvGrpSpPr>
        <p:grpSpPr>
          <a:xfrm>
            <a:off x="543249" y="1339109"/>
            <a:ext cx="561975" cy="561975"/>
            <a:chOff x="563290" y="3469275"/>
            <a:chExt cx="561975" cy="561975"/>
          </a:xfrm>
        </p:grpSpPr>
        <p:sp>
          <p:nvSpPr>
            <p:cNvPr id="14" name="Freeform 5">
              <a:extLst>
                <a:ext uri="{FF2B5EF4-FFF2-40B4-BE49-F238E27FC236}">
                  <a16:creationId xmlns:a16="http://schemas.microsoft.com/office/drawing/2014/main" id="{F8C2D91C-60F2-47D4-B935-D38F372BA4BE}"/>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 name="Freeform 11">
              <a:extLst>
                <a:ext uri="{FF2B5EF4-FFF2-40B4-BE49-F238E27FC236}">
                  <a16:creationId xmlns:a16="http://schemas.microsoft.com/office/drawing/2014/main" id="{AC8D88E0-C16A-4944-926F-842A9D3073FD}"/>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16" name="Group 15">
            <a:extLst>
              <a:ext uri="{FF2B5EF4-FFF2-40B4-BE49-F238E27FC236}">
                <a16:creationId xmlns:a16="http://schemas.microsoft.com/office/drawing/2014/main" id="{2F02687F-1874-4567-92B8-FAADFA1EF514}"/>
              </a:ext>
            </a:extLst>
          </p:cNvPr>
          <p:cNvGrpSpPr/>
          <p:nvPr/>
        </p:nvGrpSpPr>
        <p:grpSpPr>
          <a:xfrm>
            <a:off x="544240" y="2131500"/>
            <a:ext cx="561975" cy="561975"/>
            <a:chOff x="563290" y="3469275"/>
            <a:chExt cx="561975" cy="561975"/>
          </a:xfrm>
        </p:grpSpPr>
        <p:sp>
          <p:nvSpPr>
            <p:cNvPr id="17" name="Freeform 5">
              <a:extLst>
                <a:ext uri="{FF2B5EF4-FFF2-40B4-BE49-F238E27FC236}">
                  <a16:creationId xmlns:a16="http://schemas.microsoft.com/office/drawing/2014/main" id="{8FA4D369-6B9C-4F25-8C08-1939D6A7166A}"/>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11">
              <a:extLst>
                <a:ext uri="{FF2B5EF4-FFF2-40B4-BE49-F238E27FC236}">
                  <a16:creationId xmlns:a16="http://schemas.microsoft.com/office/drawing/2014/main" id="{BB046079-94FD-4794-911B-5CC1FD977FBB}"/>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19" name="Group 14">
            <a:extLst>
              <a:ext uri="{FF2B5EF4-FFF2-40B4-BE49-F238E27FC236}">
                <a16:creationId xmlns:a16="http://schemas.microsoft.com/office/drawing/2014/main" id="{CEF6E3AF-79BC-43ED-A967-0C48CA232682}"/>
              </a:ext>
            </a:extLst>
          </p:cNvPr>
          <p:cNvGrpSpPr>
            <a:grpSpLocks noChangeAspect="1"/>
          </p:cNvGrpSpPr>
          <p:nvPr/>
        </p:nvGrpSpPr>
        <p:grpSpPr bwMode="auto">
          <a:xfrm>
            <a:off x="544837" y="2936512"/>
            <a:ext cx="560387" cy="560387"/>
            <a:chOff x="343" y="2585"/>
            <a:chExt cx="353" cy="353"/>
          </a:xfrm>
        </p:grpSpPr>
        <p:sp>
          <p:nvSpPr>
            <p:cNvPr id="20" name="AutoShape 13">
              <a:extLst>
                <a:ext uri="{FF2B5EF4-FFF2-40B4-BE49-F238E27FC236}">
                  <a16:creationId xmlns:a16="http://schemas.microsoft.com/office/drawing/2014/main" id="{A4F4FB2D-9A14-41D6-ACFD-14502ECCBD02}"/>
                </a:ext>
              </a:extLst>
            </p:cNvPr>
            <p:cNvSpPr>
              <a:spLocks noChangeAspect="1" noChangeArrowheads="1" noTextEdit="1"/>
            </p:cNvSpPr>
            <p:nvPr/>
          </p:nvSpPr>
          <p:spPr bwMode="auto">
            <a:xfrm>
              <a:off x="343" y="2585"/>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15">
              <a:extLst>
                <a:ext uri="{FF2B5EF4-FFF2-40B4-BE49-F238E27FC236}">
                  <a16:creationId xmlns:a16="http://schemas.microsoft.com/office/drawing/2014/main" id="{18C86B10-DDD1-4E46-A0D0-4F11F972A309}"/>
                </a:ext>
              </a:extLst>
            </p:cNvPr>
            <p:cNvSpPr>
              <a:spLocks/>
            </p:cNvSpPr>
            <p:nvPr/>
          </p:nvSpPr>
          <p:spPr bwMode="auto">
            <a:xfrm>
              <a:off x="343" y="2585"/>
              <a:ext cx="353" cy="353"/>
            </a:xfrm>
            <a:custGeom>
              <a:avLst/>
              <a:gdLst>
                <a:gd name="T0" fmla="*/ 13419 w 16238"/>
                <a:gd name="T1" fmla="*/ 2819 h 16238"/>
                <a:gd name="T2" fmla="*/ 13419 w 16238"/>
                <a:gd name="T3" fmla="*/ 0 h 16238"/>
                <a:gd name="T4" fmla="*/ 0 w 16238"/>
                <a:gd name="T5" fmla="*/ 0 h 16238"/>
                <a:gd name="T6" fmla="*/ 0 w 16238"/>
                <a:gd name="T7" fmla="*/ 16238 h 16238"/>
                <a:gd name="T8" fmla="*/ 16238 w 16238"/>
                <a:gd name="T9" fmla="*/ 16238 h 16238"/>
                <a:gd name="T10" fmla="*/ 16238 w 16238"/>
                <a:gd name="T11" fmla="*/ 2819 h 16238"/>
                <a:gd name="T12" fmla="*/ 13419 w 16238"/>
                <a:gd name="T13" fmla="*/ 2819 h 16238"/>
              </a:gdLst>
              <a:ahLst/>
              <a:cxnLst>
                <a:cxn ang="0">
                  <a:pos x="T0" y="T1"/>
                </a:cxn>
                <a:cxn ang="0">
                  <a:pos x="T2" y="T3"/>
                </a:cxn>
                <a:cxn ang="0">
                  <a:pos x="T4" y="T5"/>
                </a:cxn>
                <a:cxn ang="0">
                  <a:pos x="T6" y="T7"/>
                </a:cxn>
                <a:cxn ang="0">
                  <a:pos x="T8" y="T9"/>
                </a:cxn>
                <a:cxn ang="0">
                  <a:pos x="T10" y="T11"/>
                </a:cxn>
                <a:cxn ang="0">
                  <a:pos x="T12" y="T13"/>
                </a:cxn>
              </a:cxnLst>
              <a:rect l="0" t="0" r="r" b="b"/>
              <a:pathLst>
                <a:path w="16238" h="16238">
                  <a:moveTo>
                    <a:pt x="13419" y="2819"/>
                  </a:moveTo>
                  <a:lnTo>
                    <a:pt x="13419" y="0"/>
                  </a:lnTo>
                  <a:lnTo>
                    <a:pt x="0" y="0"/>
                  </a:lnTo>
                  <a:lnTo>
                    <a:pt x="0" y="16238"/>
                  </a:lnTo>
                  <a:lnTo>
                    <a:pt x="16238" y="16238"/>
                  </a:lnTo>
                  <a:lnTo>
                    <a:pt x="16238" y="2819"/>
                  </a:lnTo>
                  <a:lnTo>
                    <a:pt x="13419" y="2819"/>
                  </a:lnTo>
                  <a:close/>
                </a:path>
              </a:pathLst>
            </a:custGeom>
            <a:solidFill>
              <a:srgbClr val="FA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6">
              <a:extLst>
                <a:ext uri="{FF2B5EF4-FFF2-40B4-BE49-F238E27FC236}">
                  <a16:creationId xmlns:a16="http://schemas.microsoft.com/office/drawing/2014/main" id="{CD4DB7F1-345A-4F07-AF3F-8904D0F0EC9D}"/>
                </a:ext>
              </a:extLst>
            </p:cNvPr>
            <p:cNvSpPr>
              <a:spLocks noEditPoints="1"/>
            </p:cNvSpPr>
            <p:nvPr/>
          </p:nvSpPr>
          <p:spPr bwMode="auto">
            <a:xfrm>
              <a:off x="414" y="2667"/>
              <a:ext cx="211" cy="223"/>
            </a:xfrm>
            <a:custGeom>
              <a:avLst/>
              <a:gdLst>
                <a:gd name="T0" fmla="*/ 1727 w 9739"/>
                <a:gd name="T1" fmla="*/ 4810 h 10258"/>
                <a:gd name="T2" fmla="*/ 1993 w 9739"/>
                <a:gd name="T3" fmla="*/ 4611 h 10258"/>
                <a:gd name="T4" fmla="*/ 2139 w 9739"/>
                <a:gd name="T5" fmla="*/ 4308 h 10258"/>
                <a:gd name="T6" fmla="*/ 2131 w 9739"/>
                <a:gd name="T7" fmla="*/ 724 h 10258"/>
                <a:gd name="T8" fmla="*/ 1972 w 9739"/>
                <a:gd name="T9" fmla="*/ 429 h 10258"/>
                <a:gd name="T10" fmla="*/ 1696 w 9739"/>
                <a:gd name="T11" fmla="*/ 244 h 10258"/>
                <a:gd name="T12" fmla="*/ 625 w 9739"/>
                <a:gd name="T13" fmla="*/ 205 h 10258"/>
                <a:gd name="T14" fmla="*/ 308 w 9739"/>
                <a:gd name="T15" fmla="*/ 320 h 10258"/>
                <a:gd name="T16" fmla="*/ 84 w 9739"/>
                <a:gd name="T17" fmla="*/ 566 h 10258"/>
                <a:gd name="T18" fmla="*/ 0 w 9739"/>
                <a:gd name="T19" fmla="*/ 897 h 10258"/>
                <a:gd name="T20" fmla="*/ 69 w 9739"/>
                <a:gd name="T21" fmla="*/ 4469 h 10258"/>
                <a:gd name="T22" fmla="*/ 280 w 9739"/>
                <a:gd name="T23" fmla="*/ 4726 h 10258"/>
                <a:gd name="T24" fmla="*/ 590 w 9739"/>
                <a:gd name="T25" fmla="*/ 4857 h 10258"/>
                <a:gd name="T26" fmla="*/ 2863 w 9739"/>
                <a:gd name="T27" fmla="*/ 466 h 10258"/>
                <a:gd name="T28" fmla="*/ 4075 w 9739"/>
                <a:gd name="T29" fmla="*/ 202 h 10258"/>
                <a:gd name="T30" fmla="*/ 4899 w 9739"/>
                <a:gd name="T31" fmla="*/ 68 h 10258"/>
                <a:gd name="T32" fmla="*/ 5972 w 9739"/>
                <a:gd name="T33" fmla="*/ 3 h 10258"/>
                <a:gd name="T34" fmla="*/ 7046 w 9739"/>
                <a:gd name="T35" fmla="*/ 24 h 10258"/>
                <a:gd name="T36" fmla="*/ 8122 w 9739"/>
                <a:gd name="T37" fmla="*/ 132 h 10258"/>
                <a:gd name="T38" fmla="*/ 8622 w 9739"/>
                <a:gd name="T39" fmla="*/ 383 h 10258"/>
                <a:gd name="T40" fmla="*/ 8853 w 9739"/>
                <a:gd name="T41" fmla="*/ 605 h 10258"/>
                <a:gd name="T42" fmla="*/ 8983 w 9739"/>
                <a:gd name="T43" fmla="*/ 920 h 10258"/>
                <a:gd name="T44" fmla="*/ 8981 w 9739"/>
                <a:gd name="T45" fmla="*/ 1283 h 10258"/>
                <a:gd name="T46" fmla="*/ 9084 w 9739"/>
                <a:gd name="T47" fmla="*/ 1497 h 10258"/>
                <a:gd name="T48" fmla="*/ 9405 w 9739"/>
                <a:gd name="T49" fmla="*/ 1926 h 10258"/>
                <a:gd name="T50" fmla="*/ 9553 w 9739"/>
                <a:gd name="T51" fmla="*/ 2356 h 10258"/>
                <a:gd name="T52" fmla="*/ 9440 w 9739"/>
                <a:gd name="T53" fmla="*/ 2786 h 10258"/>
                <a:gd name="T54" fmla="*/ 9318 w 9739"/>
                <a:gd name="T55" fmla="*/ 2912 h 10258"/>
                <a:gd name="T56" fmla="*/ 9308 w 9739"/>
                <a:gd name="T57" fmla="*/ 3004 h 10258"/>
                <a:gd name="T58" fmla="*/ 9477 w 9739"/>
                <a:gd name="T59" fmla="*/ 3234 h 10258"/>
                <a:gd name="T60" fmla="*/ 9702 w 9739"/>
                <a:gd name="T61" fmla="*/ 3594 h 10258"/>
                <a:gd name="T62" fmla="*/ 9715 w 9739"/>
                <a:gd name="T63" fmla="*/ 3940 h 10258"/>
                <a:gd name="T64" fmla="*/ 9487 w 9739"/>
                <a:gd name="T65" fmla="*/ 4260 h 10258"/>
                <a:gd name="T66" fmla="*/ 9448 w 9739"/>
                <a:gd name="T67" fmla="*/ 4478 h 10258"/>
                <a:gd name="T68" fmla="*/ 9529 w 9739"/>
                <a:gd name="T69" fmla="*/ 4639 h 10258"/>
                <a:gd name="T70" fmla="*/ 9727 w 9739"/>
                <a:gd name="T71" fmla="*/ 5137 h 10258"/>
                <a:gd name="T72" fmla="*/ 9662 w 9739"/>
                <a:gd name="T73" fmla="*/ 5588 h 10258"/>
                <a:gd name="T74" fmla="*/ 9262 w 9739"/>
                <a:gd name="T75" fmla="*/ 5979 h 10258"/>
                <a:gd name="T76" fmla="*/ 8717 w 9739"/>
                <a:gd name="T77" fmla="*/ 6102 h 10258"/>
                <a:gd name="T78" fmla="*/ 7165 w 9739"/>
                <a:gd name="T79" fmla="*/ 6113 h 10258"/>
                <a:gd name="T80" fmla="*/ 6343 w 9739"/>
                <a:gd name="T81" fmla="*/ 6254 h 10258"/>
                <a:gd name="T82" fmla="*/ 6358 w 9739"/>
                <a:gd name="T83" fmla="*/ 6598 h 10258"/>
                <a:gd name="T84" fmla="*/ 6806 w 9739"/>
                <a:gd name="T85" fmla="*/ 7518 h 10258"/>
                <a:gd name="T86" fmla="*/ 7068 w 9739"/>
                <a:gd name="T87" fmla="*/ 8172 h 10258"/>
                <a:gd name="T88" fmla="*/ 7144 w 9739"/>
                <a:gd name="T89" fmla="*/ 8667 h 10258"/>
                <a:gd name="T90" fmla="*/ 7086 w 9739"/>
                <a:gd name="T91" fmla="*/ 9169 h 10258"/>
                <a:gd name="T92" fmla="*/ 6915 w 9739"/>
                <a:gd name="T93" fmla="*/ 9724 h 10258"/>
                <a:gd name="T94" fmla="*/ 6614 w 9739"/>
                <a:gd name="T95" fmla="*/ 10085 h 10258"/>
                <a:gd name="T96" fmla="*/ 6282 w 9739"/>
                <a:gd name="T97" fmla="*/ 10234 h 10258"/>
                <a:gd name="T98" fmla="*/ 5894 w 9739"/>
                <a:gd name="T99" fmla="*/ 10247 h 10258"/>
                <a:gd name="T100" fmla="*/ 5715 w 9739"/>
                <a:gd name="T101" fmla="*/ 9497 h 10258"/>
                <a:gd name="T102" fmla="*/ 5569 w 9739"/>
                <a:gd name="T103" fmla="*/ 8716 h 10258"/>
                <a:gd name="T104" fmla="*/ 5205 w 9739"/>
                <a:gd name="T105" fmla="*/ 8001 h 10258"/>
                <a:gd name="T106" fmla="*/ 4779 w 9739"/>
                <a:gd name="T107" fmla="*/ 7521 h 10258"/>
                <a:gd name="T108" fmla="*/ 4464 w 9739"/>
                <a:gd name="T109" fmla="*/ 7072 h 10258"/>
                <a:gd name="T110" fmla="*/ 4198 w 9739"/>
                <a:gd name="T111" fmla="*/ 6559 h 10258"/>
                <a:gd name="T112" fmla="*/ 3910 w 9739"/>
                <a:gd name="T113" fmla="*/ 5893 h 10258"/>
                <a:gd name="T114" fmla="*/ 3482 w 9739"/>
                <a:gd name="T115" fmla="*/ 5264 h 10258"/>
                <a:gd name="T116" fmla="*/ 2941 w 9739"/>
                <a:gd name="T117" fmla="*/ 4844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39" h="10258">
                  <a:moveTo>
                    <a:pt x="696" y="4865"/>
                  </a:moveTo>
                  <a:lnTo>
                    <a:pt x="1457" y="4865"/>
                  </a:lnTo>
                  <a:lnTo>
                    <a:pt x="1493" y="4864"/>
                  </a:lnTo>
                  <a:lnTo>
                    <a:pt x="1528" y="4861"/>
                  </a:lnTo>
                  <a:lnTo>
                    <a:pt x="1563" y="4857"/>
                  </a:lnTo>
                  <a:lnTo>
                    <a:pt x="1597" y="4851"/>
                  </a:lnTo>
                  <a:lnTo>
                    <a:pt x="1630" y="4843"/>
                  </a:lnTo>
                  <a:lnTo>
                    <a:pt x="1664" y="4834"/>
                  </a:lnTo>
                  <a:lnTo>
                    <a:pt x="1696" y="4823"/>
                  </a:lnTo>
                  <a:lnTo>
                    <a:pt x="1727" y="4810"/>
                  </a:lnTo>
                  <a:lnTo>
                    <a:pt x="1758" y="4796"/>
                  </a:lnTo>
                  <a:lnTo>
                    <a:pt x="1788" y="4781"/>
                  </a:lnTo>
                  <a:lnTo>
                    <a:pt x="1817" y="4764"/>
                  </a:lnTo>
                  <a:lnTo>
                    <a:pt x="1845" y="4746"/>
                  </a:lnTo>
                  <a:lnTo>
                    <a:pt x="1873" y="4726"/>
                  </a:lnTo>
                  <a:lnTo>
                    <a:pt x="1899" y="4705"/>
                  </a:lnTo>
                  <a:lnTo>
                    <a:pt x="1924" y="4684"/>
                  </a:lnTo>
                  <a:lnTo>
                    <a:pt x="1949" y="4660"/>
                  </a:lnTo>
                  <a:lnTo>
                    <a:pt x="1972" y="4636"/>
                  </a:lnTo>
                  <a:lnTo>
                    <a:pt x="1993" y="4611"/>
                  </a:lnTo>
                  <a:lnTo>
                    <a:pt x="2015" y="4584"/>
                  </a:lnTo>
                  <a:lnTo>
                    <a:pt x="2034" y="4557"/>
                  </a:lnTo>
                  <a:lnTo>
                    <a:pt x="2052" y="4529"/>
                  </a:lnTo>
                  <a:lnTo>
                    <a:pt x="2068" y="4500"/>
                  </a:lnTo>
                  <a:lnTo>
                    <a:pt x="2084" y="4469"/>
                  </a:lnTo>
                  <a:lnTo>
                    <a:pt x="2098" y="4439"/>
                  </a:lnTo>
                  <a:lnTo>
                    <a:pt x="2110" y="4408"/>
                  </a:lnTo>
                  <a:lnTo>
                    <a:pt x="2121" y="4375"/>
                  </a:lnTo>
                  <a:lnTo>
                    <a:pt x="2131" y="4342"/>
                  </a:lnTo>
                  <a:lnTo>
                    <a:pt x="2139" y="4308"/>
                  </a:lnTo>
                  <a:lnTo>
                    <a:pt x="2145" y="4275"/>
                  </a:lnTo>
                  <a:lnTo>
                    <a:pt x="2150" y="4240"/>
                  </a:lnTo>
                  <a:lnTo>
                    <a:pt x="2152" y="4205"/>
                  </a:lnTo>
                  <a:lnTo>
                    <a:pt x="2153" y="4169"/>
                  </a:lnTo>
                  <a:lnTo>
                    <a:pt x="2153" y="897"/>
                  </a:lnTo>
                  <a:lnTo>
                    <a:pt x="2152" y="862"/>
                  </a:lnTo>
                  <a:lnTo>
                    <a:pt x="2150" y="826"/>
                  </a:lnTo>
                  <a:lnTo>
                    <a:pt x="2145" y="792"/>
                  </a:lnTo>
                  <a:lnTo>
                    <a:pt x="2139" y="757"/>
                  </a:lnTo>
                  <a:lnTo>
                    <a:pt x="2131" y="724"/>
                  </a:lnTo>
                  <a:lnTo>
                    <a:pt x="2121" y="691"/>
                  </a:lnTo>
                  <a:lnTo>
                    <a:pt x="2110" y="659"/>
                  </a:lnTo>
                  <a:lnTo>
                    <a:pt x="2098" y="627"/>
                  </a:lnTo>
                  <a:lnTo>
                    <a:pt x="2084" y="596"/>
                  </a:lnTo>
                  <a:lnTo>
                    <a:pt x="2068" y="566"/>
                  </a:lnTo>
                  <a:lnTo>
                    <a:pt x="2052" y="537"/>
                  </a:lnTo>
                  <a:lnTo>
                    <a:pt x="2034" y="508"/>
                  </a:lnTo>
                  <a:lnTo>
                    <a:pt x="2015" y="481"/>
                  </a:lnTo>
                  <a:lnTo>
                    <a:pt x="1993" y="455"/>
                  </a:lnTo>
                  <a:lnTo>
                    <a:pt x="1972" y="429"/>
                  </a:lnTo>
                  <a:lnTo>
                    <a:pt x="1949" y="405"/>
                  </a:lnTo>
                  <a:lnTo>
                    <a:pt x="1924" y="383"/>
                  </a:lnTo>
                  <a:lnTo>
                    <a:pt x="1899" y="360"/>
                  </a:lnTo>
                  <a:lnTo>
                    <a:pt x="1873" y="340"/>
                  </a:lnTo>
                  <a:lnTo>
                    <a:pt x="1845" y="320"/>
                  </a:lnTo>
                  <a:lnTo>
                    <a:pt x="1817" y="302"/>
                  </a:lnTo>
                  <a:lnTo>
                    <a:pt x="1788" y="285"/>
                  </a:lnTo>
                  <a:lnTo>
                    <a:pt x="1758" y="270"/>
                  </a:lnTo>
                  <a:lnTo>
                    <a:pt x="1727" y="256"/>
                  </a:lnTo>
                  <a:lnTo>
                    <a:pt x="1696" y="244"/>
                  </a:lnTo>
                  <a:lnTo>
                    <a:pt x="1664" y="232"/>
                  </a:lnTo>
                  <a:lnTo>
                    <a:pt x="1630" y="223"/>
                  </a:lnTo>
                  <a:lnTo>
                    <a:pt x="1597" y="215"/>
                  </a:lnTo>
                  <a:lnTo>
                    <a:pt x="1563" y="209"/>
                  </a:lnTo>
                  <a:lnTo>
                    <a:pt x="1528" y="205"/>
                  </a:lnTo>
                  <a:lnTo>
                    <a:pt x="1493" y="202"/>
                  </a:lnTo>
                  <a:lnTo>
                    <a:pt x="1457" y="201"/>
                  </a:lnTo>
                  <a:lnTo>
                    <a:pt x="696" y="201"/>
                  </a:lnTo>
                  <a:lnTo>
                    <a:pt x="660" y="202"/>
                  </a:lnTo>
                  <a:lnTo>
                    <a:pt x="625" y="205"/>
                  </a:lnTo>
                  <a:lnTo>
                    <a:pt x="590" y="209"/>
                  </a:lnTo>
                  <a:lnTo>
                    <a:pt x="556" y="215"/>
                  </a:lnTo>
                  <a:lnTo>
                    <a:pt x="523" y="223"/>
                  </a:lnTo>
                  <a:lnTo>
                    <a:pt x="489" y="232"/>
                  </a:lnTo>
                  <a:lnTo>
                    <a:pt x="457" y="244"/>
                  </a:lnTo>
                  <a:lnTo>
                    <a:pt x="425" y="256"/>
                  </a:lnTo>
                  <a:lnTo>
                    <a:pt x="395" y="270"/>
                  </a:lnTo>
                  <a:lnTo>
                    <a:pt x="365" y="285"/>
                  </a:lnTo>
                  <a:lnTo>
                    <a:pt x="336" y="302"/>
                  </a:lnTo>
                  <a:lnTo>
                    <a:pt x="308" y="320"/>
                  </a:lnTo>
                  <a:lnTo>
                    <a:pt x="280" y="340"/>
                  </a:lnTo>
                  <a:lnTo>
                    <a:pt x="254" y="360"/>
                  </a:lnTo>
                  <a:lnTo>
                    <a:pt x="229" y="383"/>
                  </a:lnTo>
                  <a:lnTo>
                    <a:pt x="204" y="405"/>
                  </a:lnTo>
                  <a:lnTo>
                    <a:pt x="182" y="429"/>
                  </a:lnTo>
                  <a:lnTo>
                    <a:pt x="160" y="455"/>
                  </a:lnTo>
                  <a:lnTo>
                    <a:pt x="138" y="481"/>
                  </a:lnTo>
                  <a:lnTo>
                    <a:pt x="119" y="508"/>
                  </a:lnTo>
                  <a:lnTo>
                    <a:pt x="101" y="537"/>
                  </a:lnTo>
                  <a:lnTo>
                    <a:pt x="84" y="566"/>
                  </a:lnTo>
                  <a:lnTo>
                    <a:pt x="69" y="596"/>
                  </a:lnTo>
                  <a:lnTo>
                    <a:pt x="55" y="627"/>
                  </a:lnTo>
                  <a:lnTo>
                    <a:pt x="42" y="659"/>
                  </a:lnTo>
                  <a:lnTo>
                    <a:pt x="32" y="691"/>
                  </a:lnTo>
                  <a:lnTo>
                    <a:pt x="21" y="724"/>
                  </a:lnTo>
                  <a:lnTo>
                    <a:pt x="14" y="757"/>
                  </a:lnTo>
                  <a:lnTo>
                    <a:pt x="8" y="792"/>
                  </a:lnTo>
                  <a:lnTo>
                    <a:pt x="3" y="826"/>
                  </a:lnTo>
                  <a:lnTo>
                    <a:pt x="0" y="862"/>
                  </a:lnTo>
                  <a:lnTo>
                    <a:pt x="0" y="897"/>
                  </a:lnTo>
                  <a:lnTo>
                    <a:pt x="0" y="4169"/>
                  </a:lnTo>
                  <a:lnTo>
                    <a:pt x="0" y="4205"/>
                  </a:lnTo>
                  <a:lnTo>
                    <a:pt x="3" y="4240"/>
                  </a:lnTo>
                  <a:lnTo>
                    <a:pt x="8" y="4275"/>
                  </a:lnTo>
                  <a:lnTo>
                    <a:pt x="14" y="4308"/>
                  </a:lnTo>
                  <a:lnTo>
                    <a:pt x="21" y="4342"/>
                  </a:lnTo>
                  <a:lnTo>
                    <a:pt x="32" y="4375"/>
                  </a:lnTo>
                  <a:lnTo>
                    <a:pt x="42" y="4408"/>
                  </a:lnTo>
                  <a:lnTo>
                    <a:pt x="55" y="4439"/>
                  </a:lnTo>
                  <a:lnTo>
                    <a:pt x="69" y="4469"/>
                  </a:lnTo>
                  <a:lnTo>
                    <a:pt x="84" y="4500"/>
                  </a:lnTo>
                  <a:lnTo>
                    <a:pt x="101" y="4529"/>
                  </a:lnTo>
                  <a:lnTo>
                    <a:pt x="119" y="4557"/>
                  </a:lnTo>
                  <a:lnTo>
                    <a:pt x="138" y="4584"/>
                  </a:lnTo>
                  <a:lnTo>
                    <a:pt x="160" y="4611"/>
                  </a:lnTo>
                  <a:lnTo>
                    <a:pt x="182" y="4636"/>
                  </a:lnTo>
                  <a:lnTo>
                    <a:pt x="204" y="4660"/>
                  </a:lnTo>
                  <a:lnTo>
                    <a:pt x="229" y="4684"/>
                  </a:lnTo>
                  <a:lnTo>
                    <a:pt x="254" y="4705"/>
                  </a:lnTo>
                  <a:lnTo>
                    <a:pt x="280" y="4726"/>
                  </a:lnTo>
                  <a:lnTo>
                    <a:pt x="308" y="4746"/>
                  </a:lnTo>
                  <a:lnTo>
                    <a:pt x="336" y="4764"/>
                  </a:lnTo>
                  <a:lnTo>
                    <a:pt x="365" y="4781"/>
                  </a:lnTo>
                  <a:lnTo>
                    <a:pt x="395" y="4796"/>
                  </a:lnTo>
                  <a:lnTo>
                    <a:pt x="425" y="4810"/>
                  </a:lnTo>
                  <a:lnTo>
                    <a:pt x="457" y="4823"/>
                  </a:lnTo>
                  <a:lnTo>
                    <a:pt x="489" y="4834"/>
                  </a:lnTo>
                  <a:lnTo>
                    <a:pt x="523" y="4843"/>
                  </a:lnTo>
                  <a:lnTo>
                    <a:pt x="556" y="4851"/>
                  </a:lnTo>
                  <a:lnTo>
                    <a:pt x="590" y="4857"/>
                  </a:lnTo>
                  <a:lnTo>
                    <a:pt x="625" y="4861"/>
                  </a:lnTo>
                  <a:lnTo>
                    <a:pt x="660" y="4864"/>
                  </a:lnTo>
                  <a:lnTo>
                    <a:pt x="696" y="4865"/>
                  </a:lnTo>
                  <a:close/>
                  <a:moveTo>
                    <a:pt x="2500" y="4691"/>
                  </a:moveTo>
                  <a:lnTo>
                    <a:pt x="2500" y="514"/>
                  </a:lnTo>
                  <a:lnTo>
                    <a:pt x="2573" y="506"/>
                  </a:lnTo>
                  <a:lnTo>
                    <a:pt x="2646" y="498"/>
                  </a:lnTo>
                  <a:lnTo>
                    <a:pt x="2719" y="488"/>
                  </a:lnTo>
                  <a:lnTo>
                    <a:pt x="2791" y="477"/>
                  </a:lnTo>
                  <a:lnTo>
                    <a:pt x="2863" y="466"/>
                  </a:lnTo>
                  <a:lnTo>
                    <a:pt x="2935" y="453"/>
                  </a:lnTo>
                  <a:lnTo>
                    <a:pt x="3007" y="439"/>
                  </a:lnTo>
                  <a:lnTo>
                    <a:pt x="3079" y="426"/>
                  </a:lnTo>
                  <a:lnTo>
                    <a:pt x="3222" y="397"/>
                  </a:lnTo>
                  <a:lnTo>
                    <a:pt x="3364" y="365"/>
                  </a:lnTo>
                  <a:lnTo>
                    <a:pt x="3507" y="333"/>
                  </a:lnTo>
                  <a:lnTo>
                    <a:pt x="3650" y="299"/>
                  </a:lnTo>
                  <a:lnTo>
                    <a:pt x="3791" y="266"/>
                  </a:lnTo>
                  <a:lnTo>
                    <a:pt x="3933" y="233"/>
                  </a:lnTo>
                  <a:lnTo>
                    <a:pt x="4075" y="202"/>
                  </a:lnTo>
                  <a:lnTo>
                    <a:pt x="4218" y="171"/>
                  </a:lnTo>
                  <a:lnTo>
                    <a:pt x="4289" y="157"/>
                  </a:lnTo>
                  <a:lnTo>
                    <a:pt x="4360" y="143"/>
                  </a:lnTo>
                  <a:lnTo>
                    <a:pt x="4432" y="130"/>
                  </a:lnTo>
                  <a:lnTo>
                    <a:pt x="4503" y="119"/>
                  </a:lnTo>
                  <a:lnTo>
                    <a:pt x="4575" y="107"/>
                  </a:lnTo>
                  <a:lnTo>
                    <a:pt x="4647" y="96"/>
                  </a:lnTo>
                  <a:lnTo>
                    <a:pt x="4719" y="87"/>
                  </a:lnTo>
                  <a:lnTo>
                    <a:pt x="4792" y="79"/>
                  </a:lnTo>
                  <a:lnTo>
                    <a:pt x="4899" y="68"/>
                  </a:lnTo>
                  <a:lnTo>
                    <a:pt x="5006" y="58"/>
                  </a:lnTo>
                  <a:lnTo>
                    <a:pt x="5113" y="48"/>
                  </a:lnTo>
                  <a:lnTo>
                    <a:pt x="5220" y="40"/>
                  </a:lnTo>
                  <a:lnTo>
                    <a:pt x="5327" y="31"/>
                  </a:lnTo>
                  <a:lnTo>
                    <a:pt x="5435" y="24"/>
                  </a:lnTo>
                  <a:lnTo>
                    <a:pt x="5541" y="18"/>
                  </a:lnTo>
                  <a:lnTo>
                    <a:pt x="5649" y="13"/>
                  </a:lnTo>
                  <a:lnTo>
                    <a:pt x="5757" y="9"/>
                  </a:lnTo>
                  <a:lnTo>
                    <a:pt x="5864" y="6"/>
                  </a:lnTo>
                  <a:lnTo>
                    <a:pt x="5972" y="3"/>
                  </a:lnTo>
                  <a:lnTo>
                    <a:pt x="6078" y="1"/>
                  </a:lnTo>
                  <a:lnTo>
                    <a:pt x="6186" y="0"/>
                  </a:lnTo>
                  <a:lnTo>
                    <a:pt x="6293" y="0"/>
                  </a:lnTo>
                  <a:lnTo>
                    <a:pt x="6401" y="1"/>
                  </a:lnTo>
                  <a:lnTo>
                    <a:pt x="6509" y="3"/>
                  </a:lnTo>
                  <a:lnTo>
                    <a:pt x="6616" y="5"/>
                  </a:lnTo>
                  <a:lnTo>
                    <a:pt x="6724" y="9"/>
                  </a:lnTo>
                  <a:lnTo>
                    <a:pt x="6831" y="13"/>
                  </a:lnTo>
                  <a:lnTo>
                    <a:pt x="6939" y="18"/>
                  </a:lnTo>
                  <a:lnTo>
                    <a:pt x="7046" y="24"/>
                  </a:lnTo>
                  <a:lnTo>
                    <a:pt x="7154" y="31"/>
                  </a:lnTo>
                  <a:lnTo>
                    <a:pt x="7262" y="39"/>
                  </a:lnTo>
                  <a:lnTo>
                    <a:pt x="7369" y="48"/>
                  </a:lnTo>
                  <a:lnTo>
                    <a:pt x="7477" y="57"/>
                  </a:lnTo>
                  <a:lnTo>
                    <a:pt x="7584" y="67"/>
                  </a:lnTo>
                  <a:lnTo>
                    <a:pt x="7692" y="78"/>
                  </a:lnTo>
                  <a:lnTo>
                    <a:pt x="7799" y="90"/>
                  </a:lnTo>
                  <a:lnTo>
                    <a:pt x="7907" y="103"/>
                  </a:lnTo>
                  <a:lnTo>
                    <a:pt x="8015" y="118"/>
                  </a:lnTo>
                  <a:lnTo>
                    <a:pt x="8122" y="132"/>
                  </a:lnTo>
                  <a:lnTo>
                    <a:pt x="8229" y="148"/>
                  </a:lnTo>
                  <a:lnTo>
                    <a:pt x="8295" y="181"/>
                  </a:lnTo>
                  <a:lnTo>
                    <a:pt x="8359" y="215"/>
                  </a:lnTo>
                  <a:lnTo>
                    <a:pt x="8422" y="250"/>
                  </a:lnTo>
                  <a:lnTo>
                    <a:pt x="8481" y="286"/>
                  </a:lnTo>
                  <a:lnTo>
                    <a:pt x="8511" y="304"/>
                  </a:lnTo>
                  <a:lnTo>
                    <a:pt x="8539" y="323"/>
                  </a:lnTo>
                  <a:lnTo>
                    <a:pt x="8568" y="343"/>
                  </a:lnTo>
                  <a:lnTo>
                    <a:pt x="8595" y="362"/>
                  </a:lnTo>
                  <a:lnTo>
                    <a:pt x="8622" y="383"/>
                  </a:lnTo>
                  <a:lnTo>
                    <a:pt x="8648" y="403"/>
                  </a:lnTo>
                  <a:lnTo>
                    <a:pt x="8673" y="423"/>
                  </a:lnTo>
                  <a:lnTo>
                    <a:pt x="8699" y="444"/>
                  </a:lnTo>
                  <a:lnTo>
                    <a:pt x="8722" y="466"/>
                  </a:lnTo>
                  <a:lnTo>
                    <a:pt x="8746" y="488"/>
                  </a:lnTo>
                  <a:lnTo>
                    <a:pt x="8769" y="510"/>
                  </a:lnTo>
                  <a:lnTo>
                    <a:pt x="8791" y="533"/>
                  </a:lnTo>
                  <a:lnTo>
                    <a:pt x="8812" y="556"/>
                  </a:lnTo>
                  <a:lnTo>
                    <a:pt x="8833" y="580"/>
                  </a:lnTo>
                  <a:lnTo>
                    <a:pt x="8853" y="605"/>
                  </a:lnTo>
                  <a:lnTo>
                    <a:pt x="8871" y="629"/>
                  </a:lnTo>
                  <a:lnTo>
                    <a:pt x="8889" y="655"/>
                  </a:lnTo>
                  <a:lnTo>
                    <a:pt x="8907" y="680"/>
                  </a:lnTo>
                  <a:lnTo>
                    <a:pt x="8924" y="706"/>
                  </a:lnTo>
                  <a:lnTo>
                    <a:pt x="8939" y="733"/>
                  </a:lnTo>
                  <a:lnTo>
                    <a:pt x="8954" y="760"/>
                  </a:lnTo>
                  <a:lnTo>
                    <a:pt x="8969" y="787"/>
                  </a:lnTo>
                  <a:lnTo>
                    <a:pt x="8981" y="816"/>
                  </a:lnTo>
                  <a:lnTo>
                    <a:pt x="8993" y="844"/>
                  </a:lnTo>
                  <a:lnTo>
                    <a:pt x="8983" y="920"/>
                  </a:lnTo>
                  <a:lnTo>
                    <a:pt x="8974" y="997"/>
                  </a:lnTo>
                  <a:lnTo>
                    <a:pt x="8971" y="1035"/>
                  </a:lnTo>
                  <a:lnTo>
                    <a:pt x="8968" y="1073"/>
                  </a:lnTo>
                  <a:lnTo>
                    <a:pt x="8967" y="1111"/>
                  </a:lnTo>
                  <a:lnTo>
                    <a:pt x="8967" y="1149"/>
                  </a:lnTo>
                  <a:lnTo>
                    <a:pt x="8969" y="1187"/>
                  </a:lnTo>
                  <a:lnTo>
                    <a:pt x="8972" y="1225"/>
                  </a:lnTo>
                  <a:lnTo>
                    <a:pt x="8975" y="1244"/>
                  </a:lnTo>
                  <a:lnTo>
                    <a:pt x="8978" y="1263"/>
                  </a:lnTo>
                  <a:lnTo>
                    <a:pt x="8981" y="1283"/>
                  </a:lnTo>
                  <a:lnTo>
                    <a:pt x="8986" y="1301"/>
                  </a:lnTo>
                  <a:lnTo>
                    <a:pt x="8991" y="1320"/>
                  </a:lnTo>
                  <a:lnTo>
                    <a:pt x="8996" y="1340"/>
                  </a:lnTo>
                  <a:lnTo>
                    <a:pt x="9002" y="1359"/>
                  </a:lnTo>
                  <a:lnTo>
                    <a:pt x="9009" y="1377"/>
                  </a:lnTo>
                  <a:lnTo>
                    <a:pt x="9017" y="1396"/>
                  </a:lnTo>
                  <a:lnTo>
                    <a:pt x="9026" y="1416"/>
                  </a:lnTo>
                  <a:lnTo>
                    <a:pt x="9036" y="1435"/>
                  </a:lnTo>
                  <a:lnTo>
                    <a:pt x="9046" y="1453"/>
                  </a:lnTo>
                  <a:lnTo>
                    <a:pt x="9084" y="1497"/>
                  </a:lnTo>
                  <a:lnTo>
                    <a:pt x="9122" y="1540"/>
                  </a:lnTo>
                  <a:lnTo>
                    <a:pt x="9157" y="1582"/>
                  </a:lnTo>
                  <a:lnTo>
                    <a:pt x="9193" y="1626"/>
                  </a:lnTo>
                  <a:lnTo>
                    <a:pt x="9227" y="1668"/>
                  </a:lnTo>
                  <a:lnTo>
                    <a:pt x="9261" y="1711"/>
                  </a:lnTo>
                  <a:lnTo>
                    <a:pt x="9292" y="1755"/>
                  </a:lnTo>
                  <a:lnTo>
                    <a:pt x="9323" y="1797"/>
                  </a:lnTo>
                  <a:lnTo>
                    <a:pt x="9352" y="1841"/>
                  </a:lnTo>
                  <a:lnTo>
                    <a:pt x="9380" y="1884"/>
                  </a:lnTo>
                  <a:lnTo>
                    <a:pt x="9405" y="1926"/>
                  </a:lnTo>
                  <a:lnTo>
                    <a:pt x="9429" y="1969"/>
                  </a:lnTo>
                  <a:lnTo>
                    <a:pt x="9452" y="2012"/>
                  </a:lnTo>
                  <a:lnTo>
                    <a:pt x="9472" y="2055"/>
                  </a:lnTo>
                  <a:lnTo>
                    <a:pt x="9490" y="2099"/>
                  </a:lnTo>
                  <a:lnTo>
                    <a:pt x="9507" y="2141"/>
                  </a:lnTo>
                  <a:lnTo>
                    <a:pt x="9521" y="2184"/>
                  </a:lnTo>
                  <a:lnTo>
                    <a:pt x="9532" y="2228"/>
                  </a:lnTo>
                  <a:lnTo>
                    <a:pt x="9542" y="2270"/>
                  </a:lnTo>
                  <a:lnTo>
                    <a:pt x="9549" y="2314"/>
                  </a:lnTo>
                  <a:lnTo>
                    <a:pt x="9553" y="2356"/>
                  </a:lnTo>
                  <a:lnTo>
                    <a:pt x="9555" y="2399"/>
                  </a:lnTo>
                  <a:lnTo>
                    <a:pt x="9554" y="2442"/>
                  </a:lnTo>
                  <a:lnTo>
                    <a:pt x="9551" y="2485"/>
                  </a:lnTo>
                  <a:lnTo>
                    <a:pt x="9544" y="2528"/>
                  </a:lnTo>
                  <a:lnTo>
                    <a:pt x="9535" y="2572"/>
                  </a:lnTo>
                  <a:lnTo>
                    <a:pt x="9523" y="2614"/>
                  </a:lnTo>
                  <a:lnTo>
                    <a:pt x="9507" y="2657"/>
                  </a:lnTo>
                  <a:lnTo>
                    <a:pt x="9487" y="2701"/>
                  </a:lnTo>
                  <a:lnTo>
                    <a:pt x="9465" y="2743"/>
                  </a:lnTo>
                  <a:lnTo>
                    <a:pt x="9440" y="2786"/>
                  </a:lnTo>
                  <a:lnTo>
                    <a:pt x="9410" y="2829"/>
                  </a:lnTo>
                  <a:lnTo>
                    <a:pt x="9395" y="2839"/>
                  </a:lnTo>
                  <a:lnTo>
                    <a:pt x="9382" y="2848"/>
                  </a:lnTo>
                  <a:lnTo>
                    <a:pt x="9368" y="2857"/>
                  </a:lnTo>
                  <a:lnTo>
                    <a:pt x="9357" y="2866"/>
                  </a:lnTo>
                  <a:lnTo>
                    <a:pt x="9347" y="2875"/>
                  </a:lnTo>
                  <a:lnTo>
                    <a:pt x="9338" y="2884"/>
                  </a:lnTo>
                  <a:lnTo>
                    <a:pt x="9330" y="2893"/>
                  </a:lnTo>
                  <a:lnTo>
                    <a:pt x="9324" y="2902"/>
                  </a:lnTo>
                  <a:lnTo>
                    <a:pt x="9318" y="2912"/>
                  </a:lnTo>
                  <a:lnTo>
                    <a:pt x="9313" y="2922"/>
                  </a:lnTo>
                  <a:lnTo>
                    <a:pt x="9309" y="2931"/>
                  </a:lnTo>
                  <a:lnTo>
                    <a:pt x="9306" y="2940"/>
                  </a:lnTo>
                  <a:lnTo>
                    <a:pt x="9304" y="2949"/>
                  </a:lnTo>
                  <a:lnTo>
                    <a:pt x="9303" y="2958"/>
                  </a:lnTo>
                  <a:lnTo>
                    <a:pt x="9303" y="2967"/>
                  </a:lnTo>
                  <a:lnTo>
                    <a:pt x="9303" y="2977"/>
                  </a:lnTo>
                  <a:lnTo>
                    <a:pt x="9304" y="2986"/>
                  </a:lnTo>
                  <a:lnTo>
                    <a:pt x="9306" y="2995"/>
                  </a:lnTo>
                  <a:lnTo>
                    <a:pt x="9308" y="3004"/>
                  </a:lnTo>
                  <a:lnTo>
                    <a:pt x="9311" y="3014"/>
                  </a:lnTo>
                  <a:lnTo>
                    <a:pt x="9318" y="3032"/>
                  </a:lnTo>
                  <a:lnTo>
                    <a:pt x="9327" y="3051"/>
                  </a:lnTo>
                  <a:lnTo>
                    <a:pt x="9338" y="3069"/>
                  </a:lnTo>
                  <a:lnTo>
                    <a:pt x="9349" y="3088"/>
                  </a:lnTo>
                  <a:lnTo>
                    <a:pt x="9362" y="3106"/>
                  </a:lnTo>
                  <a:lnTo>
                    <a:pt x="9376" y="3125"/>
                  </a:lnTo>
                  <a:lnTo>
                    <a:pt x="9411" y="3161"/>
                  </a:lnTo>
                  <a:lnTo>
                    <a:pt x="9445" y="3198"/>
                  </a:lnTo>
                  <a:lnTo>
                    <a:pt x="9477" y="3234"/>
                  </a:lnTo>
                  <a:lnTo>
                    <a:pt x="9508" y="3271"/>
                  </a:lnTo>
                  <a:lnTo>
                    <a:pt x="9537" y="3307"/>
                  </a:lnTo>
                  <a:lnTo>
                    <a:pt x="9564" y="3344"/>
                  </a:lnTo>
                  <a:lnTo>
                    <a:pt x="9590" y="3379"/>
                  </a:lnTo>
                  <a:lnTo>
                    <a:pt x="9613" y="3415"/>
                  </a:lnTo>
                  <a:lnTo>
                    <a:pt x="9635" y="3452"/>
                  </a:lnTo>
                  <a:lnTo>
                    <a:pt x="9655" y="3487"/>
                  </a:lnTo>
                  <a:lnTo>
                    <a:pt x="9673" y="3523"/>
                  </a:lnTo>
                  <a:lnTo>
                    <a:pt x="9689" y="3558"/>
                  </a:lnTo>
                  <a:lnTo>
                    <a:pt x="9702" y="3594"/>
                  </a:lnTo>
                  <a:lnTo>
                    <a:pt x="9715" y="3629"/>
                  </a:lnTo>
                  <a:lnTo>
                    <a:pt x="9724" y="3664"/>
                  </a:lnTo>
                  <a:lnTo>
                    <a:pt x="9732" y="3699"/>
                  </a:lnTo>
                  <a:lnTo>
                    <a:pt x="9736" y="3734"/>
                  </a:lnTo>
                  <a:lnTo>
                    <a:pt x="9739" y="3768"/>
                  </a:lnTo>
                  <a:lnTo>
                    <a:pt x="9739" y="3804"/>
                  </a:lnTo>
                  <a:lnTo>
                    <a:pt x="9737" y="3837"/>
                  </a:lnTo>
                  <a:lnTo>
                    <a:pt x="9732" y="3872"/>
                  </a:lnTo>
                  <a:lnTo>
                    <a:pt x="9725" y="3906"/>
                  </a:lnTo>
                  <a:lnTo>
                    <a:pt x="9715" y="3940"/>
                  </a:lnTo>
                  <a:lnTo>
                    <a:pt x="9702" y="3974"/>
                  </a:lnTo>
                  <a:lnTo>
                    <a:pt x="9686" y="4008"/>
                  </a:lnTo>
                  <a:lnTo>
                    <a:pt x="9668" y="4041"/>
                  </a:lnTo>
                  <a:lnTo>
                    <a:pt x="9648" y="4075"/>
                  </a:lnTo>
                  <a:lnTo>
                    <a:pt x="9623" y="4107"/>
                  </a:lnTo>
                  <a:lnTo>
                    <a:pt x="9596" y="4141"/>
                  </a:lnTo>
                  <a:lnTo>
                    <a:pt x="9566" y="4173"/>
                  </a:lnTo>
                  <a:lnTo>
                    <a:pt x="9534" y="4206"/>
                  </a:lnTo>
                  <a:lnTo>
                    <a:pt x="9497" y="4238"/>
                  </a:lnTo>
                  <a:lnTo>
                    <a:pt x="9487" y="4260"/>
                  </a:lnTo>
                  <a:lnTo>
                    <a:pt x="9479" y="4282"/>
                  </a:lnTo>
                  <a:lnTo>
                    <a:pt x="9470" y="4304"/>
                  </a:lnTo>
                  <a:lnTo>
                    <a:pt x="9463" y="4325"/>
                  </a:lnTo>
                  <a:lnTo>
                    <a:pt x="9457" y="4348"/>
                  </a:lnTo>
                  <a:lnTo>
                    <a:pt x="9451" y="4369"/>
                  </a:lnTo>
                  <a:lnTo>
                    <a:pt x="9448" y="4391"/>
                  </a:lnTo>
                  <a:lnTo>
                    <a:pt x="9445" y="4413"/>
                  </a:lnTo>
                  <a:lnTo>
                    <a:pt x="9444" y="4434"/>
                  </a:lnTo>
                  <a:lnTo>
                    <a:pt x="9445" y="4456"/>
                  </a:lnTo>
                  <a:lnTo>
                    <a:pt x="9448" y="4478"/>
                  </a:lnTo>
                  <a:lnTo>
                    <a:pt x="9453" y="4500"/>
                  </a:lnTo>
                  <a:lnTo>
                    <a:pt x="9456" y="4511"/>
                  </a:lnTo>
                  <a:lnTo>
                    <a:pt x="9460" y="4521"/>
                  </a:lnTo>
                  <a:lnTo>
                    <a:pt x="9465" y="4532"/>
                  </a:lnTo>
                  <a:lnTo>
                    <a:pt x="9470" y="4544"/>
                  </a:lnTo>
                  <a:lnTo>
                    <a:pt x="9476" y="4554"/>
                  </a:lnTo>
                  <a:lnTo>
                    <a:pt x="9482" y="4565"/>
                  </a:lnTo>
                  <a:lnTo>
                    <a:pt x="9489" y="4576"/>
                  </a:lnTo>
                  <a:lnTo>
                    <a:pt x="9497" y="4587"/>
                  </a:lnTo>
                  <a:lnTo>
                    <a:pt x="9529" y="4639"/>
                  </a:lnTo>
                  <a:lnTo>
                    <a:pt x="9558" y="4691"/>
                  </a:lnTo>
                  <a:lnTo>
                    <a:pt x="9586" y="4741"/>
                  </a:lnTo>
                  <a:lnTo>
                    <a:pt x="9612" y="4793"/>
                  </a:lnTo>
                  <a:lnTo>
                    <a:pt x="9635" y="4843"/>
                  </a:lnTo>
                  <a:lnTo>
                    <a:pt x="9657" y="4894"/>
                  </a:lnTo>
                  <a:lnTo>
                    <a:pt x="9675" y="4943"/>
                  </a:lnTo>
                  <a:lnTo>
                    <a:pt x="9692" y="4992"/>
                  </a:lnTo>
                  <a:lnTo>
                    <a:pt x="9706" y="5041"/>
                  </a:lnTo>
                  <a:lnTo>
                    <a:pt x="9718" y="5090"/>
                  </a:lnTo>
                  <a:lnTo>
                    <a:pt x="9727" y="5137"/>
                  </a:lnTo>
                  <a:lnTo>
                    <a:pt x="9734" y="5185"/>
                  </a:lnTo>
                  <a:lnTo>
                    <a:pt x="9737" y="5232"/>
                  </a:lnTo>
                  <a:lnTo>
                    <a:pt x="9738" y="5278"/>
                  </a:lnTo>
                  <a:lnTo>
                    <a:pt x="9736" y="5324"/>
                  </a:lnTo>
                  <a:lnTo>
                    <a:pt x="9732" y="5370"/>
                  </a:lnTo>
                  <a:lnTo>
                    <a:pt x="9724" y="5414"/>
                  </a:lnTo>
                  <a:lnTo>
                    <a:pt x="9713" y="5459"/>
                  </a:lnTo>
                  <a:lnTo>
                    <a:pt x="9698" y="5503"/>
                  </a:lnTo>
                  <a:lnTo>
                    <a:pt x="9682" y="5546"/>
                  </a:lnTo>
                  <a:lnTo>
                    <a:pt x="9662" y="5588"/>
                  </a:lnTo>
                  <a:lnTo>
                    <a:pt x="9637" y="5630"/>
                  </a:lnTo>
                  <a:lnTo>
                    <a:pt x="9610" y="5672"/>
                  </a:lnTo>
                  <a:lnTo>
                    <a:pt x="9580" y="5713"/>
                  </a:lnTo>
                  <a:lnTo>
                    <a:pt x="9546" y="5752"/>
                  </a:lnTo>
                  <a:lnTo>
                    <a:pt x="9508" y="5792"/>
                  </a:lnTo>
                  <a:lnTo>
                    <a:pt x="9466" y="5830"/>
                  </a:lnTo>
                  <a:lnTo>
                    <a:pt x="9421" y="5868"/>
                  </a:lnTo>
                  <a:lnTo>
                    <a:pt x="9373" y="5906"/>
                  </a:lnTo>
                  <a:lnTo>
                    <a:pt x="9319" y="5942"/>
                  </a:lnTo>
                  <a:lnTo>
                    <a:pt x="9262" y="5979"/>
                  </a:lnTo>
                  <a:lnTo>
                    <a:pt x="9201" y="6013"/>
                  </a:lnTo>
                  <a:lnTo>
                    <a:pt x="9160" y="6024"/>
                  </a:lnTo>
                  <a:lnTo>
                    <a:pt x="9119" y="6035"/>
                  </a:lnTo>
                  <a:lnTo>
                    <a:pt x="9078" y="6046"/>
                  </a:lnTo>
                  <a:lnTo>
                    <a:pt x="9037" y="6057"/>
                  </a:lnTo>
                  <a:lnTo>
                    <a:pt x="8996" y="6068"/>
                  </a:lnTo>
                  <a:lnTo>
                    <a:pt x="8954" y="6079"/>
                  </a:lnTo>
                  <a:lnTo>
                    <a:pt x="8913" y="6090"/>
                  </a:lnTo>
                  <a:lnTo>
                    <a:pt x="8872" y="6101"/>
                  </a:lnTo>
                  <a:lnTo>
                    <a:pt x="8717" y="6102"/>
                  </a:lnTo>
                  <a:lnTo>
                    <a:pt x="8562" y="6103"/>
                  </a:lnTo>
                  <a:lnTo>
                    <a:pt x="8406" y="6104"/>
                  </a:lnTo>
                  <a:lnTo>
                    <a:pt x="8251" y="6105"/>
                  </a:lnTo>
                  <a:lnTo>
                    <a:pt x="8096" y="6106"/>
                  </a:lnTo>
                  <a:lnTo>
                    <a:pt x="7941" y="6107"/>
                  </a:lnTo>
                  <a:lnTo>
                    <a:pt x="7785" y="6108"/>
                  </a:lnTo>
                  <a:lnTo>
                    <a:pt x="7631" y="6110"/>
                  </a:lnTo>
                  <a:lnTo>
                    <a:pt x="7476" y="6111"/>
                  </a:lnTo>
                  <a:lnTo>
                    <a:pt x="7320" y="6112"/>
                  </a:lnTo>
                  <a:lnTo>
                    <a:pt x="7165" y="6113"/>
                  </a:lnTo>
                  <a:lnTo>
                    <a:pt x="7010" y="6114"/>
                  </a:lnTo>
                  <a:lnTo>
                    <a:pt x="6855" y="6115"/>
                  </a:lnTo>
                  <a:lnTo>
                    <a:pt x="6699" y="6116"/>
                  </a:lnTo>
                  <a:lnTo>
                    <a:pt x="6545" y="6117"/>
                  </a:lnTo>
                  <a:lnTo>
                    <a:pt x="6390" y="6118"/>
                  </a:lnTo>
                  <a:lnTo>
                    <a:pt x="6379" y="6144"/>
                  </a:lnTo>
                  <a:lnTo>
                    <a:pt x="6369" y="6170"/>
                  </a:lnTo>
                  <a:lnTo>
                    <a:pt x="6359" y="6198"/>
                  </a:lnTo>
                  <a:lnTo>
                    <a:pt x="6350" y="6225"/>
                  </a:lnTo>
                  <a:lnTo>
                    <a:pt x="6343" y="6254"/>
                  </a:lnTo>
                  <a:lnTo>
                    <a:pt x="6336" y="6283"/>
                  </a:lnTo>
                  <a:lnTo>
                    <a:pt x="6332" y="6313"/>
                  </a:lnTo>
                  <a:lnTo>
                    <a:pt x="6328" y="6344"/>
                  </a:lnTo>
                  <a:lnTo>
                    <a:pt x="6326" y="6376"/>
                  </a:lnTo>
                  <a:lnTo>
                    <a:pt x="6326" y="6410"/>
                  </a:lnTo>
                  <a:lnTo>
                    <a:pt x="6328" y="6444"/>
                  </a:lnTo>
                  <a:lnTo>
                    <a:pt x="6332" y="6480"/>
                  </a:lnTo>
                  <a:lnTo>
                    <a:pt x="6338" y="6517"/>
                  </a:lnTo>
                  <a:lnTo>
                    <a:pt x="6347" y="6557"/>
                  </a:lnTo>
                  <a:lnTo>
                    <a:pt x="6358" y="6598"/>
                  </a:lnTo>
                  <a:lnTo>
                    <a:pt x="6372" y="6640"/>
                  </a:lnTo>
                  <a:lnTo>
                    <a:pt x="6417" y="6739"/>
                  </a:lnTo>
                  <a:lnTo>
                    <a:pt x="6464" y="6837"/>
                  </a:lnTo>
                  <a:lnTo>
                    <a:pt x="6513" y="6935"/>
                  </a:lnTo>
                  <a:lnTo>
                    <a:pt x="6561" y="7032"/>
                  </a:lnTo>
                  <a:lnTo>
                    <a:pt x="6611" y="7129"/>
                  </a:lnTo>
                  <a:lnTo>
                    <a:pt x="6660" y="7226"/>
                  </a:lnTo>
                  <a:lnTo>
                    <a:pt x="6710" y="7323"/>
                  </a:lnTo>
                  <a:lnTo>
                    <a:pt x="6758" y="7421"/>
                  </a:lnTo>
                  <a:lnTo>
                    <a:pt x="6806" y="7518"/>
                  </a:lnTo>
                  <a:lnTo>
                    <a:pt x="6852" y="7617"/>
                  </a:lnTo>
                  <a:lnTo>
                    <a:pt x="6896" y="7716"/>
                  </a:lnTo>
                  <a:lnTo>
                    <a:pt x="6940" y="7816"/>
                  </a:lnTo>
                  <a:lnTo>
                    <a:pt x="6960" y="7865"/>
                  </a:lnTo>
                  <a:lnTo>
                    <a:pt x="6979" y="7916"/>
                  </a:lnTo>
                  <a:lnTo>
                    <a:pt x="6999" y="7967"/>
                  </a:lnTo>
                  <a:lnTo>
                    <a:pt x="7018" y="8017"/>
                  </a:lnTo>
                  <a:lnTo>
                    <a:pt x="7035" y="8068"/>
                  </a:lnTo>
                  <a:lnTo>
                    <a:pt x="7053" y="8120"/>
                  </a:lnTo>
                  <a:lnTo>
                    <a:pt x="7068" y="8172"/>
                  </a:lnTo>
                  <a:lnTo>
                    <a:pt x="7083" y="8223"/>
                  </a:lnTo>
                  <a:lnTo>
                    <a:pt x="7096" y="8272"/>
                  </a:lnTo>
                  <a:lnTo>
                    <a:pt x="7107" y="8321"/>
                  </a:lnTo>
                  <a:lnTo>
                    <a:pt x="7117" y="8370"/>
                  </a:lnTo>
                  <a:lnTo>
                    <a:pt x="7125" y="8419"/>
                  </a:lnTo>
                  <a:lnTo>
                    <a:pt x="7132" y="8468"/>
                  </a:lnTo>
                  <a:lnTo>
                    <a:pt x="7137" y="8518"/>
                  </a:lnTo>
                  <a:lnTo>
                    <a:pt x="7141" y="8568"/>
                  </a:lnTo>
                  <a:lnTo>
                    <a:pt x="7143" y="8617"/>
                  </a:lnTo>
                  <a:lnTo>
                    <a:pt x="7144" y="8667"/>
                  </a:lnTo>
                  <a:lnTo>
                    <a:pt x="7143" y="8717"/>
                  </a:lnTo>
                  <a:lnTo>
                    <a:pt x="7142" y="8766"/>
                  </a:lnTo>
                  <a:lnTo>
                    <a:pt x="7139" y="8817"/>
                  </a:lnTo>
                  <a:lnTo>
                    <a:pt x="7135" y="8867"/>
                  </a:lnTo>
                  <a:lnTo>
                    <a:pt x="7130" y="8918"/>
                  </a:lnTo>
                  <a:lnTo>
                    <a:pt x="7123" y="8967"/>
                  </a:lnTo>
                  <a:lnTo>
                    <a:pt x="7115" y="9018"/>
                  </a:lnTo>
                  <a:lnTo>
                    <a:pt x="7106" y="9069"/>
                  </a:lnTo>
                  <a:lnTo>
                    <a:pt x="7097" y="9119"/>
                  </a:lnTo>
                  <a:lnTo>
                    <a:pt x="7086" y="9169"/>
                  </a:lnTo>
                  <a:lnTo>
                    <a:pt x="7075" y="9220"/>
                  </a:lnTo>
                  <a:lnTo>
                    <a:pt x="7063" y="9271"/>
                  </a:lnTo>
                  <a:lnTo>
                    <a:pt x="7048" y="9322"/>
                  </a:lnTo>
                  <a:lnTo>
                    <a:pt x="7035" y="9372"/>
                  </a:lnTo>
                  <a:lnTo>
                    <a:pt x="7020" y="9422"/>
                  </a:lnTo>
                  <a:lnTo>
                    <a:pt x="7004" y="9473"/>
                  </a:lnTo>
                  <a:lnTo>
                    <a:pt x="6988" y="9524"/>
                  </a:lnTo>
                  <a:lnTo>
                    <a:pt x="6970" y="9573"/>
                  </a:lnTo>
                  <a:lnTo>
                    <a:pt x="6952" y="9624"/>
                  </a:lnTo>
                  <a:lnTo>
                    <a:pt x="6915" y="9724"/>
                  </a:lnTo>
                  <a:lnTo>
                    <a:pt x="6875" y="9825"/>
                  </a:lnTo>
                  <a:lnTo>
                    <a:pt x="6848" y="9859"/>
                  </a:lnTo>
                  <a:lnTo>
                    <a:pt x="6819" y="9893"/>
                  </a:lnTo>
                  <a:lnTo>
                    <a:pt x="6791" y="9925"/>
                  </a:lnTo>
                  <a:lnTo>
                    <a:pt x="6762" y="9956"/>
                  </a:lnTo>
                  <a:lnTo>
                    <a:pt x="6734" y="9984"/>
                  </a:lnTo>
                  <a:lnTo>
                    <a:pt x="6704" y="10012"/>
                  </a:lnTo>
                  <a:lnTo>
                    <a:pt x="6674" y="10037"/>
                  </a:lnTo>
                  <a:lnTo>
                    <a:pt x="6645" y="10061"/>
                  </a:lnTo>
                  <a:lnTo>
                    <a:pt x="6614" y="10085"/>
                  </a:lnTo>
                  <a:lnTo>
                    <a:pt x="6583" y="10106"/>
                  </a:lnTo>
                  <a:lnTo>
                    <a:pt x="6551" y="10126"/>
                  </a:lnTo>
                  <a:lnTo>
                    <a:pt x="6519" y="10145"/>
                  </a:lnTo>
                  <a:lnTo>
                    <a:pt x="6486" y="10162"/>
                  </a:lnTo>
                  <a:lnTo>
                    <a:pt x="6454" y="10177"/>
                  </a:lnTo>
                  <a:lnTo>
                    <a:pt x="6420" y="10191"/>
                  </a:lnTo>
                  <a:lnTo>
                    <a:pt x="6387" y="10205"/>
                  </a:lnTo>
                  <a:lnTo>
                    <a:pt x="6352" y="10216"/>
                  </a:lnTo>
                  <a:lnTo>
                    <a:pt x="6318" y="10226"/>
                  </a:lnTo>
                  <a:lnTo>
                    <a:pt x="6282" y="10234"/>
                  </a:lnTo>
                  <a:lnTo>
                    <a:pt x="6246" y="10242"/>
                  </a:lnTo>
                  <a:lnTo>
                    <a:pt x="6209" y="10247"/>
                  </a:lnTo>
                  <a:lnTo>
                    <a:pt x="6172" y="10252"/>
                  </a:lnTo>
                  <a:lnTo>
                    <a:pt x="6134" y="10255"/>
                  </a:lnTo>
                  <a:lnTo>
                    <a:pt x="6096" y="10257"/>
                  </a:lnTo>
                  <a:lnTo>
                    <a:pt x="6057" y="10258"/>
                  </a:lnTo>
                  <a:lnTo>
                    <a:pt x="6016" y="10257"/>
                  </a:lnTo>
                  <a:lnTo>
                    <a:pt x="5977" y="10255"/>
                  </a:lnTo>
                  <a:lnTo>
                    <a:pt x="5935" y="10251"/>
                  </a:lnTo>
                  <a:lnTo>
                    <a:pt x="5894" y="10247"/>
                  </a:lnTo>
                  <a:lnTo>
                    <a:pt x="5851" y="10241"/>
                  </a:lnTo>
                  <a:lnTo>
                    <a:pt x="5808" y="10234"/>
                  </a:lnTo>
                  <a:lnTo>
                    <a:pt x="5765" y="10226"/>
                  </a:lnTo>
                  <a:lnTo>
                    <a:pt x="5755" y="10063"/>
                  </a:lnTo>
                  <a:lnTo>
                    <a:pt x="5745" y="9901"/>
                  </a:lnTo>
                  <a:lnTo>
                    <a:pt x="5740" y="9820"/>
                  </a:lnTo>
                  <a:lnTo>
                    <a:pt x="5735" y="9739"/>
                  </a:lnTo>
                  <a:lnTo>
                    <a:pt x="5729" y="9658"/>
                  </a:lnTo>
                  <a:lnTo>
                    <a:pt x="5722" y="9577"/>
                  </a:lnTo>
                  <a:lnTo>
                    <a:pt x="5715" y="9497"/>
                  </a:lnTo>
                  <a:lnTo>
                    <a:pt x="5707" y="9417"/>
                  </a:lnTo>
                  <a:lnTo>
                    <a:pt x="5698" y="9337"/>
                  </a:lnTo>
                  <a:lnTo>
                    <a:pt x="5687" y="9258"/>
                  </a:lnTo>
                  <a:lnTo>
                    <a:pt x="5674" y="9178"/>
                  </a:lnTo>
                  <a:lnTo>
                    <a:pt x="5661" y="9100"/>
                  </a:lnTo>
                  <a:lnTo>
                    <a:pt x="5647" y="9022"/>
                  </a:lnTo>
                  <a:lnTo>
                    <a:pt x="5630" y="8945"/>
                  </a:lnTo>
                  <a:lnTo>
                    <a:pt x="5611" y="8867"/>
                  </a:lnTo>
                  <a:lnTo>
                    <a:pt x="5591" y="8791"/>
                  </a:lnTo>
                  <a:lnTo>
                    <a:pt x="5569" y="8716"/>
                  </a:lnTo>
                  <a:lnTo>
                    <a:pt x="5544" y="8641"/>
                  </a:lnTo>
                  <a:lnTo>
                    <a:pt x="5518" y="8565"/>
                  </a:lnTo>
                  <a:lnTo>
                    <a:pt x="5489" y="8492"/>
                  </a:lnTo>
                  <a:lnTo>
                    <a:pt x="5457" y="8419"/>
                  </a:lnTo>
                  <a:lnTo>
                    <a:pt x="5423" y="8347"/>
                  </a:lnTo>
                  <a:lnTo>
                    <a:pt x="5385" y="8276"/>
                  </a:lnTo>
                  <a:lnTo>
                    <a:pt x="5345" y="8206"/>
                  </a:lnTo>
                  <a:lnTo>
                    <a:pt x="5302" y="8136"/>
                  </a:lnTo>
                  <a:lnTo>
                    <a:pt x="5255" y="8068"/>
                  </a:lnTo>
                  <a:lnTo>
                    <a:pt x="5205" y="8001"/>
                  </a:lnTo>
                  <a:lnTo>
                    <a:pt x="5152" y="7935"/>
                  </a:lnTo>
                  <a:lnTo>
                    <a:pt x="5095" y="7870"/>
                  </a:lnTo>
                  <a:lnTo>
                    <a:pt x="5035" y="7806"/>
                  </a:lnTo>
                  <a:lnTo>
                    <a:pt x="4996" y="7767"/>
                  </a:lnTo>
                  <a:lnTo>
                    <a:pt x="4959" y="7727"/>
                  </a:lnTo>
                  <a:lnTo>
                    <a:pt x="4921" y="7687"/>
                  </a:lnTo>
                  <a:lnTo>
                    <a:pt x="4886" y="7646"/>
                  </a:lnTo>
                  <a:lnTo>
                    <a:pt x="4849" y="7605"/>
                  </a:lnTo>
                  <a:lnTo>
                    <a:pt x="4815" y="7564"/>
                  </a:lnTo>
                  <a:lnTo>
                    <a:pt x="4779" y="7521"/>
                  </a:lnTo>
                  <a:lnTo>
                    <a:pt x="4746" y="7480"/>
                  </a:lnTo>
                  <a:lnTo>
                    <a:pt x="4712" y="7436"/>
                  </a:lnTo>
                  <a:lnTo>
                    <a:pt x="4680" y="7392"/>
                  </a:lnTo>
                  <a:lnTo>
                    <a:pt x="4647" y="7349"/>
                  </a:lnTo>
                  <a:lnTo>
                    <a:pt x="4615" y="7304"/>
                  </a:lnTo>
                  <a:lnTo>
                    <a:pt x="4584" y="7258"/>
                  </a:lnTo>
                  <a:lnTo>
                    <a:pt x="4553" y="7213"/>
                  </a:lnTo>
                  <a:lnTo>
                    <a:pt x="4522" y="7167"/>
                  </a:lnTo>
                  <a:lnTo>
                    <a:pt x="4493" y="7119"/>
                  </a:lnTo>
                  <a:lnTo>
                    <a:pt x="4464" y="7072"/>
                  </a:lnTo>
                  <a:lnTo>
                    <a:pt x="4435" y="7024"/>
                  </a:lnTo>
                  <a:lnTo>
                    <a:pt x="4407" y="6975"/>
                  </a:lnTo>
                  <a:lnTo>
                    <a:pt x="4379" y="6925"/>
                  </a:lnTo>
                  <a:lnTo>
                    <a:pt x="4352" y="6876"/>
                  </a:lnTo>
                  <a:lnTo>
                    <a:pt x="4325" y="6824"/>
                  </a:lnTo>
                  <a:lnTo>
                    <a:pt x="4298" y="6773"/>
                  </a:lnTo>
                  <a:lnTo>
                    <a:pt x="4273" y="6720"/>
                  </a:lnTo>
                  <a:lnTo>
                    <a:pt x="4246" y="6668"/>
                  </a:lnTo>
                  <a:lnTo>
                    <a:pt x="4222" y="6614"/>
                  </a:lnTo>
                  <a:lnTo>
                    <a:pt x="4198" y="6559"/>
                  </a:lnTo>
                  <a:lnTo>
                    <a:pt x="4173" y="6504"/>
                  </a:lnTo>
                  <a:lnTo>
                    <a:pt x="4149" y="6447"/>
                  </a:lnTo>
                  <a:lnTo>
                    <a:pt x="4126" y="6391"/>
                  </a:lnTo>
                  <a:lnTo>
                    <a:pt x="4102" y="6334"/>
                  </a:lnTo>
                  <a:lnTo>
                    <a:pt x="4080" y="6275"/>
                  </a:lnTo>
                  <a:lnTo>
                    <a:pt x="4049" y="6196"/>
                  </a:lnTo>
                  <a:lnTo>
                    <a:pt x="4016" y="6118"/>
                  </a:lnTo>
                  <a:lnTo>
                    <a:pt x="3983" y="6040"/>
                  </a:lnTo>
                  <a:lnTo>
                    <a:pt x="3947" y="5966"/>
                  </a:lnTo>
                  <a:lnTo>
                    <a:pt x="3910" y="5893"/>
                  </a:lnTo>
                  <a:lnTo>
                    <a:pt x="3873" y="5822"/>
                  </a:lnTo>
                  <a:lnTo>
                    <a:pt x="3834" y="5752"/>
                  </a:lnTo>
                  <a:lnTo>
                    <a:pt x="3795" y="5685"/>
                  </a:lnTo>
                  <a:lnTo>
                    <a:pt x="3753" y="5619"/>
                  </a:lnTo>
                  <a:lnTo>
                    <a:pt x="3712" y="5555"/>
                  </a:lnTo>
                  <a:lnTo>
                    <a:pt x="3668" y="5493"/>
                  </a:lnTo>
                  <a:lnTo>
                    <a:pt x="3623" y="5433"/>
                  </a:lnTo>
                  <a:lnTo>
                    <a:pt x="3578" y="5375"/>
                  </a:lnTo>
                  <a:lnTo>
                    <a:pt x="3530" y="5319"/>
                  </a:lnTo>
                  <a:lnTo>
                    <a:pt x="3482" y="5264"/>
                  </a:lnTo>
                  <a:lnTo>
                    <a:pt x="3433" y="5212"/>
                  </a:lnTo>
                  <a:lnTo>
                    <a:pt x="3383" y="5163"/>
                  </a:lnTo>
                  <a:lnTo>
                    <a:pt x="3331" y="5115"/>
                  </a:lnTo>
                  <a:lnTo>
                    <a:pt x="3279" y="5069"/>
                  </a:lnTo>
                  <a:lnTo>
                    <a:pt x="3225" y="5026"/>
                  </a:lnTo>
                  <a:lnTo>
                    <a:pt x="3171" y="4985"/>
                  </a:lnTo>
                  <a:lnTo>
                    <a:pt x="3115" y="4946"/>
                  </a:lnTo>
                  <a:lnTo>
                    <a:pt x="3058" y="4910"/>
                  </a:lnTo>
                  <a:lnTo>
                    <a:pt x="3000" y="4875"/>
                  </a:lnTo>
                  <a:lnTo>
                    <a:pt x="2941" y="4844"/>
                  </a:lnTo>
                  <a:lnTo>
                    <a:pt x="2881" y="4815"/>
                  </a:lnTo>
                  <a:lnTo>
                    <a:pt x="2821" y="4787"/>
                  </a:lnTo>
                  <a:lnTo>
                    <a:pt x="2759" y="4763"/>
                  </a:lnTo>
                  <a:lnTo>
                    <a:pt x="2695" y="4741"/>
                  </a:lnTo>
                  <a:lnTo>
                    <a:pt x="2631" y="4722"/>
                  </a:lnTo>
                  <a:lnTo>
                    <a:pt x="2566" y="4705"/>
                  </a:lnTo>
                  <a:lnTo>
                    <a:pt x="2500" y="46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3" name="Group 14">
            <a:extLst>
              <a:ext uri="{FF2B5EF4-FFF2-40B4-BE49-F238E27FC236}">
                <a16:creationId xmlns:a16="http://schemas.microsoft.com/office/drawing/2014/main" id="{F5B3FE73-C7D0-418C-B9A2-EEE16B35ECDA}"/>
              </a:ext>
            </a:extLst>
          </p:cNvPr>
          <p:cNvGrpSpPr>
            <a:grpSpLocks noChangeAspect="1"/>
          </p:cNvGrpSpPr>
          <p:nvPr/>
        </p:nvGrpSpPr>
        <p:grpSpPr bwMode="auto">
          <a:xfrm>
            <a:off x="555464" y="3690411"/>
            <a:ext cx="560387" cy="560387"/>
            <a:chOff x="343" y="2585"/>
            <a:chExt cx="353" cy="353"/>
          </a:xfrm>
        </p:grpSpPr>
        <p:sp>
          <p:nvSpPr>
            <p:cNvPr id="24" name="AutoShape 13">
              <a:extLst>
                <a:ext uri="{FF2B5EF4-FFF2-40B4-BE49-F238E27FC236}">
                  <a16:creationId xmlns:a16="http://schemas.microsoft.com/office/drawing/2014/main" id="{4404566B-CB34-472E-949F-ADCC70D4F6A4}"/>
                </a:ext>
              </a:extLst>
            </p:cNvPr>
            <p:cNvSpPr>
              <a:spLocks noChangeAspect="1" noChangeArrowheads="1" noTextEdit="1"/>
            </p:cNvSpPr>
            <p:nvPr/>
          </p:nvSpPr>
          <p:spPr bwMode="auto">
            <a:xfrm>
              <a:off x="343" y="2585"/>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5">
              <a:extLst>
                <a:ext uri="{FF2B5EF4-FFF2-40B4-BE49-F238E27FC236}">
                  <a16:creationId xmlns:a16="http://schemas.microsoft.com/office/drawing/2014/main" id="{57200648-D4E6-49FC-B250-087FA6B6B943}"/>
                </a:ext>
              </a:extLst>
            </p:cNvPr>
            <p:cNvSpPr>
              <a:spLocks/>
            </p:cNvSpPr>
            <p:nvPr/>
          </p:nvSpPr>
          <p:spPr bwMode="auto">
            <a:xfrm>
              <a:off x="343" y="2585"/>
              <a:ext cx="353" cy="353"/>
            </a:xfrm>
            <a:custGeom>
              <a:avLst/>
              <a:gdLst>
                <a:gd name="T0" fmla="*/ 13419 w 16238"/>
                <a:gd name="T1" fmla="*/ 2819 h 16238"/>
                <a:gd name="T2" fmla="*/ 13419 w 16238"/>
                <a:gd name="T3" fmla="*/ 0 h 16238"/>
                <a:gd name="T4" fmla="*/ 0 w 16238"/>
                <a:gd name="T5" fmla="*/ 0 h 16238"/>
                <a:gd name="T6" fmla="*/ 0 w 16238"/>
                <a:gd name="T7" fmla="*/ 16238 h 16238"/>
                <a:gd name="T8" fmla="*/ 16238 w 16238"/>
                <a:gd name="T9" fmla="*/ 16238 h 16238"/>
                <a:gd name="T10" fmla="*/ 16238 w 16238"/>
                <a:gd name="T11" fmla="*/ 2819 h 16238"/>
                <a:gd name="T12" fmla="*/ 13419 w 16238"/>
                <a:gd name="T13" fmla="*/ 2819 h 16238"/>
              </a:gdLst>
              <a:ahLst/>
              <a:cxnLst>
                <a:cxn ang="0">
                  <a:pos x="T0" y="T1"/>
                </a:cxn>
                <a:cxn ang="0">
                  <a:pos x="T2" y="T3"/>
                </a:cxn>
                <a:cxn ang="0">
                  <a:pos x="T4" y="T5"/>
                </a:cxn>
                <a:cxn ang="0">
                  <a:pos x="T6" y="T7"/>
                </a:cxn>
                <a:cxn ang="0">
                  <a:pos x="T8" y="T9"/>
                </a:cxn>
                <a:cxn ang="0">
                  <a:pos x="T10" y="T11"/>
                </a:cxn>
                <a:cxn ang="0">
                  <a:pos x="T12" y="T13"/>
                </a:cxn>
              </a:cxnLst>
              <a:rect l="0" t="0" r="r" b="b"/>
              <a:pathLst>
                <a:path w="16238" h="16238">
                  <a:moveTo>
                    <a:pt x="13419" y="2819"/>
                  </a:moveTo>
                  <a:lnTo>
                    <a:pt x="13419" y="0"/>
                  </a:lnTo>
                  <a:lnTo>
                    <a:pt x="0" y="0"/>
                  </a:lnTo>
                  <a:lnTo>
                    <a:pt x="0" y="16238"/>
                  </a:lnTo>
                  <a:lnTo>
                    <a:pt x="16238" y="16238"/>
                  </a:lnTo>
                  <a:lnTo>
                    <a:pt x="16238" y="2819"/>
                  </a:lnTo>
                  <a:lnTo>
                    <a:pt x="13419" y="2819"/>
                  </a:lnTo>
                  <a:close/>
                </a:path>
              </a:pathLst>
            </a:custGeom>
            <a:solidFill>
              <a:srgbClr val="FA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6">
              <a:extLst>
                <a:ext uri="{FF2B5EF4-FFF2-40B4-BE49-F238E27FC236}">
                  <a16:creationId xmlns:a16="http://schemas.microsoft.com/office/drawing/2014/main" id="{BFDEE517-BED0-4897-833A-3B9113967603}"/>
                </a:ext>
              </a:extLst>
            </p:cNvPr>
            <p:cNvSpPr>
              <a:spLocks noEditPoints="1"/>
            </p:cNvSpPr>
            <p:nvPr/>
          </p:nvSpPr>
          <p:spPr bwMode="auto">
            <a:xfrm>
              <a:off x="414" y="2667"/>
              <a:ext cx="211" cy="223"/>
            </a:xfrm>
            <a:custGeom>
              <a:avLst/>
              <a:gdLst>
                <a:gd name="T0" fmla="*/ 1727 w 9739"/>
                <a:gd name="T1" fmla="*/ 4810 h 10258"/>
                <a:gd name="T2" fmla="*/ 1993 w 9739"/>
                <a:gd name="T3" fmla="*/ 4611 h 10258"/>
                <a:gd name="T4" fmla="*/ 2139 w 9739"/>
                <a:gd name="T5" fmla="*/ 4308 h 10258"/>
                <a:gd name="T6" fmla="*/ 2131 w 9739"/>
                <a:gd name="T7" fmla="*/ 724 h 10258"/>
                <a:gd name="T8" fmla="*/ 1972 w 9739"/>
                <a:gd name="T9" fmla="*/ 429 h 10258"/>
                <a:gd name="T10" fmla="*/ 1696 w 9739"/>
                <a:gd name="T11" fmla="*/ 244 h 10258"/>
                <a:gd name="T12" fmla="*/ 625 w 9739"/>
                <a:gd name="T13" fmla="*/ 205 h 10258"/>
                <a:gd name="T14" fmla="*/ 308 w 9739"/>
                <a:gd name="T15" fmla="*/ 320 h 10258"/>
                <a:gd name="T16" fmla="*/ 84 w 9739"/>
                <a:gd name="T17" fmla="*/ 566 h 10258"/>
                <a:gd name="T18" fmla="*/ 0 w 9739"/>
                <a:gd name="T19" fmla="*/ 897 h 10258"/>
                <a:gd name="T20" fmla="*/ 69 w 9739"/>
                <a:gd name="T21" fmla="*/ 4469 h 10258"/>
                <a:gd name="T22" fmla="*/ 280 w 9739"/>
                <a:gd name="T23" fmla="*/ 4726 h 10258"/>
                <a:gd name="T24" fmla="*/ 590 w 9739"/>
                <a:gd name="T25" fmla="*/ 4857 h 10258"/>
                <a:gd name="T26" fmla="*/ 2863 w 9739"/>
                <a:gd name="T27" fmla="*/ 466 h 10258"/>
                <a:gd name="T28" fmla="*/ 4075 w 9739"/>
                <a:gd name="T29" fmla="*/ 202 h 10258"/>
                <a:gd name="T30" fmla="*/ 4899 w 9739"/>
                <a:gd name="T31" fmla="*/ 68 h 10258"/>
                <a:gd name="T32" fmla="*/ 5972 w 9739"/>
                <a:gd name="T33" fmla="*/ 3 h 10258"/>
                <a:gd name="T34" fmla="*/ 7046 w 9739"/>
                <a:gd name="T35" fmla="*/ 24 h 10258"/>
                <a:gd name="T36" fmla="*/ 8122 w 9739"/>
                <a:gd name="T37" fmla="*/ 132 h 10258"/>
                <a:gd name="T38" fmla="*/ 8622 w 9739"/>
                <a:gd name="T39" fmla="*/ 383 h 10258"/>
                <a:gd name="T40" fmla="*/ 8853 w 9739"/>
                <a:gd name="T41" fmla="*/ 605 h 10258"/>
                <a:gd name="T42" fmla="*/ 8983 w 9739"/>
                <a:gd name="T43" fmla="*/ 920 h 10258"/>
                <a:gd name="T44" fmla="*/ 8981 w 9739"/>
                <a:gd name="T45" fmla="*/ 1283 h 10258"/>
                <a:gd name="T46" fmla="*/ 9084 w 9739"/>
                <a:gd name="T47" fmla="*/ 1497 h 10258"/>
                <a:gd name="T48" fmla="*/ 9405 w 9739"/>
                <a:gd name="T49" fmla="*/ 1926 h 10258"/>
                <a:gd name="T50" fmla="*/ 9553 w 9739"/>
                <a:gd name="T51" fmla="*/ 2356 h 10258"/>
                <a:gd name="T52" fmla="*/ 9440 w 9739"/>
                <a:gd name="T53" fmla="*/ 2786 h 10258"/>
                <a:gd name="T54" fmla="*/ 9318 w 9739"/>
                <a:gd name="T55" fmla="*/ 2912 h 10258"/>
                <a:gd name="T56" fmla="*/ 9308 w 9739"/>
                <a:gd name="T57" fmla="*/ 3004 h 10258"/>
                <a:gd name="T58" fmla="*/ 9477 w 9739"/>
                <a:gd name="T59" fmla="*/ 3234 h 10258"/>
                <a:gd name="T60" fmla="*/ 9702 w 9739"/>
                <a:gd name="T61" fmla="*/ 3594 h 10258"/>
                <a:gd name="T62" fmla="*/ 9715 w 9739"/>
                <a:gd name="T63" fmla="*/ 3940 h 10258"/>
                <a:gd name="T64" fmla="*/ 9487 w 9739"/>
                <a:gd name="T65" fmla="*/ 4260 h 10258"/>
                <a:gd name="T66" fmla="*/ 9448 w 9739"/>
                <a:gd name="T67" fmla="*/ 4478 h 10258"/>
                <a:gd name="T68" fmla="*/ 9529 w 9739"/>
                <a:gd name="T69" fmla="*/ 4639 h 10258"/>
                <a:gd name="T70" fmla="*/ 9727 w 9739"/>
                <a:gd name="T71" fmla="*/ 5137 h 10258"/>
                <a:gd name="T72" fmla="*/ 9662 w 9739"/>
                <a:gd name="T73" fmla="*/ 5588 h 10258"/>
                <a:gd name="T74" fmla="*/ 9262 w 9739"/>
                <a:gd name="T75" fmla="*/ 5979 h 10258"/>
                <a:gd name="T76" fmla="*/ 8717 w 9739"/>
                <a:gd name="T77" fmla="*/ 6102 h 10258"/>
                <a:gd name="T78" fmla="*/ 7165 w 9739"/>
                <a:gd name="T79" fmla="*/ 6113 h 10258"/>
                <a:gd name="T80" fmla="*/ 6343 w 9739"/>
                <a:gd name="T81" fmla="*/ 6254 h 10258"/>
                <a:gd name="T82" fmla="*/ 6358 w 9739"/>
                <a:gd name="T83" fmla="*/ 6598 h 10258"/>
                <a:gd name="T84" fmla="*/ 6806 w 9739"/>
                <a:gd name="T85" fmla="*/ 7518 h 10258"/>
                <a:gd name="T86" fmla="*/ 7068 w 9739"/>
                <a:gd name="T87" fmla="*/ 8172 h 10258"/>
                <a:gd name="T88" fmla="*/ 7144 w 9739"/>
                <a:gd name="T89" fmla="*/ 8667 h 10258"/>
                <a:gd name="T90" fmla="*/ 7086 w 9739"/>
                <a:gd name="T91" fmla="*/ 9169 h 10258"/>
                <a:gd name="T92" fmla="*/ 6915 w 9739"/>
                <a:gd name="T93" fmla="*/ 9724 h 10258"/>
                <a:gd name="T94" fmla="*/ 6614 w 9739"/>
                <a:gd name="T95" fmla="*/ 10085 h 10258"/>
                <a:gd name="T96" fmla="*/ 6282 w 9739"/>
                <a:gd name="T97" fmla="*/ 10234 h 10258"/>
                <a:gd name="T98" fmla="*/ 5894 w 9739"/>
                <a:gd name="T99" fmla="*/ 10247 h 10258"/>
                <a:gd name="T100" fmla="*/ 5715 w 9739"/>
                <a:gd name="T101" fmla="*/ 9497 h 10258"/>
                <a:gd name="T102" fmla="*/ 5569 w 9739"/>
                <a:gd name="T103" fmla="*/ 8716 h 10258"/>
                <a:gd name="T104" fmla="*/ 5205 w 9739"/>
                <a:gd name="T105" fmla="*/ 8001 h 10258"/>
                <a:gd name="T106" fmla="*/ 4779 w 9739"/>
                <a:gd name="T107" fmla="*/ 7521 h 10258"/>
                <a:gd name="T108" fmla="*/ 4464 w 9739"/>
                <a:gd name="T109" fmla="*/ 7072 h 10258"/>
                <a:gd name="T110" fmla="*/ 4198 w 9739"/>
                <a:gd name="T111" fmla="*/ 6559 h 10258"/>
                <a:gd name="T112" fmla="*/ 3910 w 9739"/>
                <a:gd name="T113" fmla="*/ 5893 h 10258"/>
                <a:gd name="T114" fmla="*/ 3482 w 9739"/>
                <a:gd name="T115" fmla="*/ 5264 h 10258"/>
                <a:gd name="T116" fmla="*/ 2941 w 9739"/>
                <a:gd name="T117" fmla="*/ 4844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39" h="10258">
                  <a:moveTo>
                    <a:pt x="696" y="4865"/>
                  </a:moveTo>
                  <a:lnTo>
                    <a:pt x="1457" y="4865"/>
                  </a:lnTo>
                  <a:lnTo>
                    <a:pt x="1493" y="4864"/>
                  </a:lnTo>
                  <a:lnTo>
                    <a:pt x="1528" y="4861"/>
                  </a:lnTo>
                  <a:lnTo>
                    <a:pt x="1563" y="4857"/>
                  </a:lnTo>
                  <a:lnTo>
                    <a:pt x="1597" y="4851"/>
                  </a:lnTo>
                  <a:lnTo>
                    <a:pt x="1630" y="4843"/>
                  </a:lnTo>
                  <a:lnTo>
                    <a:pt x="1664" y="4834"/>
                  </a:lnTo>
                  <a:lnTo>
                    <a:pt x="1696" y="4823"/>
                  </a:lnTo>
                  <a:lnTo>
                    <a:pt x="1727" y="4810"/>
                  </a:lnTo>
                  <a:lnTo>
                    <a:pt x="1758" y="4796"/>
                  </a:lnTo>
                  <a:lnTo>
                    <a:pt x="1788" y="4781"/>
                  </a:lnTo>
                  <a:lnTo>
                    <a:pt x="1817" y="4764"/>
                  </a:lnTo>
                  <a:lnTo>
                    <a:pt x="1845" y="4746"/>
                  </a:lnTo>
                  <a:lnTo>
                    <a:pt x="1873" y="4726"/>
                  </a:lnTo>
                  <a:lnTo>
                    <a:pt x="1899" y="4705"/>
                  </a:lnTo>
                  <a:lnTo>
                    <a:pt x="1924" y="4684"/>
                  </a:lnTo>
                  <a:lnTo>
                    <a:pt x="1949" y="4660"/>
                  </a:lnTo>
                  <a:lnTo>
                    <a:pt x="1972" y="4636"/>
                  </a:lnTo>
                  <a:lnTo>
                    <a:pt x="1993" y="4611"/>
                  </a:lnTo>
                  <a:lnTo>
                    <a:pt x="2015" y="4584"/>
                  </a:lnTo>
                  <a:lnTo>
                    <a:pt x="2034" y="4557"/>
                  </a:lnTo>
                  <a:lnTo>
                    <a:pt x="2052" y="4529"/>
                  </a:lnTo>
                  <a:lnTo>
                    <a:pt x="2068" y="4500"/>
                  </a:lnTo>
                  <a:lnTo>
                    <a:pt x="2084" y="4469"/>
                  </a:lnTo>
                  <a:lnTo>
                    <a:pt x="2098" y="4439"/>
                  </a:lnTo>
                  <a:lnTo>
                    <a:pt x="2110" y="4408"/>
                  </a:lnTo>
                  <a:lnTo>
                    <a:pt x="2121" y="4375"/>
                  </a:lnTo>
                  <a:lnTo>
                    <a:pt x="2131" y="4342"/>
                  </a:lnTo>
                  <a:lnTo>
                    <a:pt x="2139" y="4308"/>
                  </a:lnTo>
                  <a:lnTo>
                    <a:pt x="2145" y="4275"/>
                  </a:lnTo>
                  <a:lnTo>
                    <a:pt x="2150" y="4240"/>
                  </a:lnTo>
                  <a:lnTo>
                    <a:pt x="2152" y="4205"/>
                  </a:lnTo>
                  <a:lnTo>
                    <a:pt x="2153" y="4169"/>
                  </a:lnTo>
                  <a:lnTo>
                    <a:pt x="2153" y="897"/>
                  </a:lnTo>
                  <a:lnTo>
                    <a:pt x="2152" y="862"/>
                  </a:lnTo>
                  <a:lnTo>
                    <a:pt x="2150" y="826"/>
                  </a:lnTo>
                  <a:lnTo>
                    <a:pt x="2145" y="792"/>
                  </a:lnTo>
                  <a:lnTo>
                    <a:pt x="2139" y="757"/>
                  </a:lnTo>
                  <a:lnTo>
                    <a:pt x="2131" y="724"/>
                  </a:lnTo>
                  <a:lnTo>
                    <a:pt x="2121" y="691"/>
                  </a:lnTo>
                  <a:lnTo>
                    <a:pt x="2110" y="659"/>
                  </a:lnTo>
                  <a:lnTo>
                    <a:pt x="2098" y="627"/>
                  </a:lnTo>
                  <a:lnTo>
                    <a:pt x="2084" y="596"/>
                  </a:lnTo>
                  <a:lnTo>
                    <a:pt x="2068" y="566"/>
                  </a:lnTo>
                  <a:lnTo>
                    <a:pt x="2052" y="537"/>
                  </a:lnTo>
                  <a:lnTo>
                    <a:pt x="2034" y="508"/>
                  </a:lnTo>
                  <a:lnTo>
                    <a:pt x="2015" y="481"/>
                  </a:lnTo>
                  <a:lnTo>
                    <a:pt x="1993" y="455"/>
                  </a:lnTo>
                  <a:lnTo>
                    <a:pt x="1972" y="429"/>
                  </a:lnTo>
                  <a:lnTo>
                    <a:pt x="1949" y="405"/>
                  </a:lnTo>
                  <a:lnTo>
                    <a:pt x="1924" y="383"/>
                  </a:lnTo>
                  <a:lnTo>
                    <a:pt x="1899" y="360"/>
                  </a:lnTo>
                  <a:lnTo>
                    <a:pt x="1873" y="340"/>
                  </a:lnTo>
                  <a:lnTo>
                    <a:pt x="1845" y="320"/>
                  </a:lnTo>
                  <a:lnTo>
                    <a:pt x="1817" y="302"/>
                  </a:lnTo>
                  <a:lnTo>
                    <a:pt x="1788" y="285"/>
                  </a:lnTo>
                  <a:lnTo>
                    <a:pt x="1758" y="270"/>
                  </a:lnTo>
                  <a:lnTo>
                    <a:pt x="1727" y="256"/>
                  </a:lnTo>
                  <a:lnTo>
                    <a:pt x="1696" y="244"/>
                  </a:lnTo>
                  <a:lnTo>
                    <a:pt x="1664" y="232"/>
                  </a:lnTo>
                  <a:lnTo>
                    <a:pt x="1630" y="223"/>
                  </a:lnTo>
                  <a:lnTo>
                    <a:pt x="1597" y="215"/>
                  </a:lnTo>
                  <a:lnTo>
                    <a:pt x="1563" y="209"/>
                  </a:lnTo>
                  <a:lnTo>
                    <a:pt x="1528" y="205"/>
                  </a:lnTo>
                  <a:lnTo>
                    <a:pt x="1493" y="202"/>
                  </a:lnTo>
                  <a:lnTo>
                    <a:pt x="1457" y="201"/>
                  </a:lnTo>
                  <a:lnTo>
                    <a:pt x="696" y="201"/>
                  </a:lnTo>
                  <a:lnTo>
                    <a:pt x="660" y="202"/>
                  </a:lnTo>
                  <a:lnTo>
                    <a:pt x="625" y="205"/>
                  </a:lnTo>
                  <a:lnTo>
                    <a:pt x="590" y="209"/>
                  </a:lnTo>
                  <a:lnTo>
                    <a:pt x="556" y="215"/>
                  </a:lnTo>
                  <a:lnTo>
                    <a:pt x="523" y="223"/>
                  </a:lnTo>
                  <a:lnTo>
                    <a:pt x="489" y="232"/>
                  </a:lnTo>
                  <a:lnTo>
                    <a:pt x="457" y="244"/>
                  </a:lnTo>
                  <a:lnTo>
                    <a:pt x="425" y="256"/>
                  </a:lnTo>
                  <a:lnTo>
                    <a:pt x="395" y="270"/>
                  </a:lnTo>
                  <a:lnTo>
                    <a:pt x="365" y="285"/>
                  </a:lnTo>
                  <a:lnTo>
                    <a:pt x="336" y="302"/>
                  </a:lnTo>
                  <a:lnTo>
                    <a:pt x="308" y="320"/>
                  </a:lnTo>
                  <a:lnTo>
                    <a:pt x="280" y="340"/>
                  </a:lnTo>
                  <a:lnTo>
                    <a:pt x="254" y="360"/>
                  </a:lnTo>
                  <a:lnTo>
                    <a:pt x="229" y="383"/>
                  </a:lnTo>
                  <a:lnTo>
                    <a:pt x="204" y="405"/>
                  </a:lnTo>
                  <a:lnTo>
                    <a:pt x="182" y="429"/>
                  </a:lnTo>
                  <a:lnTo>
                    <a:pt x="160" y="455"/>
                  </a:lnTo>
                  <a:lnTo>
                    <a:pt x="138" y="481"/>
                  </a:lnTo>
                  <a:lnTo>
                    <a:pt x="119" y="508"/>
                  </a:lnTo>
                  <a:lnTo>
                    <a:pt x="101" y="537"/>
                  </a:lnTo>
                  <a:lnTo>
                    <a:pt x="84" y="566"/>
                  </a:lnTo>
                  <a:lnTo>
                    <a:pt x="69" y="596"/>
                  </a:lnTo>
                  <a:lnTo>
                    <a:pt x="55" y="627"/>
                  </a:lnTo>
                  <a:lnTo>
                    <a:pt x="42" y="659"/>
                  </a:lnTo>
                  <a:lnTo>
                    <a:pt x="32" y="691"/>
                  </a:lnTo>
                  <a:lnTo>
                    <a:pt x="21" y="724"/>
                  </a:lnTo>
                  <a:lnTo>
                    <a:pt x="14" y="757"/>
                  </a:lnTo>
                  <a:lnTo>
                    <a:pt x="8" y="792"/>
                  </a:lnTo>
                  <a:lnTo>
                    <a:pt x="3" y="826"/>
                  </a:lnTo>
                  <a:lnTo>
                    <a:pt x="0" y="862"/>
                  </a:lnTo>
                  <a:lnTo>
                    <a:pt x="0" y="897"/>
                  </a:lnTo>
                  <a:lnTo>
                    <a:pt x="0" y="4169"/>
                  </a:lnTo>
                  <a:lnTo>
                    <a:pt x="0" y="4205"/>
                  </a:lnTo>
                  <a:lnTo>
                    <a:pt x="3" y="4240"/>
                  </a:lnTo>
                  <a:lnTo>
                    <a:pt x="8" y="4275"/>
                  </a:lnTo>
                  <a:lnTo>
                    <a:pt x="14" y="4308"/>
                  </a:lnTo>
                  <a:lnTo>
                    <a:pt x="21" y="4342"/>
                  </a:lnTo>
                  <a:lnTo>
                    <a:pt x="32" y="4375"/>
                  </a:lnTo>
                  <a:lnTo>
                    <a:pt x="42" y="4408"/>
                  </a:lnTo>
                  <a:lnTo>
                    <a:pt x="55" y="4439"/>
                  </a:lnTo>
                  <a:lnTo>
                    <a:pt x="69" y="4469"/>
                  </a:lnTo>
                  <a:lnTo>
                    <a:pt x="84" y="4500"/>
                  </a:lnTo>
                  <a:lnTo>
                    <a:pt x="101" y="4529"/>
                  </a:lnTo>
                  <a:lnTo>
                    <a:pt x="119" y="4557"/>
                  </a:lnTo>
                  <a:lnTo>
                    <a:pt x="138" y="4584"/>
                  </a:lnTo>
                  <a:lnTo>
                    <a:pt x="160" y="4611"/>
                  </a:lnTo>
                  <a:lnTo>
                    <a:pt x="182" y="4636"/>
                  </a:lnTo>
                  <a:lnTo>
                    <a:pt x="204" y="4660"/>
                  </a:lnTo>
                  <a:lnTo>
                    <a:pt x="229" y="4684"/>
                  </a:lnTo>
                  <a:lnTo>
                    <a:pt x="254" y="4705"/>
                  </a:lnTo>
                  <a:lnTo>
                    <a:pt x="280" y="4726"/>
                  </a:lnTo>
                  <a:lnTo>
                    <a:pt x="308" y="4746"/>
                  </a:lnTo>
                  <a:lnTo>
                    <a:pt x="336" y="4764"/>
                  </a:lnTo>
                  <a:lnTo>
                    <a:pt x="365" y="4781"/>
                  </a:lnTo>
                  <a:lnTo>
                    <a:pt x="395" y="4796"/>
                  </a:lnTo>
                  <a:lnTo>
                    <a:pt x="425" y="4810"/>
                  </a:lnTo>
                  <a:lnTo>
                    <a:pt x="457" y="4823"/>
                  </a:lnTo>
                  <a:lnTo>
                    <a:pt x="489" y="4834"/>
                  </a:lnTo>
                  <a:lnTo>
                    <a:pt x="523" y="4843"/>
                  </a:lnTo>
                  <a:lnTo>
                    <a:pt x="556" y="4851"/>
                  </a:lnTo>
                  <a:lnTo>
                    <a:pt x="590" y="4857"/>
                  </a:lnTo>
                  <a:lnTo>
                    <a:pt x="625" y="4861"/>
                  </a:lnTo>
                  <a:lnTo>
                    <a:pt x="660" y="4864"/>
                  </a:lnTo>
                  <a:lnTo>
                    <a:pt x="696" y="4865"/>
                  </a:lnTo>
                  <a:close/>
                  <a:moveTo>
                    <a:pt x="2500" y="4691"/>
                  </a:moveTo>
                  <a:lnTo>
                    <a:pt x="2500" y="514"/>
                  </a:lnTo>
                  <a:lnTo>
                    <a:pt x="2573" y="506"/>
                  </a:lnTo>
                  <a:lnTo>
                    <a:pt x="2646" y="498"/>
                  </a:lnTo>
                  <a:lnTo>
                    <a:pt x="2719" y="488"/>
                  </a:lnTo>
                  <a:lnTo>
                    <a:pt x="2791" y="477"/>
                  </a:lnTo>
                  <a:lnTo>
                    <a:pt x="2863" y="466"/>
                  </a:lnTo>
                  <a:lnTo>
                    <a:pt x="2935" y="453"/>
                  </a:lnTo>
                  <a:lnTo>
                    <a:pt x="3007" y="439"/>
                  </a:lnTo>
                  <a:lnTo>
                    <a:pt x="3079" y="426"/>
                  </a:lnTo>
                  <a:lnTo>
                    <a:pt x="3222" y="397"/>
                  </a:lnTo>
                  <a:lnTo>
                    <a:pt x="3364" y="365"/>
                  </a:lnTo>
                  <a:lnTo>
                    <a:pt x="3507" y="333"/>
                  </a:lnTo>
                  <a:lnTo>
                    <a:pt x="3650" y="299"/>
                  </a:lnTo>
                  <a:lnTo>
                    <a:pt x="3791" y="266"/>
                  </a:lnTo>
                  <a:lnTo>
                    <a:pt x="3933" y="233"/>
                  </a:lnTo>
                  <a:lnTo>
                    <a:pt x="4075" y="202"/>
                  </a:lnTo>
                  <a:lnTo>
                    <a:pt x="4218" y="171"/>
                  </a:lnTo>
                  <a:lnTo>
                    <a:pt x="4289" y="157"/>
                  </a:lnTo>
                  <a:lnTo>
                    <a:pt x="4360" y="143"/>
                  </a:lnTo>
                  <a:lnTo>
                    <a:pt x="4432" y="130"/>
                  </a:lnTo>
                  <a:lnTo>
                    <a:pt x="4503" y="119"/>
                  </a:lnTo>
                  <a:lnTo>
                    <a:pt x="4575" y="107"/>
                  </a:lnTo>
                  <a:lnTo>
                    <a:pt x="4647" y="96"/>
                  </a:lnTo>
                  <a:lnTo>
                    <a:pt x="4719" y="87"/>
                  </a:lnTo>
                  <a:lnTo>
                    <a:pt x="4792" y="79"/>
                  </a:lnTo>
                  <a:lnTo>
                    <a:pt x="4899" y="68"/>
                  </a:lnTo>
                  <a:lnTo>
                    <a:pt x="5006" y="58"/>
                  </a:lnTo>
                  <a:lnTo>
                    <a:pt x="5113" y="48"/>
                  </a:lnTo>
                  <a:lnTo>
                    <a:pt x="5220" y="40"/>
                  </a:lnTo>
                  <a:lnTo>
                    <a:pt x="5327" y="31"/>
                  </a:lnTo>
                  <a:lnTo>
                    <a:pt x="5435" y="24"/>
                  </a:lnTo>
                  <a:lnTo>
                    <a:pt x="5541" y="18"/>
                  </a:lnTo>
                  <a:lnTo>
                    <a:pt x="5649" y="13"/>
                  </a:lnTo>
                  <a:lnTo>
                    <a:pt x="5757" y="9"/>
                  </a:lnTo>
                  <a:lnTo>
                    <a:pt x="5864" y="6"/>
                  </a:lnTo>
                  <a:lnTo>
                    <a:pt x="5972" y="3"/>
                  </a:lnTo>
                  <a:lnTo>
                    <a:pt x="6078" y="1"/>
                  </a:lnTo>
                  <a:lnTo>
                    <a:pt x="6186" y="0"/>
                  </a:lnTo>
                  <a:lnTo>
                    <a:pt x="6293" y="0"/>
                  </a:lnTo>
                  <a:lnTo>
                    <a:pt x="6401" y="1"/>
                  </a:lnTo>
                  <a:lnTo>
                    <a:pt x="6509" y="3"/>
                  </a:lnTo>
                  <a:lnTo>
                    <a:pt x="6616" y="5"/>
                  </a:lnTo>
                  <a:lnTo>
                    <a:pt x="6724" y="9"/>
                  </a:lnTo>
                  <a:lnTo>
                    <a:pt x="6831" y="13"/>
                  </a:lnTo>
                  <a:lnTo>
                    <a:pt x="6939" y="18"/>
                  </a:lnTo>
                  <a:lnTo>
                    <a:pt x="7046" y="24"/>
                  </a:lnTo>
                  <a:lnTo>
                    <a:pt x="7154" y="31"/>
                  </a:lnTo>
                  <a:lnTo>
                    <a:pt x="7262" y="39"/>
                  </a:lnTo>
                  <a:lnTo>
                    <a:pt x="7369" y="48"/>
                  </a:lnTo>
                  <a:lnTo>
                    <a:pt x="7477" y="57"/>
                  </a:lnTo>
                  <a:lnTo>
                    <a:pt x="7584" y="67"/>
                  </a:lnTo>
                  <a:lnTo>
                    <a:pt x="7692" y="78"/>
                  </a:lnTo>
                  <a:lnTo>
                    <a:pt x="7799" y="90"/>
                  </a:lnTo>
                  <a:lnTo>
                    <a:pt x="7907" y="103"/>
                  </a:lnTo>
                  <a:lnTo>
                    <a:pt x="8015" y="118"/>
                  </a:lnTo>
                  <a:lnTo>
                    <a:pt x="8122" y="132"/>
                  </a:lnTo>
                  <a:lnTo>
                    <a:pt x="8229" y="148"/>
                  </a:lnTo>
                  <a:lnTo>
                    <a:pt x="8295" y="181"/>
                  </a:lnTo>
                  <a:lnTo>
                    <a:pt x="8359" y="215"/>
                  </a:lnTo>
                  <a:lnTo>
                    <a:pt x="8422" y="250"/>
                  </a:lnTo>
                  <a:lnTo>
                    <a:pt x="8481" y="286"/>
                  </a:lnTo>
                  <a:lnTo>
                    <a:pt x="8511" y="304"/>
                  </a:lnTo>
                  <a:lnTo>
                    <a:pt x="8539" y="323"/>
                  </a:lnTo>
                  <a:lnTo>
                    <a:pt x="8568" y="343"/>
                  </a:lnTo>
                  <a:lnTo>
                    <a:pt x="8595" y="362"/>
                  </a:lnTo>
                  <a:lnTo>
                    <a:pt x="8622" y="383"/>
                  </a:lnTo>
                  <a:lnTo>
                    <a:pt x="8648" y="403"/>
                  </a:lnTo>
                  <a:lnTo>
                    <a:pt x="8673" y="423"/>
                  </a:lnTo>
                  <a:lnTo>
                    <a:pt x="8699" y="444"/>
                  </a:lnTo>
                  <a:lnTo>
                    <a:pt x="8722" y="466"/>
                  </a:lnTo>
                  <a:lnTo>
                    <a:pt x="8746" y="488"/>
                  </a:lnTo>
                  <a:lnTo>
                    <a:pt x="8769" y="510"/>
                  </a:lnTo>
                  <a:lnTo>
                    <a:pt x="8791" y="533"/>
                  </a:lnTo>
                  <a:lnTo>
                    <a:pt x="8812" y="556"/>
                  </a:lnTo>
                  <a:lnTo>
                    <a:pt x="8833" y="580"/>
                  </a:lnTo>
                  <a:lnTo>
                    <a:pt x="8853" y="605"/>
                  </a:lnTo>
                  <a:lnTo>
                    <a:pt x="8871" y="629"/>
                  </a:lnTo>
                  <a:lnTo>
                    <a:pt x="8889" y="655"/>
                  </a:lnTo>
                  <a:lnTo>
                    <a:pt x="8907" y="680"/>
                  </a:lnTo>
                  <a:lnTo>
                    <a:pt x="8924" y="706"/>
                  </a:lnTo>
                  <a:lnTo>
                    <a:pt x="8939" y="733"/>
                  </a:lnTo>
                  <a:lnTo>
                    <a:pt x="8954" y="760"/>
                  </a:lnTo>
                  <a:lnTo>
                    <a:pt x="8969" y="787"/>
                  </a:lnTo>
                  <a:lnTo>
                    <a:pt x="8981" y="816"/>
                  </a:lnTo>
                  <a:lnTo>
                    <a:pt x="8993" y="844"/>
                  </a:lnTo>
                  <a:lnTo>
                    <a:pt x="8983" y="920"/>
                  </a:lnTo>
                  <a:lnTo>
                    <a:pt x="8974" y="997"/>
                  </a:lnTo>
                  <a:lnTo>
                    <a:pt x="8971" y="1035"/>
                  </a:lnTo>
                  <a:lnTo>
                    <a:pt x="8968" y="1073"/>
                  </a:lnTo>
                  <a:lnTo>
                    <a:pt x="8967" y="1111"/>
                  </a:lnTo>
                  <a:lnTo>
                    <a:pt x="8967" y="1149"/>
                  </a:lnTo>
                  <a:lnTo>
                    <a:pt x="8969" y="1187"/>
                  </a:lnTo>
                  <a:lnTo>
                    <a:pt x="8972" y="1225"/>
                  </a:lnTo>
                  <a:lnTo>
                    <a:pt x="8975" y="1244"/>
                  </a:lnTo>
                  <a:lnTo>
                    <a:pt x="8978" y="1263"/>
                  </a:lnTo>
                  <a:lnTo>
                    <a:pt x="8981" y="1283"/>
                  </a:lnTo>
                  <a:lnTo>
                    <a:pt x="8986" y="1301"/>
                  </a:lnTo>
                  <a:lnTo>
                    <a:pt x="8991" y="1320"/>
                  </a:lnTo>
                  <a:lnTo>
                    <a:pt x="8996" y="1340"/>
                  </a:lnTo>
                  <a:lnTo>
                    <a:pt x="9002" y="1359"/>
                  </a:lnTo>
                  <a:lnTo>
                    <a:pt x="9009" y="1377"/>
                  </a:lnTo>
                  <a:lnTo>
                    <a:pt x="9017" y="1396"/>
                  </a:lnTo>
                  <a:lnTo>
                    <a:pt x="9026" y="1416"/>
                  </a:lnTo>
                  <a:lnTo>
                    <a:pt x="9036" y="1435"/>
                  </a:lnTo>
                  <a:lnTo>
                    <a:pt x="9046" y="1453"/>
                  </a:lnTo>
                  <a:lnTo>
                    <a:pt x="9084" y="1497"/>
                  </a:lnTo>
                  <a:lnTo>
                    <a:pt x="9122" y="1540"/>
                  </a:lnTo>
                  <a:lnTo>
                    <a:pt x="9157" y="1582"/>
                  </a:lnTo>
                  <a:lnTo>
                    <a:pt x="9193" y="1626"/>
                  </a:lnTo>
                  <a:lnTo>
                    <a:pt x="9227" y="1668"/>
                  </a:lnTo>
                  <a:lnTo>
                    <a:pt x="9261" y="1711"/>
                  </a:lnTo>
                  <a:lnTo>
                    <a:pt x="9292" y="1755"/>
                  </a:lnTo>
                  <a:lnTo>
                    <a:pt x="9323" y="1797"/>
                  </a:lnTo>
                  <a:lnTo>
                    <a:pt x="9352" y="1841"/>
                  </a:lnTo>
                  <a:lnTo>
                    <a:pt x="9380" y="1884"/>
                  </a:lnTo>
                  <a:lnTo>
                    <a:pt x="9405" y="1926"/>
                  </a:lnTo>
                  <a:lnTo>
                    <a:pt x="9429" y="1969"/>
                  </a:lnTo>
                  <a:lnTo>
                    <a:pt x="9452" y="2012"/>
                  </a:lnTo>
                  <a:lnTo>
                    <a:pt x="9472" y="2055"/>
                  </a:lnTo>
                  <a:lnTo>
                    <a:pt x="9490" y="2099"/>
                  </a:lnTo>
                  <a:lnTo>
                    <a:pt x="9507" y="2141"/>
                  </a:lnTo>
                  <a:lnTo>
                    <a:pt x="9521" y="2184"/>
                  </a:lnTo>
                  <a:lnTo>
                    <a:pt x="9532" y="2228"/>
                  </a:lnTo>
                  <a:lnTo>
                    <a:pt x="9542" y="2270"/>
                  </a:lnTo>
                  <a:lnTo>
                    <a:pt x="9549" y="2314"/>
                  </a:lnTo>
                  <a:lnTo>
                    <a:pt x="9553" y="2356"/>
                  </a:lnTo>
                  <a:lnTo>
                    <a:pt x="9555" y="2399"/>
                  </a:lnTo>
                  <a:lnTo>
                    <a:pt x="9554" y="2442"/>
                  </a:lnTo>
                  <a:lnTo>
                    <a:pt x="9551" y="2485"/>
                  </a:lnTo>
                  <a:lnTo>
                    <a:pt x="9544" y="2528"/>
                  </a:lnTo>
                  <a:lnTo>
                    <a:pt x="9535" y="2572"/>
                  </a:lnTo>
                  <a:lnTo>
                    <a:pt x="9523" y="2614"/>
                  </a:lnTo>
                  <a:lnTo>
                    <a:pt x="9507" y="2657"/>
                  </a:lnTo>
                  <a:lnTo>
                    <a:pt x="9487" y="2701"/>
                  </a:lnTo>
                  <a:lnTo>
                    <a:pt x="9465" y="2743"/>
                  </a:lnTo>
                  <a:lnTo>
                    <a:pt x="9440" y="2786"/>
                  </a:lnTo>
                  <a:lnTo>
                    <a:pt x="9410" y="2829"/>
                  </a:lnTo>
                  <a:lnTo>
                    <a:pt x="9395" y="2839"/>
                  </a:lnTo>
                  <a:lnTo>
                    <a:pt x="9382" y="2848"/>
                  </a:lnTo>
                  <a:lnTo>
                    <a:pt x="9368" y="2857"/>
                  </a:lnTo>
                  <a:lnTo>
                    <a:pt x="9357" y="2866"/>
                  </a:lnTo>
                  <a:lnTo>
                    <a:pt x="9347" y="2875"/>
                  </a:lnTo>
                  <a:lnTo>
                    <a:pt x="9338" y="2884"/>
                  </a:lnTo>
                  <a:lnTo>
                    <a:pt x="9330" y="2893"/>
                  </a:lnTo>
                  <a:lnTo>
                    <a:pt x="9324" y="2902"/>
                  </a:lnTo>
                  <a:lnTo>
                    <a:pt x="9318" y="2912"/>
                  </a:lnTo>
                  <a:lnTo>
                    <a:pt x="9313" y="2922"/>
                  </a:lnTo>
                  <a:lnTo>
                    <a:pt x="9309" y="2931"/>
                  </a:lnTo>
                  <a:lnTo>
                    <a:pt x="9306" y="2940"/>
                  </a:lnTo>
                  <a:lnTo>
                    <a:pt x="9304" y="2949"/>
                  </a:lnTo>
                  <a:lnTo>
                    <a:pt x="9303" y="2958"/>
                  </a:lnTo>
                  <a:lnTo>
                    <a:pt x="9303" y="2967"/>
                  </a:lnTo>
                  <a:lnTo>
                    <a:pt x="9303" y="2977"/>
                  </a:lnTo>
                  <a:lnTo>
                    <a:pt x="9304" y="2986"/>
                  </a:lnTo>
                  <a:lnTo>
                    <a:pt x="9306" y="2995"/>
                  </a:lnTo>
                  <a:lnTo>
                    <a:pt x="9308" y="3004"/>
                  </a:lnTo>
                  <a:lnTo>
                    <a:pt x="9311" y="3014"/>
                  </a:lnTo>
                  <a:lnTo>
                    <a:pt x="9318" y="3032"/>
                  </a:lnTo>
                  <a:lnTo>
                    <a:pt x="9327" y="3051"/>
                  </a:lnTo>
                  <a:lnTo>
                    <a:pt x="9338" y="3069"/>
                  </a:lnTo>
                  <a:lnTo>
                    <a:pt x="9349" y="3088"/>
                  </a:lnTo>
                  <a:lnTo>
                    <a:pt x="9362" y="3106"/>
                  </a:lnTo>
                  <a:lnTo>
                    <a:pt x="9376" y="3125"/>
                  </a:lnTo>
                  <a:lnTo>
                    <a:pt x="9411" y="3161"/>
                  </a:lnTo>
                  <a:lnTo>
                    <a:pt x="9445" y="3198"/>
                  </a:lnTo>
                  <a:lnTo>
                    <a:pt x="9477" y="3234"/>
                  </a:lnTo>
                  <a:lnTo>
                    <a:pt x="9508" y="3271"/>
                  </a:lnTo>
                  <a:lnTo>
                    <a:pt x="9537" y="3307"/>
                  </a:lnTo>
                  <a:lnTo>
                    <a:pt x="9564" y="3344"/>
                  </a:lnTo>
                  <a:lnTo>
                    <a:pt x="9590" y="3379"/>
                  </a:lnTo>
                  <a:lnTo>
                    <a:pt x="9613" y="3415"/>
                  </a:lnTo>
                  <a:lnTo>
                    <a:pt x="9635" y="3452"/>
                  </a:lnTo>
                  <a:lnTo>
                    <a:pt x="9655" y="3487"/>
                  </a:lnTo>
                  <a:lnTo>
                    <a:pt x="9673" y="3523"/>
                  </a:lnTo>
                  <a:lnTo>
                    <a:pt x="9689" y="3558"/>
                  </a:lnTo>
                  <a:lnTo>
                    <a:pt x="9702" y="3594"/>
                  </a:lnTo>
                  <a:lnTo>
                    <a:pt x="9715" y="3629"/>
                  </a:lnTo>
                  <a:lnTo>
                    <a:pt x="9724" y="3664"/>
                  </a:lnTo>
                  <a:lnTo>
                    <a:pt x="9732" y="3699"/>
                  </a:lnTo>
                  <a:lnTo>
                    <a:pt x="9736" y="3734"/>
                  </a:lnTo>
                  <a:lnTo>
                    <a:pt x="9739" y="3768"/>
                  </a:lnTo>
                  <a:lnTo>
                    <a:pt x="9739" y="3804"/>
                  </a:lnTo>
                  <a:lnTo>
                    <a:pt x="9737" y="3837"/>
                  </a:lnTo>
                  <a:lnTo>
                    <a:pt x="9732" y="3872"/>
                  </a:lnTo>
                  <a:lnTo>
                    <a:pt x="9725" y="3906"/>
                  </a:lnTo>
                  <a:lnTo>
                    <a:pt x="9715" y="3940"/>
                  </a:lnTo>
                  <a:lnTo>
                    <a:pt x="9702" y="3974"/>
                  </a:lnTo>
                  <a:lnTo>
                    <a:pt x="9686" y="4008"/>
                  </a:lnTo>
                  <a:lnTo>
                    <a:pt x="9668" y="4041"/>
                  </a:lnTo>
                  <a:lnTo>
                    <a:pt x="9648" y="4075"/>
                  </a:lnTo>
                  <a:lnTo>
                    <a:pt x="9623" y="4107"/>
                  </a:lnTo>
                  <a:lnTo>
                    <a:pt x="9596" y="4141"/>
                  </a:lnTo>
                  <a:lnTo>
                    <a:pt x="9566" y="4173"/>
                  </a:lnTo>
                  <a:lnTo>
                    <a:pt x="9534" y="4206"/>
                  </a:lnTo>
                  <a:lnTo>
                    <a:pt x="9497" y="4238"/>
                  </a:lnTo>
                  <a:lnTo>
                    <a:pt x="9487" y="4260"/>
                  </a:lnTo>
                  <a:lnTo>
                    <a:pt x="9479" y="4282"/>
                  </a:lnTo>
                  <a:lnTo>
                    <a:pt x="9470" y="4304"/>
                  </a:lnTo>
                  <a:lnTo>
                    <a:pt x="9463" y="4325"/>
                  </a:lnTo>
                  <a:lnTo>
                    <a:pt x="9457" y="4348"/>
                  </a:lnTo>
                  <a:lnTo>
                    <a:pt x="9451" y="4369"/>
                  </a:lnTo>
                  <a:lnTo>
                    <a:pt x="9448" y="4391"/>
                  </a:lnTo>
                  <a:lnTo>
                    <a:pt x="9445" y="4413"/>
                  </a:lnTo>
                  <a:lnTo>
                    <a:pt x="9444" y="4434"/>
                  </a:lnTo>
                  <a:lnTo>
                    <a:pt x="9445" y="4456"/>
                  </a:lnTo>
                  <a:lnTo>
                    <a:pt x="9448" y="4478"/>
                  </a:lnTo>
                  <a:lnTo>
                    <a:pt x="9453" y="4500"/>
                  </a:lnTo>
                  <a:lnTo>
                    <a:pt x="9456" y="4511"/>
                  </a:lnTo>
                  <a:lnTo>
                    <a:pt x="9460" y="4521"/>
                  </a:lnTo>
                  <a:lnTo>
                    <a:pt x="9465" y="4532"/>
                  </a:lnTo>
                  <a:lnTo>
                    <a:pt x="9470" y="4544"/>
                  </a:lnTo>
                  <a:lnTo>
                    <a:pt x="9476" y="4554"/>
                  </a:lnTo>
                  <a:lnTo>
                    <a:pt x="9482" y="4565"/>
                  </a:lnTo>
                  <a:lnTo>
                    <a:pt x="9489" y="4576"/>
                  </a:lnTo>
                  <a:lnTo>
                    <a:pt x="9497" y="4587"/>
                  </a:lnTo>
                  <a:lnTo>
                    <a:pt x="9529" y="4639"/>
                  </a:lnTo>
                  <a:lnTo>
                    <a:pt x="9558" y="4691"/>
                  </a:lnTo>
                  <a:lnTo>
                    <a:pt x="9586" y="4741"/>
                  </a:lnTo>
                  <a:lnTo>
                    <a:pt x="9612" y="4793"/>
                  </a:lnTo>
                  <a:lnTo>
                    <a:pt x="9635" y="4843"/>
                  </a:lnTo>
                  <a:lnTo>
                    <a:pt x="9657" y="4894"/>
                  </a:lnTo>
                  <a:lnTo>
                    <a:pt x="9675" y="4943"/>
                  </a:lnTo>
                  <a:lnTo>
                    <a:pt x="9692" y="4992"/>
                  </a:lnTo>
                  <a:lnTo>
                    <a:pt x="9706" y="5041"/>
                  </a:lnTo>
                  <a:lnTo>
                    <a:pt x="9718" y="5090"/>
                  </a:lnTo>
                  <a:lnTo>
                    <a:pt x="9727" y="5137"/>
                  </a:lnTo>
                  <a:lnTo>
                    <a:pt x="9734" y="5185"/>
                  </a:lnTo>
                  <a:lnTo>
                    <a:pt x="9737" y="5232"/>
                  </a:lnTo>
                  <a:lnTo>
                    <a:pt x="9738" y="5278"/>
                  </a:lnTo>
                  <a:lnTo>
                    <a:pt x="9736" y="5324"/>
                  </a:lnTo>
                  <a:lnTo>
                    <a:pt x="9732" y="5370"/>
                  </a:lnTo>
                  <a:lnTo>
                    <a:pt x="9724" y="5414"/>
                  </a:lnTo>
                  <a:lnTo>
                    <a:pt x="9713" y="5459"/>
                  </a:lnTo>
                  <a:lnTo>
                    <a:pt x="9698" y="5503"/>
                  </a:lnTo>
                  <a:lnTo>
                    <a:pt x="9682" y="5546"/>
                  </a:lnTo>
                  <a:lnTo>
                    <a:pt x="9662" y="5588"/>
                  </a:lnTo>
                  <a:lnTo>
                    <a:pt x="9637" y="5630"/>
                  </a:lnTo>
                  <a:lnTo>
                    <a:pt x="9610" y="5672"/>
                  </a:lnTo>
                  <a:lnTo>
                    <a:pt x="9580" y="5713"/>
                  </a:lnTo>
                  <a:lnTo>
                    <a:pt x="9546" y="5752"/>
                  </a:lnTo>
                  <a:lnTo>
                    <a:pt x="9508" y="5792"/>
                  </a:lnTo>
                  <a:lnTo>
                    <a:pt x="9466" y="5830"/>
                  </a:lnTo>
                  <a:lnTo>
                    <a:pt x="9421" y="5868"/>
                  </a:lnTo>
                  <a:lnTo>
                    <a:pt x="9373" y="5906"/>
                  </a:lnTo>
                  <a:lnTo>
                    <a:pt x="9319" y="5942"/>
                  </a:lnTo>
                  <a:lnTo>
                    <a:pt x="9262" y="5979"/>
                  </a:lnTo>
                  <a:lnTo>
                    <a:pt x="9201" y="6013"/>
                  </a:lnTo>
                  <a:lnTo>
                    <a:pt x="9160" y="6024"/>
                  </a:lnTo>
                  <a:lnTo>
                    <a:pt x="9119" y="6035"/>
                  </a:lnTo>
                  <a:lnTo>
                    <a:pt x="9078" y="6046"/>
                  </a:lnTo>
                  <a:lnTo>
                    <a:pt x="9037" y="6057"/>
                  </a:lnTo>
                  <a:lnTo>
                    <a:pt x="8996" y="6068"/>
                  </a:lnTo>
                  <a:lnTo>
                    <a:pt x="8954" y="6079"/>
                  </a:lnTo>
                  <a:lnTo>
                    <a:pt x="8913" y="6090"/>
                  </a:lnTo>
                  <a:lnTo>
                    <a:pt x="8872" y="6101"/>
                  </a:lnTo>
                  <a:lnTo>
                    <a:pt x="8717" y="6102"/>
                  </a:lnTo>
                  <a:lnTo>
                    <a:pt x="8562" y="6103"/>
                  </a:lnTo>
                  <a:lnTo>
                    <a:pt x="8406" y="6104"/>
                  </a:lnTo>
                  <a:lnTo>
                    <a:pt x="8251" y="6105"/>
                  </a:lnTo>
                  <a:lnTo>
                    <a:pt x="8096" y="6106"/>
                  </a:lnTo>
                  <a:lnTo>
                    <a:pt x="7941" y="6107"/>
                  </a:lnTo>
                  <a:lnTo>
                    <a:pt x="7785" y="6108"/>
                  </a:lnTo>
                  <a:lnTo>
                    <a:pt x="7631" y="6110"/>
                  </a:lnTo>
                  <a:lnTo>
                    <a:pt x="7476" y="6111"/>
                  </a:lnTo>
                  <a:lnTo>
                    <a:pt x="7320" y="6112"/>
                  </a:lnTo>
                  <a:lnTo>
                    <a:pt x="7165" y="6113"/>
                  </a:lnTo>
                  <a:lnTo>
                    <a:pt x="7010" y="6114"/>
                  </a:lnTo>
                  <a:lnTo>
                    <a:pt x="6855" y="6115"/>
                  </a:lnTo>
                  <a:lnTo>
                    <a:pt x="6699" y="6116"/>
                  </a:lnTo>
                  <a:lnTo>
                    <a:pt x="6545" y="6117"/>
                  </a:lnTo>
                  <a:lnTo>
                    <a:pt x="6390" y="6118"/>
                  </a:lnTo>
                  <a:lnTo>
                    <a:pt x="6379" y="6144"/>
                  </a:lnTo>
                  <a:lnTo>
                    <a:pt x="6369" y="6170"/>
                  </a:lnTo>
                  <a:lnTo>
                    <a:pt x="6359" y="6198"/>
                  </a:lnTo>
                  <a:lnTo>
                    <a:pt x="6350" y="6225"/>
                  </a:lnTo>
                  <a:lnTo>
                    <a:pt x="6343" y="6254"/>
                  </a:lnTo>
                  <a:lnTo>
                    <a:pt x="6336" y="6283"/>
                  </a:lnTo>
                  <a:lnTo>
                    <a:pt x="6332" y="6313"/>
                  </a:lnTo>
                  <a:lnTo>
                    <a:pt x="6328" y="6344"/>
                  </a:lnTo>
                  <a:lnTo>
                    <a:pt x="6326" y="6376"/>
                  </a:lnTo>
                  <a:lnTo>
                    <a:pt x="6326" y="6410"/>
                  </a:lnTo>
                  <a:lnTo>
                    <a:pt x="6328" y="6444"/>
                  </a:lnTo>
                  <a:lnTo>
                    <a:pt x="6332" y="6480"/>
                  </a:lnTo>
                  <a:lnTo>
                    <a:pt x="6338" y="6517"/>
                  </a:lnTo>
                  <a:lnTo>
                    <a:pt x="6347" y="6557"/>
                  </a:lnTo>
                  <a:lnTo>
                    <a:pt x="6358" y="6598"/>
                  </a:lnTo>
                  <a:lnTo>
                    <a:pt x="6372" y="6640"/>
                  </a:lnTo>
                  <a:lnTo>
                    <a:pt x="6417" y="6739"/>
                  </a:lnTo>
                  <a:lnTo>
                    <a:pt x="6464" y="6837"/>
                  </a:lnTo>
                  <a:lnTo>
                    <a:pt x="6513" y="6935"/>
                  </a:lnTo>
                  <a:lnTo>
                    <a:pt x="6561" y="7032"/>
                  </a:lnTo>
                  <a:lnTo>
                    <a:pt x="6611" y="7129"/>
                  </a:lnTo>
                  <a:lnTo>
                    <a:pt x="6660" y="7226"/>
                  </a:lnTo>
                  <a:lnTo>
                    <a:pt x="6710" y="7323"/>
                  </a:lnTo>
                  <a:lnTo>
                    <a:pt x="6758" y="7421"/>
                  </a:lnTo>
                  <a:lnTo>
                    <a:pt x="6806" y="7518"/>
                  </a:lnTo>
                  <a:lnTo>
                    <a:pt x="6852" y="7617"/>
                  </a:lnTo>
                  <a:lnTo>
                    <a:pt x="6896" y="7716"/>
                  </a:lnTo>
                  <a:lnTo>
                    <a:pt x="6940" y="7816"/>
                  </a:lnTo>
                  <a:lnTo>
                    <a:pt x="6960" y="7865"/>
                  </a:lnTo>
                  <a:lnTo>
                    <a:pt x="6979" y="7916"/>
                  </a:lnTo>
                  <a:lnTo>
                    <a:pt x="6999" y="7967"/>
                  </a:lnTo>
                  <a:lnTo>
                    <a:pt x="7018" y="8017"/>
                  </a:lnTo>
                  <a:lnTo>
                    <a:pt x="7035" y="8068"/>
                  </a:lnTo>
                  <a:lnTo>
                    <a:pt x="7053" y="8120"/>
                  </a:lnTo>
                  <a:lnTo>
                    <a:pt x="7068" y="8172"/>
                  </a:lnTo>
                  <a:lnTo>
                    <a:pt x="7083" y="8223"/>
                  </a:lnTo>
                  <a:lnTo>
                    <a:pt x="7096" y="8272"/>
                  </a:lnTo>
                  <a:lnTo>
                    <a:pt x="7107" y="8321"/>
                  </a:lnTo>
                  <a:lnTo>
                    <a:pt x="7117" y="8370"/>
                  </a:lnTo>
                  <a:lnTo>
                    <a:pt x="7125" y="8419"/>
                  </a:lnTo>
                  <a:lnTo>
                    <a:pt x="7132" y="8468"/>
                  </a:lnTo>
                  <a:lnTo>
                    <a:pt x="7137" y="8518"/>
                  </a:lnTo>
                  <a:lnTo>
                    <a:pt x="7141" y="8568"/>
                  </a:lnTo>
                  <a:lnTo>
                    <a:pt x="7143" y="8617"/>
                  </a:lnTo>
                  <a:lnTo>
                    <a:pt x="7144" y="8667"/>
                  </a:lnTo>
                  <a:lnTo>
                    <a:pt x="7143" y="8717"/>
                  </a:lnTo>
                  <a:lnTo>
                    <a:pt x="7142" y="8766"/>
                  </a:lnTo>
                  <a:lnTo>
                    <a:pt x="7139" y="8817"/>
                  </a:lnTo>
                  <a:lnTo>
                    <a:pt x="7135" y="8867"/>
                  </a:lnTo>
                  <a:lnTo>
                    <a:pt x="7130" y="8918"/>
                  </a:lnTo>
                  <a:lnTo>
                    <a:pt x="7123" y="8967"/>
                  </a:lnTo>
                  <a:lnTo>
                    <a:pt x="7115" y="9018"/>
                  </a:lnTo>
                  <a:lnTo>
                    <a:pt x="7106" y="9069"/>
                  </a:lnTo>
                  <a:lnTo>
                    <a:pt x="7097" y="9119"/>
                  </a:lnTo>
                  <a:lnTo>
                    <a:pt x="7086" y="9169"/>
                  </a:lnTo>
                  <a:lnTo>
                    <a:pt x="7075" y="9220"/>
                  </a:lnTo>
                  <a:lnTo>
                    <a:pt x="7063" y="9271"/>
                  </a:lnTo>
                  <a:lnTo>
                    <a:pt x="7048" y="9322"/>
                  </a:lnTo>
                  <a:lnTo>
                    <a:pt x="7035" y="9372"/>
                  </a:lnTo>
                  <a:lnTo>
                    <a:pt x="7020" y="9422"/>
                  </a:lnTo>
                  <a:lnTo>
                    <a:pt x="7004" y="9473"/>
                  </a:lnTo>
                  <a:lnTo>
                    <a:pt x="6988" y="9524"/>
                  </a:lnTo>
                  <a:lnTo>
                    <a:pt x="6970" y="9573"/>
                  </a:lnTo>
                  <a:lnTo>
                    <a:pt x="6952" y="9624"/>
                  </a:lnTo>
                  <a:lnTo>
                    <a:pt x="6915" y="9724"/>
                  </a:lnTo>
                  <a:lnTo>
                    <a:pt x="6875" y="9825"/>
                  </a:lnTo>
                  <a:lnTo>
                    <a:pt x="6848" y="9859"/>
                  </a:lnTo>
                  <a:lnTo>
                    <a:pt x="6819" y="9893"/>
                  </a:lnTo>
                  <a:lnTo>
                    <a:pt x="6791" y="9925"/>
                  </a:lnTo>
                  <a:lnTo>
                    <a:pt x="6762" y="9956"/>
                  </a:lnTo>
                  <a:lnTo>
                    <a:pt x="6734" y="9984"/>
                  </a:lnTo>
                  <a:lnTo>
                    <a:pt x="6704" y="10012"/>
                  </a:lnTo>
                  <a:lnTo>
                    <a:pt x="6674" y="10037"/>
                  </a:lnTo>
                  <a:lnTo>
                    <a:pt x="6645" y="10061"/>
                  </a:lnTo>
                  <a:lnTo>
                    <a:pt x="6614" y="10085"/>
                  </a:lnTo>
                  <a:lnTo>
                    <a:pt x="6583" y="10106"/>
                  </a:lnTo>
                  <a:lnTo>
                    <a:pt x="6551" y="10126"/>
                  </a:lnTo>
                  <a:lnTo>
                    <a:pt x="6519" y="10145"/>
                  </a:lnTo>
                  <a:lnTo>
                    <a:pt x="6486" y="10162"/>
                  </a:lnTo>
                  <a:lnTo>
                    <a:pt x="6454" y="10177"/>
                  </a:lnTo>
                  <a:lnTo>
                    <a:pt x="6420" y="10191"/>
                  </a:lnTo>
                  <a:lnTo>
                    <a:pt x="6387" y="10205"/>
                  </a:lnTo>
                  <a:lnTo>
                    <a:pt x="6352" y="10216"/>
                  </a:lnTo>
                  <a:lnTo>
                    <a:pt x="6318" y="10226"/>
                  </a:lnTo>
                  <a:lnTo>
                    <a:pt x="6282" y="10234"/>
                  </a:lnTo>
                  <a:lnTo>
                    <a:pt x="6246" y="10242"/>
                  </a:lnTo>
                  <a:lnTo>
                    <a:pt x="6209" y="10247"/>
                  </a:lnTo>
                  <a:lnTo>
                    <a:pt x="6172" y="10252"/>
                  </a:lnTo>
                  <a:lnTo>
                    <a:pt x="6134" y="10255"/>
                  </a:lnTo>
                  <a:lnTo>
                    <a:pt x="6096" y="10257"/>
                  </a:lnTo>
                  <a:lnTo>
                    <a:pt x="6057" y="10258"/>
                  </a:lnTo>
                  <a:lnTo>
                    <a:pt x="6016" y="10257"/>
                  </a:lnTo>
                  <a:lnTo>
                    <a:pt x="5977" y="10255"/>
                  </a:lnTo>
                  <a:lnTo>
                    <a:pt x="5935" y="10251"/>
                  </a:lnTo>
                  <a:lnTo>
                    <a:pt x="5894" y="10247"/>
                  </a:lnTo>
                  <a:lnTo>
                    <a:pt x="5851" y="10241"/>
                  </a:lnTo>
                  <a:lnTo>
                    <a:pt x="5808" y="10234"/>
                  </a:lnTo>
                  <a:lnTo>
                    <a:pt x="5765" y="10226"/>
                  </a:lnTo>
                  <a:lnTo>
                    <a:pt x="5755" y="10063"/>
                  </a:lnTo>
                  <a:lnTo>
                    <a:pt x="5745" y="9901"/>
                  </a:lnTo>
                  <a:lnTo>
                    <a:pt x="5740" y="9820"/>
                  </a:lnTo>
                  <a:lnTo>
                    <a:pt x="5735" y="9739"/>
                  </a:lnTo>
                  <a:lnTo>
                    <a:pt x="5729" y="9658"/>
                  </a:lnTo>
                  <a:lnTo>
                    <a:pt x="5722" y="9577"/>
                  </a:lnTo>
                  <a:lnTo>
                    <a:pt x="5715" y="9497"/>
                  </a:lnTo>
                  <a:lnTo>
                    <a:pt x="5707" y="9417"/>
                  </a:lnTo>
                  <a:lnTo>
                    <a:pt x="5698" y="9337"/>
                  </a:lnTo>
                  <a:lnTo>
                    <a:pt x="5687" y="9258"/>
                  </a:lnTo>
                  <a:lnTo>
                    <a:pt x="5674" y="9178"/>
                  </a:lnTo>
                  <a:lnTo>
                    <a:pt x="5661" y="9100"/>
                  </a:lnTo>
                  <a:lnTo>
                    <a:pt x="5647" y="9022"/>
                  </a:lnTo>
                  <a:lnTo>
                    <a:pt x="5630" y="8945"/>
                  </a:lnTo>
                  <a:lnTo>
                    <a:pt x="5611" y="8867"/>
                  </a:lnTo>
                  <a:lnTo>
                    <a:pt x="5591" y="8791"/>
                  </a:lnTo>
                  <a:lnTo>
                    <a:pt x="5569" y="8716"/>
                  </a:lnTo>
                  <a:lnTo>
                    <a:pt x="5544" y="8641"/>
                  </a:lnTo>
                  <a:lnTo>
                    <a:pt x="5518" y="8565"/>
                  </a:lnTo>
                  <a:lnTo>
                    <a:pt x="5489" y="8492"/>
                  </a:lnTo>
                  <a:lnTo>
                    <a:pt x="5457" y="8419"/>
                  </a:lnTo>
                  <a:lnTo>
                    <a:pt x="5423" y="8347"/>
                  </a:lnTo>
                  <a:lnTo>
                    <a:pt x="5385" y="8276"/>
                  </a:lnTo>
                  <a:lnTo>
                    <a:pt x="5345" y="8206"/>
                  </a:lnTo>
                  <a:lnTo>
                    <a:pt x="5302" y="8136"/>
                  </a:lnTo>
                  <a:lnTo>
                    <a:pt x="5255" y="8068"/>
                  </a:lnTo>
                  <a:lnTo>
                    <a:pt x="5205" y="8001"/>
                  </a:lnTo>
                  <a:lnTo>
                    <a:pt x="5152" y="7935"/>
                  </a:lnTo>
                  <a:lnTo>
                    <a:pt x="5095" y="7870"/>
                  </a:lnTo>
                  <a:lnTo>
                    <a:pt x="5035" y="7806"/>
                  </a:lnTo>
                  <a:lnTo>
                    <a:pt x="4996" y="7767"/>
                  </a:lnTo>
                  <a:lnTo>
                    <a:pt x="4959" y="7727"/>
                  </a:lnTo>
                  <a:lnTo>
                    <a:pt x="4921" y="7687"/>
                  </a:lnTo>
                  <a:lnTo>
                    <a:pt x="4886" y="7646"/>
                  </a:lnTo>
                  <a:lnTo>
                    <a:pt x="4849" y="7605"/>
                  </a:lnTo>
                  <a:lnTo>
                    <a:pt x="4815" y="7564"/>
                  </a:lnTo>
                  <a:lnTo>
                    <a:pt x="4779" y="7521"/>
                  </a:lnTo>
                  <a:lnTo>
                    <a:pt x="4746" y="7480"/>
                  </a:lnTo>
                  <a:lnTo>
                    <a:pt x="4712" y="7436"/>
                  </a:lnTo>
                  <a:lnTo>
                    <a:pt x="4680" y="7392"/>
                  </a:lnTo>
                  <a:lnTo>
                    <a:pt x="4647" y="7349"/>
                  </a:lnTo>
                  <a:lnTo>
                    <a:pt x="4615" y="7304"/>
                  </a:lnTo>
                  <a:lnTo>
                    <a:pt x="4584" y="7258"/>
                  </a:lnTo>
                  <a:lnTo>
                    <a:pt x="4553" y="7213"/>
                  </a:lnTo>
                  <a:lnTo>
                    <a:pt x="4522" y="7167"/>
                  </a:lnTo>
                  <a:lnTo>
                    <a:pt x="4493" y="7119"/>
                  </a:lnTo>
                  <a:lnTo>
                    <a:pt x="4464" y="7072"/>
                  </a:lnTo>
                  <a:lnTo>
                    <a:pt x="4435" y="7024"/>
                  </a:lnTo>
                  <a:lnTo>
                    <a:pt x="4407" y="6975"/>
                  </a:lnTo>
                  <a:lnTo>
                    <a:pt x="4379" y="6925"/>
                  </a:lnTo>
                  <a:lnTo>
                    <a:pt x="4352" y="6876"/>
                  </a:lnTo>
                  <a:lnTo>
                    <a:pt x="4325" y="6824"/>
                  </a:lnTo>
                  <a:lnTo>
                    <a:pt x="4298" y="6773"/>
                  </a:lnTo>
                  <a:lnTo>
                    <a:pt x="4273" y="6720"/>
                  </a:lnTo>
                  <a:lnTo>
                    <a:pt x="4246" y="6668"/>
                  </a:lnTo>
                  <a:lnTo>
                    <a:pt x="4222" y="6614"/>
                  </a:lnTo>
                  <a:lnTo>
                    <a:pt x="4198" y="6559"/>
                  </a:lnTo>
                  <a:lnTo>
                    <a:pt x="4173" y="6504"/>
                  </a:lnTo>
                  <a:lnTo>
                    <a:pt x="4149" y="6447"/>
                  </a:lnTo>
                  <a:lnTo>
                    <a:pt x="4126" y="6391"/>
                  </a:lnTo>
                  <a:lnTo>
                    <a:pt x="4102" y="6334"/>
                  </a:lnTo>
                  <a:lnTo>
                    <a:pt x="4080" y="6275"/>
                  </a:lnTo>
                  <a:lnTo>
                    <a:pt x="4049" y="6196"/>
                  </a:lnTo>
                  <a:lnTo>
                    <a:pt x="4016" y="6118"/>
                  </a:lnTo>
                  <a:lnTo>
                    <a:pt x="3983" y="6040"/>
                  </a:lnTo>
                  <a:lnTo>
                    <a:pt x="3947" y="5966"/>
                  </a:lnTo>
                  <a:lnTo>
                    <a:pt x="3910" y="5893"/>
                  </a:lnTo>
                  <a:lnTo>
                    <a:pt x="3873" y="5822"/>
                  </a:lnTo>
                  <a:lnTo>
                    <a:pt x="3834" y="5752"/>
                  </a:lnTo>
                  <a:lnTo>
                    <a:pt x="3795" y="5685"/>
                  </a:lnTo>
                  <a:lnTo>
                    <a:pt x="3753" y="5619"/>
                  </a:lnTo>
                  <a:lnTo>
                    <a:pt x="3712" y="5555"/>
                  </a:lnTo>
                  <a:lnTo>
                    <a:pt x="3668" y="5493"/>
                  </a:lnTo>
                  <a:lnTo>
                    <a:pt x="3623" y="5433"/>
                  </a:lnTo>
                  <a:lnTo>
                    <a:pt x="3578" y="5375"/>
                  </a:lnTo>
                  <a:lnTo>
                    <a:pt x="3530" y="5319"/>
                  </a:lnTo>
                  <a:lnTo>
                    <a:pt x="3482" y="5264"/>
                  </a:lnTo>
                  <a:lnTo>
                    <a:pt x="3433" y="5212"/>
                  </a:lnTo>
                  <a:lnTo>
                    <a:pt x="3383" y="5163"/>
                  </a:lnTo>
                  <a:lnTo>
                    <a:pt x="3331" y="5115"/>
                  </a:lnTo>
                  <a:lnTo>
                    <a:pt x="3279" y="5069"/>
                  </a:lnTo>
                  <a:lnTo>
                    <a:pt x="3225" y="5026"/>
                  </a:lnTo>
                  <a:lnTo>
                    <a:pt x="3171" y="4985"/>
                  </a:lnTo>
                  <a:lnTo>
                    <a:pt x="3115" y="4946"/>
                  </a:lnTo>
                  <a:lnTo>
                    <a:pt x="3058" y="4910"/>
                  </a:lnTo>
                  <a:lnTo>
                    <a:pt x="3000" y="4875"/>
                  </a:lnTo>
                  <a:lnTo>
                    <a:pt x="2941" y="4844"/>
                  </a:lnTo>
                  <a:lnTo>
                    <a:pt x="2881" y="4815"/>
                  </a:lnTo>
                  <a:lnTo>
                    <a:pt x="2821" y="4787"/>
                  </a:lnTo>
                  <a:lnTo>
                    <a:pt x="2759" y="4763"/>
                  </a:lnTo>
                  <a:lnTo>
                    <a:pt x="2695" y="4741"/>
                  </a:lnTo>
                  <a:lnTo>
                    <a:pt x="2631" y="4722"/>
                  </a:lnTo>
                  <a:lnTo>
                    <a:pt x="2566" y="4705"/>
                  </a:lnTo>
                  <a:lnTo>
                    <a:pt x="2500" y="46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7" name="Rectangle 26">
            <a:extLst>
              <a:ext uri="{FF2B5EF4-FFF2-40B4-BE49-F238E27FC236}">
                <a16:creationId xmlns:a16="http://schemas.microsoft.com/office/drawing/2014/main" id="{55A89987-C0DB-4FE1-B413-322F9B324286}"/>
              </a:ext>
            </a:extLst>
          </p:cNvPr>
          <p:cNvSpPr/>
          <p:nvPr/>
        </p:nvSpPr>
        <p:spPr>
          <a:xfrm>
            <a:off x="7331103" y="4744629"/>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28" name="Picture 2">
            <a:extLst>
              <a:ext uri="{FF2B5EF4-FFF2-40B4-BE49-F238E27FC236}">
                <a16:creationId xmlns:a16="http://schemas.microsoft.com/office/drawing/2014/main" id="{6E90FEA5-0A54-490A-A2DA-49016D589D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1103" y="4645860"/>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7788DCE6-6794-4B15-878A-B490D44A00A7}"/>
              </a:ext>
            </a:extLst>
          </p:cNvPr>
          <p:cNvPicPr>
            <a:picLocks noChangeAspect="1"/>
          </p:cNvPicPr>
          <p:nvPr/>
        </p:nvPicPr>
        <p:blipFill>
          <a:blip r:embed="rId5"/>
          <a:stretch>
            <a:fillRect/>
          </a:stretch>
        </p:blipFill>
        <p:spPr>
          <a:xfrm>
            <a:off x="5248076" y="2031792"/>
            <a:ext cx="400050" cy="304800"/>
          </a:xfrm>
          <a:prstGeom prst="rect">
            <a:avLst/>
          </a:prstGeom>
        </p:spPr>
      </p:pic>
      <p:pic>
        <p:nvPicPr>
          <p:cNvPr id="30" name="Picture 29">
            <a:extLst>
              <a:ext uri="{FF2B5EF4-FFF2-40B4-BE49-F238E27FC236}">
                <a16:creationId xmlns:a16="http://schemas.microsoft.com/office/drawing/2014/main" id="{908685F5-E9BF-4D8A-8F45-8A3881A8BBD0}"/>
              </a:ext>
            </a:extLst>
          </p:cNvPr>
          <p:cNvPicPr>
            <a:picLocks noChangeAspect="1"/>
          </p:cNvPicPr>
          <p:nvPr/>
        </p:nvPicPr>
        <p:blipFill>
          <a:blip r:embed="rId6"/>
          <a:stretch>
            <a:fillRect/>
          </a:stretch>
        </p:blipFill>
        <p:spPr>
          <a:xfrm>
            <a:off x="4990901" y="4085362"/>
            <a:ext cx="514350" cy="504825"/>
          </a:xfrm>
          <a:prstGeom prst="rect">
            <a:avLst/>
          </a:prstGeom>
        </p:spPr>
      </p:pic>
      <p:pic>
        <p:nvPicPr>
          <p:cNvPr id="31" name="Picture 30">
            <a:extLst>
              <a:ext uri="{FF2B5EF4-FFF2-40B4-BE49-F238E27FC236}">
                <a16:creationId xmlns:a16="http://schemas.microsoft.com/office/drawing/2014/main" id="{44334783-3C83-43F1-916F-64BA686044AE}"/>
              </a:ext>
            </a:extLst>
          </p:cNvPr>
          <p:cNvPicPr>
            <a:picLocks noChangeAspect="1"/>
          </p:cNvPicPr>
          <p:nvPr/>
        </p:nvPicPr>
        <p:blipFill>
          <a:blip r:embed="rId5"/>
          <a:stretch>
            <a:fillRect/>
          </a:stretch>
        </p:blipFill>
        <p:spPr>
          <a:xfrm>
            <a:off x="5248076" y="4603772"/>
            <a:ext cx="400050" cy="304800"/>
          </a:xfrm>
          <a:prstGeom prst="rect">
            <a:avLst/>
          </a:prstGeom>
        </p:spPr>
      </p:pic>
      <p:pic>
        <p:nvPicPr>
          <p:cNvPr id="32" name="Picture 31" descr="A picture containing qr code&#10;&#10;Description automatically generated">
            <a:extLst>
              <a:ext uri="{FF2B5EF4-FFF2-40B4-BE49-F238E27FC236}">
                <a16:creationId xmlns:a16="http://schemas.microsoft.com/office/drawing/2014/main" id="{987C164E-718C-4319-86BF-815FAE76B07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5400000">
            <a:off x="6146242" y="-615758"/>
            <a:ext cx="2403592" cy="3635111"/>
          </a:xfrm>
          <a:prstGeom prst="rect">
            <a:avLst/>
          </a:prstGeom>
        </p:spPr>
      </p:pic>
    </p:spTree>
    <p:extLst>
      <p:ext uri="{BB962C8B-B14F-4D97-AF65-F5344CB8AC3E}">
        <p14:creationId xmlns:p14="http://schemas.microsoft.com/office/powerpoint/2010/main" val="889942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537" y="1736295"/>
            <a:ext cx="4073657" cy="2714622"/>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4117" y="1736295"/>
            <a:ext cx="4073657" cy="2714622"/>
          </a:xfrm>
          <a:prstGeom prst="rect">
            <a:avLst/>
          </a:prstGeom>
        </p:spPr>
      </p:pic>
      <p:sp>
        <p:nvSpPr>
          <p:cNvPr id="11" name="Title 2"/>
          <p:cNvSpPr txBox="1">
            <a:spLocks/>
          </p:cNvSpPr>
          <p:nvPr/>
        </p:nvSpPr>
        <p:spPr>
          <a:xfrm>
            <a:off x="238438" y="188282"/>
            <a:ext cx="3914112" cy="1581740"/>
          </a:xfrm>
          <a:prstGeom prst="rect">
            <a:avLst/>
          </a:prstGeom>
        </p:spPr>
        <p:txBody>
          <a:bodyPr vert="horz" lIns="91440" tIns="45720" rIns="91440" bIns="45720" rtlCol="0" anchor="ctr">
            <a:normAutofit fontScale="92500"/>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6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CABLE-STAYED</a:t>
            </a:r>
            <a:r>
              <a:rPr lang="en-GB" sz="3600" dirty="0">
                <a:solidFill>
                  <a:srgbClr val="1F1F1F"/>
                </a:solidFill>
                <a:latin typeface="Tahoma" panose="020B0604030504040204" pitchFamily="34" charset="0"/>
                <a:ea typeface="Tahoma" panose="020B0604030504040204" pitchFamily="34" charset="0"/>
                <a:cs typeface="Tahoma" panose="020B0604030504040204" pitchFamily="34" charset="0"/>
              </a:rPr>
              <a:t> </a:t>
            </a:r>
            <a:r>
              <a:rPr lang="en-GB" sz="36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BRIDGES </a:t>
            </a:r>
          </a:p>
          <a:p>
            <a:br>
              <a:rPr lang="en-GB" dirty="0">
                <a:solidFill>
                  <a:srgbClr val="1F1F1F"/>
                </a:solidFill>
                <a:latin typeface="Arial" panose="020B0604020202020204" pitchFamily="34" charset="0"/>
                <a:cs typeface="Arial" panose="020B0604020202020204" pitchFamily="34" charset="0"/>
              </a:rPr>
            </a:br>
            <a:endParaRPr lang="en-GB" dirty="0">
              <a:solidFill>
                <a:srgbClr val="1F1F1F"/>
              </a:solidFill>
            </a:endParaRPr>
          </a:p>
        </p:txBody>
      </p:sp>
      <p:sp>
        <p:nvSpPr>
          <p:cNvPr id="12" name="Rectangle 11"/>
          <p:cNvSpPr/>
          <p:nvPr/>
        </p:nvSpPr>
        <p:spPr>
          <a:xfrm>
            <a:off x="1035534" y="1206860"/>
            <a:ext cx="2650989"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itle 2"/>
          <p:cNvSpPr txBox="1">
            <a:spLocks/>
          </p:cNvSpPr>
          <p:nvPr/>
        </p:nvSpPr>
        <p:spPr>
          <a:xfrm>
            <a:off x="956332" y="1246745"/>
            <a:ext cx="4114971" cy="869282"/>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Clark Bridge, Alton, Illinois, USA</a:t>
            </a:r>
          </a:p>
          <a:p>
            <a:br>
              <a:rPr lang="en-GB" sz="1800" dirty="0">
                <a:solidFill>
                  <a:schemeClr val="bg1"/>
                </a:solidFill>
                <a:latin typeface="Arial" panose="020B0604020202020204" pitchFamily="34" charset="0"/>
                <a:cs typeface="Arial" panose="020B0604020202020204" pitchFamily="34" charset="0"/>
              </a:rPr>
            </a:br>
            <a:endParaRPr lang="en-GB" sz="1800" dirty="0">
              <a:solidFill>
                <a:schemeClr val="bg1"/>
              </a:solidFill>
            </a:endParaRPr>
          </a:p>
        </p:txBody>
      </p:sp>
      <p:sp>
        <p:nvSpPr>
          <p:cNvPr id="15" name="Rectangle 14"/>
          <p:cNvSpPr/>
          <p:nvPr/>
        </p:nvSpPr>
        <p:spPr>
          <a:xfrm>
            <a:off x="5056227" y="1191284"/>
            <a:ext cx="3276770" cy="301647"/>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Title 2"/>
          <p:cNvSpPr txBox="1">
            <a:spLocks/>
          </p:cNvSpPr>
          <p:nvPr/>
        </p:nvSpPr>
        <p:spPr>
          <a:xfrm>
            <a:off x="5056226" y="427724"/>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Second Severn Crossing, England - Wales</a:t>
            </a:r>
            <a:r>
              <a:rPr lang="en-GB" sz="1800" dirty="0">
                <a:solidFill>
                  <a:srgbClr val="1F1F1F"/>
                </a:solidFill>
                <a:latin typeface="Tahoma" panose="020B0604030504040204" pitchFamily="34" charset="0"/>
                <a:ea typeface="Tahoma" panose="020B0604030504040204" pitchFamily="34" charset="0"/>
                <a:cs typeface="Tahoma" panose="020B0604030504040204" pitchFamily="34" charset="0"/>
              </a:rPr>
              <a:t> </a:t>
            </a:r>
            <a:endParaRPr lang="en-GB"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sp>
        <p:nvSpPr>
          <p:cNvPr id="21" name="Rectangle 20"/>
          <p:cNvSpPr/>
          <p:nvPr/>
        </p:nvSpPr>
        <p:spPr>
          <a:xfrm>
            <a:off x="4233516" y="1265247"/>
            <a:ext cx="152400"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42" name="Rectangle 41"/>
          <p:cNvSpPr/>
          <p:nvPr/>
        </p:nvSpPr>
        <p:spPr>
          <a:xfrm>
            <a:off x="4676514" y="1883916"/>
            <a:ext cx="1531340" cy="30164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ZA" b="1" dirty="0">
                <a:solidFill>
                  <a:srgbClr val="1F1F1F"/>
                </a:solidFill>
                <a:latin typeface="Tahoma" panose="020B0604030504040204" pitchFamily="34" charset="0"/>
                <a:ea typeface="Tahoma" panose="020B0604030504040204" pitchFamily="34" charset="0"/>
                <a:cs typeface="Tahoma" panose="020B0604030504040204" pitchFamily="34" charset="0"/>
              </a:rPr>
              <a:t>PARALLEL</a:t>
            </a:r>
          </a:p>
        </p:txBody>
      </p:sp>
      <p:sp>
        <p:nvSpPr>
          <p:cNvPr id="43" name="TextBox 42"/>
          <p:cNvSpPr txBox="1"/>
          <p:nvPr/>
        </p:nvSpPr>
        <p:spPr>
          <a:xfrm>
            <a:off x="4572000" y="4511647"/>
            <a:ext cx="1303562" cy="194925"/>
          </a:xfrm>
          <a:prstGeom prst="rect">
            <a:avLst/>
          </a:prstGeom>
          <a:noFill/>
        </p:spPr>
        <p:txBody>
          <a:bodyPr wrap="none" rtlCol="0">
            <a:spAutoFit/>
          </a:bodyPr>
          <a:lstStyle/>
          <a:p>
            <a:r>
              <a:rPr lang="en-GB" sz="1000" baseline="30000" dirty="0"/>
              <a:t>Photographer Colin Madge ©</a:t>
            </a:r>
          </a:p>
        </p:txBody>
      </p:sp>
      <p:sp>
        <p:nvSpPr>
          <p:cNvPr id="23" name="Rectangle 22"/>
          <p:cNvSpPr/>
          <p:nvPr/>
        </p:nvSpPr>
        <p:spPr>
          <a:xfrm>
            <a:off x="406537" y="1883916"/>
            <a:ext cx="1321595" cy="301647"/>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ZA" b="1" dirty="0">
                <a:solidFill>
                  <a:srgbClr val="1F1F1F"/>
                </a:solidFill>
                <a:latin typeface="Tahoma" panose="020B0604030504040204" pitchFamily="34" charset="0"/>
                <a:ea typeface="Tahoma" panose="020B0604030504040204" pitchFamily="34" charset="0"/>
                <a:cs typeface="Tahoma" panose="020B0604030504040204" pitchFamily="34" charset="0"/>
              </a:rPr>
              <a:t>RADIAL</a:t>
            </a:r>
          </a:p>
        </p:txBody>
      </p:sp>
      <p:sp>
        <p:nvSpPr>
          <p:cNvPr id="27" name="Rectangle 26">
            <a:extLst>
              <a:ext uri="{FF2B5EF4-FFF2-40B4-BE49-F238E27FC236}">
                <a16:creationId xmlns:a16="http://schemas.microsoft.com/office/drawing/2014/main" id="{45CCB2FB-85CB-44F3-9E6E-05731D151331}"/>
              </a:ext>
            </a:extLst>
          </p:cNvPr>
          <p:cNvSpPr/>
          <p:nvPr/>
        </p:nvSpPr>
        <p:spPr>
          <a:xfrm>
            <a:off x="7375662" y="4776018"/>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28" name="Picture 2">
            <a:extLst>
              <a:ext uri="{FF2B5EF4-FFF2-40B4-BE49-F238E27FC236}">
                <a16:creationId xmlns:a16="http://schemas.microsoft.com/office/drawing/2014/main" id="{42C082E2-8259-444A-A74C-5478826F1A6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75662" y="4677249"/>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A picture containing qr code&#10;&#10;Description automatically generated">
            <a:extLst>
              <a:ext uri="{FF2B5EF4-FFF2-40B4-BE49-F238E27FC236}">
                <a16:creationId xmlns:a16="http://schemas.microsoft.com/office/drawing/2014/main" id="{ED97EEEF-5997-4592-A3F4-289A62D60A6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16200000">
            <a:off x="5091260" y="2463760"/>
            <a:ext cx="1836791" cy="2732013"/>
          </a:xfrm>
          <a:prstGeom prst="rect">
            <a:avLst/>
          </a:prstGeom>
        </p:spPr>
      </p:pic>
      <p:pic>
        <p:nvPicPr>
          <p:cNvPr id="30" name="Picture 29" descr="A picture containing qr code&#10;&#10;Description automatically generated">
            <a:extLst>
              <a:ext uri="{FF2B5EF4-FFF2-40B4-BE49-F238E27FC236}">
                <a16:creationId xmlns:a16="http://schemas.microsoft.com/office/drawing/2014/main" id="{95E117F5-75E8-4691-9126-261FAA7A111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16200000">
            <a:off x="663491" y="2383460"/>
            <a:ext cx="1836791" cy="2738544"/>
          </a:xfrm>
          <a:prstGeom prst="rect">
            <a:avLst/>
          </a:prstGeom>
        </p:spPr>
      </p:pic>
    </p:spTree>
    <p:extLst>
      <p:ext uri="{BB962C8B-B14F-4D97-AF65-F5344CB8AC3E}">
        <p14:creationId xmlns:p14="http://schemas.microsoft.com/office/powerpoint/2010/main" val="2070432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2"/>
          <p:cNvSpPr txBox="1">
            <a:spLocks/>
          </p:cNvSpPr>
          <p:nvPr/>
        </p:nvSpPr>
        <p:spPr>
          <a:xfrm>
            <a:off x="271165" y="0"/>
            <a:ext cx="3839440"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CIVIL ENGINEERING</a:t>
            </a:r>
            <a:br>
              <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rPr>
            </a:br>
            <a:endPar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sp>
        <p:nvSpPr>
          <p:cNvPr id="2" name="TextBox 1"/>
          <p:cNvSpPr txBox="1"/>
          <p:nvPr/>
        </p:nvSpPr>
        <p:spPr>
          <a:xfrm>
            <a:off x="355054" y="1524000"/>
            <a:ext cx="4064546" cy="3241913"/>
          </a:xfrm>
          <a:prstGeom prst="rect">
            <a:avLst/>
          </a:prstGeom>
          <a:noFill/>
        </p:spPr>
        <p:txBody>
          <a:bodyPr wrap="square" rtlCol="0">
            <a:spAutoFit/>
          </a:bodyPr>
          <a:lstStyle/>
          <a:p>
            <a:pPr marL="285750" indent="-285750">
              <a:buClr>
                <a:srgbClr val="FAB000"/>
              </a:buClr>
              <a:buFont typeface="Arial" pitchFamily="34" charset="0"/>
              <a:buChar char="•"/>
            </a:pPr>
            <a:r>
              <a:rPr lang="en-ZA" sz="2000" b="1" baseline="30000" dirty="0">
                <a:latin typeface="Tahoma" panose="020B0604030504040204" pitchFamily="34" charset="0"/>
                <a:ea typeface="Tahoma" panose="020B0604030504040204" pitchFamily="34" charset="0"/>
                <a:cs typeface="Tahoma" panose="020B0604030504040204" pitchFamily="34" charset="0"/>
              </a:rPr>
              <a:t>Transport</a:t>
            </a:r>
            <a:r>
              <a:rPr lang="en-ZA" sz="2000" baseline="30000" dirty="0">
                <a:latin typeface="Tahoma" panose="020B0604030504040204" pitchFamily="34" charset="0"/>
                <a:ea typeface="Tahoma" panose="020B0604030504040204" pitchFamily="34" charset="0"/>
                <a:cs typeface="Tahoma" panose="020B0604030504040204" pitchFamily="34" charset="0"/>
              </a:rPr>
              <a:t> – roads, bridges, tunnels, canals, airports and sea ports</a:t>
            </a:r>
          </a:p>
          <a:p>
            <a:pPr marL="285750" indent="-285750">
              <a:buClr>
                <a:srgbClr val="FAB000"/>
              </a:buClr>
              <a:buFont typeface="Arial" pitchFamily="34" charset="0"/>
              <a:buChar char="•"/>
            </a:pPr>
            <a:endParaRPr lang="en-ZA" sz="2000" b="1"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1" baseline="30000" dirty="0">
                <a:latin typeface="Tahoma" panose="020B0604030504040204" pitchFamily="34" charset="0"/>
                <a:ea typeface="Tahoma" panose="020B0604030504040204" pitchFamily="34" charset="0"/>
                <a:cs typeface="Tahoma" panose="020B0604030504040204" pitchFamily="34" charset="0"/>
              </a:rPr>
              <a:t>Water</a:t>
            </a:r>
            <a:r>
              <a:rPr lang="en-ZA" sz="2000" baseline="30000" dirty="0">
                <a:latin typeface="Tahoma" panose="020B0604030504040204" pitchFamily="34" charset="0"/>
                <a:ea typeface="Tahoma" panose="020B0604030504040204" pitchFamily="34" charset="0"/>
                <a:cs typeface="Tahoma" panose="020B0604030504040204" pitchFamily="34" charset="0"/>
              </a:rPr>
              <a:t> – water storage and drainage, sewerage systems, sea and flood defences</a:t>
            </a:r>
          </a:p>
          <a:p>
            <a:pPr marL="285750" indent="-285750">
              <a:buClr>
                <a:srgbClr val="FAB000"/>
              </a:buClr>
              <a:buFont typeface="Arial" pitchFamily="34" charset="0"/>
              <a:buChar char="•"/>
            </a:pPr>
            <a:endParaRPr lang="en-GB" sz="2000" b="1"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1" baseline="30000" dirty="0">
                <a:latin typeface="Tahoma" panose="020B0604030504040204" pitchFamily="34" charset="0"/>
                <a:ea typeface="Tahoma" panose="020B0604030504040204" pitchFamily="34" charset="0"/>
                <a:cs typeface="Tahoma" panose="020B0604030504040204" pitchFamily="34" charset="0"/>
              </a:rPr>
              <a:t>Geotechnical </a:t>
            </a:r>
            <a:r>
              <a:rPr lang="en-ZA" sz="2000" baseline="30000" dirty="0">
                <a:latin typeface="Tahoma" panose="020B0604030504040204" pitchFamily="34" charset="0"/>
                <a:ea typeface="Tahoma" panose="020B0604030504040204" pitchFamily="34" charset="0"/>
                <a:cs typeface="Tahoma" panose="020B0604030504040204" pitchFamily="34" charset="0"/>
              </a:rPr>
              <a:t>– mining, earthworks, soil and rock mechanics</a:t>
            </a:r>
          </a:p>
          <a:p>
            <a:pPr marL="285750" indent="-285750">
              <a:buClr>
                <a:srgbClr val="FAB000"/>
              </a:buClr>
              <a:buFont typeface="Arial" pitchFamily="34" charset="0"/>
              <a:buChar char="•"/>
            </a:pPr>
            <a:endParaRPr lang="en-ZA" sz="2000" b="1"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1" baseline="30000" dirty="0">
                <a:latin typeface="Tahoma" panose="020B0604030504040204" pitchFamily="34" charset="0"/>
                <a:ea typeface="Tahoma" panose="020B0604030504040204" pitchFamily="34" charset="0"/>
                <a:cs typeface="Tahoma" panose="020B0604030504040204" pitchFamily="34" charset="0"/>
              </a:rPr>
              <a:t>Energy</a:t>
            </a:r>
            <a:r>
              <a:rPr lang="en-ZA" sz="2000" baseline="30000" dirty="0">
                <a:latin typeface="Tahoma" panose="020B0604030504040204" pitchFamily="34" charset="0"/>
                <a:ea typeface="Tahoma" panose="020B0604030504040204" pitchFamily="34" charset="0"/>
                <a:cs typeface="Tahoma" panose="020B0604030504040204" pitchFamily="34" charset="0"/>
              </a:rPr>
              <a:t> – nuclear, onshore and offshore wind, hydropower and marine</a:t>
            </a:r>
          </a:p>
          <a:p>
            <a:pPr marL="285750" indent="-285750">
              <a:buClr>
                <a:srgbClr val="FAB000"/>
              </a:buClr>
              <a:buFont typeface="Arial" pitchFamily="34" charset="0"/>
              <a:buChar char="•"/>
            </a:pPr>
            <a:endParaRPr lang="en-GB" sz="2000" b="1"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1" baseline="30000" dirty="0">
                <a:latin typeface="Tahoma" panose="020B0604030504040204" pitchFamily="34" charset="0"/>
                <a:ea typeface="Tahoma" panose="020B0604030504040204" pitchFamily="34" charset="0"/>
                <a:cs typeface="Tahoma" panose="020B0604030504040204" pitchFamily="34" charset="0"/>
              </a:rPr>
              <a:t>Structural</a:t>
            </a:r>
            <a:r>
              <a:rPr lang="en-ZA" sz="2000" baseline="30000" dirty="0">
                <a:latin typeface="Tahoma" panose="020B0604030504040204" pitchFamily="34" charset="0"/>
                <a:ea typeface="Tahoma" panose="020B0604030504040204" pitchFamily="34" charset="0"/>
                <a:cs typeface="Tahoma" panose="020B0604030504040204" pitchFamily="34" charset="0"/>
              </a:rPr>
              <a:t> – buildings, bridges, towers, dams, tunnels, retaining walls and other infrastructure</a:t>
            </a:r>
            <a:endParaRPr lang="en-ZA" b="1"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Font typeface="Arial" pitchFamily="34" charset="0"/>
              <a:buChar char="•"/>
            </a:pPr>
            <a:endParaRPr lang="en-ZA" dirty="0"/>
          </a:p>
        </p:txBody>
      </p:sp>
      <p:sp>
        <p:nvSpPr>
          <p:cNvPr id="3" name="Rectangle 2">
            <a:extLst>
              <a:ext uri="{FF2B5EF4-FFF2-40B4-BE49-F238E27FC236}">
                <a16:creationId xmlns:a16="http://schemas.microsoft.com/office/drawing/2014/main" id="{B6BF3D06-C466-495D-8C4C-F68EB55202C6}"/>
              </a:ext>
            </a:extLst>
          </p:cNvPr>
          <p:cNvSpPr/>
          <p:nvPr/>
        </p:nvSpPr>
        <p:spPr>
          <a:xfrm>
            <a:off x="7331103" y="4603805"/>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7" name="Picture 2">
            <a:extLst>
              <a:ext uri="{FF2B5EF4-FFF2-40B4-BE49-F238E27FC236}">
                <a16:creationId xmlns:a16="http://schemas.microsoft.com/office/drawing/2014/main" id="{FB775DAD-C677-4C78-A36E-88C9DC19D5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1103" y="4603805"/>
            <a:ext cx="1669774" cy="281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876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9" y="0"/>
            <a:ext cx="9141291" cy="5143500"/>
          </a:xfrm>
          <a:prstGeom prst="rect">
            <a:avLst/>
          </a:prstGeom>
        </p:spPr>
      </p:pic>
      <p:sp>
        <p:nvSpPr>
          <p:cNvPr id="8" name="TextBox 7"/>
          <p:cNvSpPr txBox="1"/>
          <p:nvPr/>
        </p:nvSpPr>
        <p:spPr>
          <a:xfrm>
            <a:off x="355054" y="1027217"/>
            <a:ext cx="4378871" cy="3754874"/>
          </a:xfrm>
          <a:prstGeom prst="rect">
            <a:avLst/>
          </a:prstGeom>
          <a:noFill/>
        </p:spPr>
        <p:txBody>
          <a:bodyPr wrap="square" rtlCol="0">
            <a:spAutoFit/>
          </a:bodyPr>
          <a:lstStyle/>
          <a:p>
            <a:endParaRPr lang="en-GB" baseline="30000" dirty="0">
              <a:latin typeface="Tahoma" panose="020B0604030504040204" pitchFamily="34" charset="0"/>
              <a:ea typeface="Tahoma" panose="020B0604030504040204" pitchFamily="34" charset="0"/>
              <a:cs typeface="Tahoma" panose="020B0604030504040204" pitchFamily="34" charset="0"/>
            </a:endParaRP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Undeniably beautiful</a:t>
            </a:r>
          </a:p>
          <a:p>
            <a:endParaRPr lang="en-GB" baseline="30000" dirty="0">
              <a:latin typeface="Tahoma" panose="020B0604030504040204" pitchFamily="34" charset="0"/>
              <a:ea typeface="Tahoma" panose="020B0604030504040204" pitchFamily="34" charset="0"/>
              <a:cs typeface="Tahoma" panose="020B0604030504040204" pitchFamily="34" charset="0"/>
            </a:endParaRPr>
          </a:p>
          <a:p>
            <a:r>
              <a:rPr lang="en-GB" baseline="30000" dirty="0">
                <a:latin typeface="Tahoma" panose="020B0604030504040204" pitchFamily="34" charset="0"/>
                <a:ea typeface="Tahoma" panose="020B0604030504040204" pitchFamily="34" charset="0"/>
                <a:cs typeface="Tahoma" panose="020B0604030504040204" pitchFamily="34" charset="0"/>
              </a:rPr>
              <a:t> </a:t>
            </a:r>
            <a:endParaRPr lang="en-GB" sz="2400" baseline="30000" dirty="0">
              <a:solidFill>
                <a:schemeClr val="accent2"/>
              </a:solidFill>
              <a:latin typeface="Tahoma" panose="020B0604030504040204" pitchFamily="34" charset="0"/>
              <a:ea typeface="Tahoma" panose="020B0604030504040204" pitchFamily="34" charset="0"/>
              <a:cs typeface="Tahoma" panose="020B0604030504040204" pitchFamily="34" charset="0"/>
            </a:endParaRPr>
          </a:p>
          <a:p>
            <a:r>
              <a:rPr lang="en-GB" sz="2400" b="1" baseline="30000" dirty="0">
                <a:solidFill>
                  <a:srgbClr val="FAB000"/>
                </a:solidFill>
                <a:latin typeface="Tahoma" panose="020B0604030504040204" pitchFamily="34" charset="0"/>
                <a:ea typeface="Tahoma" panose="020B0604030504040204" pitchFamily="34" charset="0"/>
                <a:cs typeface="Tahoma" panose="020B0604030504040204" pitchFamily="34" charset="0"/>
              </a:rPr>
              <a:t>Compared to suspension bridges…</a:t>
            </a:r>
            <a:endParaRPr lang="en-GB" sz="2400" baseline="30000" dirty="0">
              <a:solidFill>
                <a:srgbClr val="FAB000"/>
              </a:solidFill>
              <a:latin typeface="Tahoma" panose="020B0604030504040204" pitchFamily="34" charset="0"/>
              <a:ea typeface="Tahoma" panose="020B0604030504040204" pitchFamily="34" charset="0"/>
              <a:cs typeface="Tahoma" panose="020B0604030504040204" pitchFamily="34" charset="0"/>
            </a:endParaRPr>
          </a:p>
          <a:p>
            <a:r>
              <a:rPr lang="en-GB" baseline="30000" dirty="0">
                <a:latin typeface="Tahoma" panose="020B0604030504040204" pitchFamily="34" charset="0"/>
                <a:ea typeface="Tahoma" panose="020B0604030504040204" pitchFamily="34" charset="0"/>
                <a:cs typeface="Tahoma" panose="020B0604030504040204" pitchFamily="34" charset="0"/>
              </a:rPr>
              <a:t>	</a:t>
            </a:r>
          </a:p>
          <a:p>
            <a:endParaRPr lang="en-GB" baseline="30000" dirty="0">
              <a:latin typeface="Tahoma" panose="020B0604030504040204" pitchFamily="34" charset="0"/>
              <a:ea typeface="Tahoma" panose="020B0604030504040204" pitchFamily="34" charset="0"/>
              <a:cs typeface="Tahoma" panose="020B0604030504040204" pitchFamily="34" charset="0"/>
            </a:endParaRPr>
          </a:p>
          <a:p>
            <a:r>
              <a:rPr lang="en-GB" baseline="30000" dirty="0">
                <a:latin typeface="Tahoma" panose="020B0604030504040204" pitchFamily="34" charset="0"/>
                <a:ea typeface="Tahoma" panose="020B0604030504040204" pitchFamily="34" charset="0"/>
                <a:cs typeface="Tahoma" panose="020B0604030504040204" pitchFamily="34" charset="0"/>
              </a:rPr>
              <a:t>		</a:t>
            </a:r>
            <a:r>
              <a:rPr lang="en-GB" b="1" baseline="30000" dirty="0">
                <a:latin typeface="Tahoma" panose="020B0604030504040204" pitchFamily="34" charset="0"/>
                <a:ea typeface="Tahoma" panose="020B0604030504040204" pitchFamily="34" charset="0"/>
                <a:cs typeface="Tahoma" panose="020B0604030504040204" pitchFamily="34" charset="0"/>
              </a:rPr>
              <a:t>Require less cable</a:t>
            </a:r>
          </a:p>
          <a:p>
            <a:r>
              <a:rPr lang="en-GB" b="1" baseline="30000" dirty="0">
                <a:latin typeface="Tahoma" panose="020B0604030504040204" pitchFamily="34" charset="0"/>
                <a:ea typeface="Tahoma" panose="020B0604030504040204" pitchFamily="34" charset="0"/>
                <a:cs typeface="Tahoma" panose="020B0604030504040204" pitchFamily="34" charset="0"/>
              </a:rPr>
              <a:t>		</a:t>
            </a: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ZA" b="1" baseline="30000" dirty="0">
                <a:latin typeface="Tahoma" panose="020B0604030504040204" pitchFamily="34" charset="0"/>
                <a:ea typeface="Tahoma" panose="020B0604030504040204" pitchFamily="34" charset="0"/>
                <a:cs typeface="Tahoma" panose="020B0604030504040204" pitchFamily="34" charset="0"/>
              </a:rPr>
              <a:t>		Are easier and faster to build</a:t>
            </a:r>
          </a:p>
          <a:p>
            <a:r>
              <a:rPr lang="en-GB" b="1" baseline="30000" dirty="0">
                <a:latin typeface="Tahoma" panose="020B0604030504040204" pitchFamily="34" charset="0"/>
                <a:ea typeface="Tahoma" panose="020B0604030504040204" pitchFamily="34" charset="0"/>
                <a:cs typeface="Tahoma" panose="020B0604030504040204" pitchFamily="34" charset="0"/>
              </a:rPr>
              <a:t>		</a:t>
            </a:r>
          </a:p>
          <a:p>
            <a:endParaRPr lang="en-GB" b="1" baseline="30000" dirty="0">
              <a:latin typeface="Tahoma" panose="020B0604030504040204" pitchFamily="34" charset="0"/>
              <a:ea typeface="Tahoma" panose="020B0604030504040204" pitchFamily="34" charset="0"/>
              <a:cs typeface="Tahoma" panose="020B0604030504040204" pitchFamily="34" charset="0"/>
            </a:endParaRPr>
          </a:p>
          <a:p>
            <a:r>
              <a:rPr lang="en-GB" b="1" baseline="30000" dirty="0">
                <a:latin typeface="Tahoma" panose="020B0604030504040204" pitchFamily="34" charset="0"/>
                <a:ea typeface="Tahoma" panose="020B0604030504040204" pitchFamily="34" charset="0"/>
                <a:cs typeface="Tahoma" panose="020B0604030504040204" pitchFamily="34" charset="0"/>
              </a:rPr>
              <a:t>		</a:t>
            </a:r>
          </a:p>
          <a:p>
            <a:r>
              <a:rPr lang="en-GB" b="1" baseline="30000" dirty="0">
                <a:latin typeface="Tahoma" panose="020B0604030504040204" pitchFamily="34" charset="0"/>
                <a:ea typeface="Tahoma" panose="020B0604030504040204" pitchFamily="34" charset="0"/>
                <a:cs typeface="Tahoma" panose="020B0604030504040204" pitchFamily="34" charset="0"/>
              </a:rPr>
              <a:t>		Need stronger towers</a:t>
            </a:r>
            <a:endParaRPr lang="en-ZA" b="1" baseline="30000" dirty="0">
              <a:latin typeface="Tahoma" panose="020B0604030504040204" pitchFamily="34" charset="0"/>
              <a:ea typeface="Tahoma" panose="020B0604030504040204" pitchFamily="34" charset="0"/>
              <a:cs typeface="Tahoma" panose="020B0604030504040204" pitchFamily="34" charset="0"/>
            </a:endParaRPr>
          </a:p>
          <a:p>
            <a:r>
              <a:rPr lang="en-ZA" b="1" baseline="30000" dirty="0">
                <a:latin typeface="Tahoma" panose="020B0604030504040204" pitchFamily="34" charset="0"/>
                <a:ea typeface="Tahoma" panose="020B0604030504040204" pitchFamily="34" charset="0"/>
                <a:cs typeface="Tahoma" panose="020B0604030504040204" pitchFamily="34" charset="0"/>
              </a:rPr>
              <a:t>		</a:t>
            </a:r>
          </a:p>
          <a:p>
            <a:pPr marL="285750" indent="-285750">
              <a:buFont typeface="Arial" pitchFamily="34" charset="0"/>
              <a:buChar char="•"/>
            </a:pPr>
            <a:endParaRPr lang="en-ZA" dirty="0">
              <a:latin typeface="Tahoma" panose="020B0604030504040204" pitchFamily="34" charset="0"/>
              <a:ea typeface="Tahoma" panose="020B0604030504040204" pitchFamily="34" charset="0"/>
              <a:cs typeface="Tahoma" panose="020B0604030504040204" pitchFamily="34" charset="0"/>
            </a:endParaRPr>
          </a:p>
        </p:txBody>
      </p:sp>
      <p:sp>
        <p:nvSpPr>
          <p:cNvPr id="7" name="Title 2"/>
          <p:cNvSpPr txBox="1">
            <a:spLocks/>
          </p:cNvSpPr>
          <p:nvPr/>
        </p:nvSpPr>
        <p:spPr>
          <a:xfrm>
            <a:off x="259341" y="-105782"/>
            <a:ext cx="407776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CABLE-STAYED BRIDGES</a:t>
            </a:r>
            <a:br>
              <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rPr>
            </a:br>
            <a:endPar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grpSp>
        <p:nvGrpSpPr>
          <p:cNvPr id="17" name="Group 16">
            <a:extLst>
              <a:ext uri="{FF2B5EF4-FFF2-40B4-BE49-F238E27FC236}">
                <a16:creationId xmlns:a16="http://schemas.microsoft.com/office/drawing/2014/main" id="{828FF431-96CC-43BA-9ADB-8196B5F94577}"/>
              </a:ext>
            </a:extLst>
          </p:cNvPr>
          <p:cNvGrpSpPr/>
          <p:nvPr/>
        </p:nvGrpSpPr>
        <p:grpSpPr>
          <a:xfrm>
            <a:off x="543249" y="1179022"/>
            <a:ext cx="561975" cy="561975"/>
            <a:chOff x="563290" y="3469275"/>
            <a:chExt cx="561975" cy="561975"/>
          </a:xfrm>
        </p:grpSpPr>
        <p:sp>
          <p:nvSpPr>
            <p:cNvPr id="18" name="Freeform 5">
              <a:extLst>
                <a:ext uri="{FF2B5EF4-FFF2-40B4-BE49-F238E27FC236}">
                  <a16:creationId xmlns:a16="http://schemas.microsoft.com/office/drawing/2014/main" id="{A44347AB-8BF5-420D-A979-56E65BAB6A32}"/>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1">
              <a:extLst>
                <a:ext uri="{FF2B5EF4-FFF2-40B4-BE49-F238E27FC236}">
                  <a16:creationId xmlns:a16="http://schemas.microsoft.com/office/drawing/2014/main" id="{9CCD2CBD-B937-4CEA-947C-F9F993EDAFE3}"/>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0" name="Group 19">
            <a:extLst>
              <a:ext uri="{FF2B5EF4-FFF2-40B4-BE49-F238E27FC236}">
                <a16:creationId xmlns:a16="http://schemas.microsoft.com/office/drawing/2014/main" id="{1E65F853-C81D-45BD-8BB4-CC420C27C07E}"/>
              </a:ext>
            </a:extLst>
          </p:cNvPr>
          <p:cNvGrpSpPr/>
          <p:nvPr/>
        </p:nvGrpSpPr>
        <p:grpSpPr>
          <a:xfrm>
            <a:off x="564281" y="2322932"/>
            <a:ext cx="561975" cy="561975"/>
            <a:chOff x="563290" y="3469275"/>
            <a:chExt cx="561975" cy="561975"/>
          </a:xfrm>
        </p:grpSpPr>
        <p:sp>
          <p:nvSpPr>
            <p:cNvPr id="21" name="Freeform 5">
              <a:extLst>
                <a:ext uri="{FF2B5EF4-FFF2-40B4-BE49-F238E27FC236}">
                  <a16:creationId xmlns:a16="http://schemas.microsoft.com/office/drawing/2014/main" id="{AD2AD7E4-CA23-47C8-BCC1-0223991BF79F}"/>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1">
              <a:extLst>
                <a:ext uri="{FF2B5EF4-FFF2-40B4-BE49-F238E27FC236}">
                  <a16:creationId xmlns:a16="http://schemas.microsoft.com/office/drawing/2014/main" id="{E4F73661-BDC1-41D6-ADA2-6C79575CCFF3}"/>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3" name="Group 22">
            <a:extLst>
              <a:ext uri="{FF2B5EF4-FFF2-40B4-BE49-F238E27FC236}">
                <a16:creationId xmlns:a16="http://schemas.microsoft.com/office/drawing/2014/main" id="{34093103-E299-48F4-8D51-5952B37BC3A3}"/>
              </a:ext>
            </a:extLst>
          </p:cNvPr>
          <p:cNvGrpSpPr/>
          <p:nvPr/>
        </p:nvGrpSpPr>
        <p:grpSpPr>
          <a:xfrm>
            <a:off x="564281" y="3046659"/>
            <a:ext cx="561975" cy="561975"/>
            <a:chOff x="563290" y="3469275"/>
            <a:chExt cx="561975" cy="561975"/>
          </a:xfrm>
        </p:grpSpPr>
        <p:sp>
          <p:nvSpPr>
            <p:cNvPr id="24" name="Freeform 5">
              <a:extLst>
                <a:ext uri="{FF2B5EF4-FFF2-40B4-BE49-F238E27FC236}">
                  <a16:creationId xmlns:a16="http://schemas.microsoft.com/office/drawing/2014/main" id="{852CB127-C462-4E88-9E0A-3A772A73B9A5}"/>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1">
              <a:extLst>
                <a:ext uri="{FF2B5EF4-FFF2-40B4-BE49-F238E27FC236}">
                  <a16:creationId xmlns:a16="http://schemas.microsoft.com/office/drawing/2014/main" id="{B49F699A-BC38-4E8B-804F-9C5C1A04301A}"/>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6" name="Group 14">
            <a:extLst>
              <a:ext uri="{FF2B5EF4-FFF2-40B4-BE49-F238E27FC236}">
                <a16:creationId xmlns:a16="http://schemas.microsoft.com/office/drawing/2014/main" id="{6876C726-705E-4376-B8CC-0F23101C65EF}"/>
              </a:ext>
            </a:extLst>
          </p:cNvPr>
          <p:cNvGrpSpPr>
            <a:grpSpLocks noChangeAspect="1"/>
          </p:cNvGrpSpPr>
          <p:nvPr/>
        </p:nvGrpSpPr>
        <p:grpSpPr bwMode="auto">
          <a:xfrm>
            <a:off x="565869" y="3808142"/>
            <a:ext cx="560387" cy="560387"/>
            <a:chOff x="343" y="2585"/>
            <a:chExt cx="353" cy="353"/>
          </a:xfrm>
        </p:grpSpPr>
        <p:sp>
          <p:nvSpPr>
            <p:cNvPr id="27" name="AutoShape 13">
              <a:extLst>
                <a:ext uri="{FF2B5EF4-FFF2-40B4-BE49-F238E27FC236}">
                  <a16:creationId xmlns:a16="http://schemas.microsoft.com/office/drawing/2014/main" id="{BADA9720-FA84-46F3-9D3F-C390E822F35D}"/>
                </a:ext>
              </a:extLst>
            </p:cNvPr>
            <p:cNvSpPr>
              <a:spLocks noChangeAspect="1" noChangeArrowheads="1" noTextEdit="1"/>
            </p:cNvSpPr>
            <p:nvPr/>
          </p:nvSpPr>
          <p:spPr bwMode="auto">
            <a:xfrm>
              <a:off x="343" y="2585"/>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
              <a:extLst>
                <a:ext uri="{FF2B5EF4-FFF2-40B4-BE49-F238E27FC236}">
                  <a16:creationId xmlns:a16="http://schemas.microsoft.com/office/drawing/2014/main" id="{C3B3ADF0-62CF-4022-9C57-3D347CF713F8}"/>
                </a:ext>
              </a:extLst>
            </p:cNvPr>
            <p:cNvSpPr>
              <a:spLocks/>
            </p:cNvSpPr>
            <p:nvPr/>
          </p:nvSpPr>
          <p:spPr bwMode="auto">
            <a:xfrm>
              <a:off x="343" y="2585"/>
              <a:ext cx="353" cy="353"/>
            </a:xfrm>
            <a:custGeom>
              <a:avLst/>
              <a:gdLst>
                <a:gd name="T0" fmla="*/ 13419 w 16238"/>
                <a:gd name="T1" fmla="*/ 2819 h 16238"/>
                <a:gd name="T2" fmla="*/ 13419 w 16238"/>
                <a:gd name="T3" fmla="*/ 0 h 16238"/>
                <a:gd name="T4" fmla="*/ 0 w 16238"/>
                <a:gd name="T5" fmla="*/ 0 h 16238"/>
                <a:gd name="T6" fmla="*/ 0 w 16238"/>
                <a:gd name="T7" fmla="*/ 16238 h 16238"/>
                <a:gd name="T8" fmla="*/ 16238 w 16238"/>
                <a:gd name="T9" fmla="*/ 16238 h 16238"/>
                <a:gd name="T10" fmla="*/ 16238 w 16238"/>
                <a:gd name="T11" fmla="*/ 2819 h 16238"/>
                <a:gd name="T12" fmla="*/ 13419 w 16238"/>
                <a:gd name="T13" fmla="*/ 2819 h 16238"/>
              </a:gdLst>
              <a:ahLst/>
              <a:cxnLst>
                <a:cxn ang="0">
                  <a:pos x="T0" y="T1"/>
                </a:cxn>
                <a:cxn ang="0">
                  <a:pos x="T2" y="T3"/>
                </a:cxn>
                <a:cxn ang="0">
                  <a:pos x="T4" y="T5"/>
                </a:cxn>
                <a:cxn ang="0">
                  <a:pos x="T6" y="T7"/>
                </a:cxn>
                <a:cxn ang="0">
                  <a:pos x="T8" y="T9"/>
                </a:cxn>
                <a:cxn ang="0">
                  <a:pos x="T10" y="T11"/>
                </a:cxn>
                <a:cxn ang="0">
                  <a:pos x="T12" y="T13"/>
                </a:cxn>
              </a:cxnLst>
              <a:rect l="0" t="0" r="r" b="b"/>
              <a:pathLst>
                <a:path w="16238" h="16238">
                  <a:moveTo>
                    <a:pt x="13419" y="2819"/>
                  </a:moveTo>
                  <a:lnTo>
                    <a:pt x="13419" y="0"/>
                  </a:lnTo>
                  <a:lnTo>
                    <a:pt x="0" y="0"/>
                  </a:lnTo>
                  <a:lnTo>
                    <a:pt x="0" y="16238"/>
                  </a:lnTo>
                  <a:lnTo>
                    <a:pt x="16238" y="16238"/>
                  </a:lnTo>
                  <a:lnTo>
                    <a:pt x="16238" y="2819"/>
                  </a:lnTo>
                  <a:lnTo>
                    <a:pt x="13419" y="2819"/>
                  </a:lnTo>
                  <a:close/>
                </a:path>
              </a:pathLst>
            </a:custGeom>
            <a:solidFill>
              <a:srgbClr val="FA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
              <a:extLst>
                <a:ext uri="{FF2B5EF4-FFF2-40B4-BE49-F238E27FC236}">
                  <a16:creationId xmlns:a16="http://schemas.microsoft.com/office/drawing/2014/main" id="{738C3B01-EB2F-4A92-BA08-A9ACF2FDEAF2}"/>
                </a:ext>
              </a:extLst>
            </p:cNvPr>
            <p:cNvSpPr>
              <a:spLocks noEditPoints="1"/>
            </p:cNvSpPr>
            <p:nvPr/>
          </p:nvSpPr>
          <p:spPr bwMode="auto">
            <a:xfrm>
              <a:off x="414" y="2667"/>
              <a:ext cx="211" cy="223"/>
            </a:xfrm>
            <a:custGeom>
              <a:avLst/>
              <a:gdLst>
                <a:gd name="T0" fmla="*/ 1727 w 9739"/>
                <a:gd name="T1" fmla="*/ 4810 h 10258"/>
                <a:gd name="T2" fmla="*/ 1993 w 9739"/>
                <a:gd name="T3" fmla="*/ 4611 h 10258"/>
                <a:gd name="T4" fmla="*/ 2139 w 9739"/>
                <a:gd name="T5" fmla="*/ 4308 h 10258"/>
                <a:gd name="T6" fmla="*/ 2131 w 9739"/>
                <a:gd name="T7" fmla="*/ 724 h 10258"/>
                <a:gd name="T8" fmla="*/ 1972 w 9739"/>
                <a:gd name="T9" fmla="*/ 429 h 10258"/>
                <a:gd name="T10" fmla="*/ 1696 w 9739"/>
                <a:gd name="T11" fmla="*/ 244 h 10258"/>
                <a:gd name="T12" fmla="*/ 625 w 9739"/>
                <a:gd name="T13" fmla="*/ 205 h 10258"/>
                <a:gd name="T14" fmla="*/ 308 w 9739"/>
                <a:gd name="T15" fmla="*/ 320 h 10258"/>
                <a:gd name="T16" fmla="*/ 84 w 9739"/>
                <a:gd name="T17" fmla="*/ 566 h 10258"/>
                <a:gd name="T18" fmla="*/ 0 w 9739"/>
                <a:gd name="T19" fmla="*/ 897 h 10258"/>
                <a:gd name="T20" fmla="*/ 69 w 9739"/>
                <a:gd name="T21" fmla="*/ 4469 h 10258"/>
                <a:gd name="T22" fmla="*/ 280 w 9739"/>
                <a:gd name="T23" fmla="*/ 4726 h 10258"/>
                <a:gd name="T24" fmla="*/ 590 w 9739"/>
                <a:gd name="T25" fmla="*/ 4857 h 10258"/>
                <a:gd name="T26" fmla="*/ 2863 w 9739"/>
                <a:gd name="T27" fmla="*/ 466 h 10258"/>
                <a:gd name="T28" fmla="*/ 4075 w 9739"/>
                <a:gd name="T29" fmla="*/ 202 h 10258"/>
                <a:gd name="T30" fmla="*/ 4899 w 9739"/>
                <a:gd name="T31" fmla="*/ 68 h 10258"/>
                <a:gd name="T32" fmla="*/ 5972 w 9739"/>
                <a:gd name="T33" fmla="*/ 3 h 10258"/>
                <a:gd name="T34" fmla="*/ 7046 w 9739"/>
                <a:gd name="T35" fmla="*/ 24 h 10258"/>
                <a:gd name="T36" fmla="*/ 8122 w 9739"/>
                <a:gd name="T37" fmla="*/ 132 h 10258"/>
                <a:gd name="T38" fmla="*/ 8622 w 9739"/>
                <a:gd name="T39" fmla="*/ 383 h 10258"/>
                <a:gd name="T40" fmla="*/ 8853 w 9739"/>
                <a:gd name="T41" fmla="*/ 605 h 10258"/>
                <a:gd name="T42" fmla="*/ 8983 w 9739"/>
                <a:gd name="T43" fmla="*/ 920 h 10258"/>
                <a:gd name="T44" fmla="*/ 8981 w 9739"/>
                <a:gd name="T45" fmla="*/ 1283 h 10258"/>
                <a:gd name="T46" fmla="*/ 9084 w 9739"/>
                <a:gd name="T47" fmla="*/ 1497 h 10258"/>
                <a:gd name="T48" fmla="*/ 9405 w 9739"/>
                <a:gd name="T49" fmla="*/ 1926 h 10258"/>
                <a:gd name="T50" fmla="*/ 9553 w 9739"/>
                <a:gd name="T51" fmla="*/ 2356 h 10258"/>
                <a:gd name="T52" fmla="*/ 9440 w 9739"/>
                <a:gd name="T53" fmla="*/ 2786 h 10258"/>
                <a:gd name="T54" fmla="*/ 9318 w 9739"/>
                <a:gd name="T55" fmla="*/ 2912 h 10258"/>
                <a:gd name="T56" fmla="*/ 9308 w 9739"/>
                <a:gd name="T57" fmla="*/ 3004 h 10258"/>
                <a:gd name="T58" fmla="*/ 9477 w 9739"/>
                <a:gd name="T59" fmla="*/ 3234 h 10258"/>
                <a:gd name="T60" fmla="*/ 9702 w 9739"/>
                <a:gd name="T61" fmla="*/ 3594 h 10258"/>
                <a:gd name="T62" fmla="*/ 9715 w 9739"/>
                <a:gd name="T63" fmla="*/ 3940 h 10258"/>
                <a:gd name="T64" fmla="*/ 9487 w 9739"/>
                <a:gd name="T65" fmla="*/ 4260 h 10258"/>
                <a:gd name="T66" fmla="*/ 9448 w 9739"/>
                <a:gd name="T67" fmla="*/ 4478 h 10258"/>
                <a:gd name="T68" fmla="*/ 9529 w 9739"/>
                <a:gd name="T69" fmla="*/ 4639 h 10258"/>
                <a:gd name="T70" fmla="*/ 9727 w 9739"/>
                <a:gd name="T71" fmla="*/ 5137 h 10258"/>
                <a:gd name="T72" fmla="*/ 9662 w 9739"/>
                <a:gd name="T73" fmla="*/ 5588 h 10258"/>
                <a:gd name="T74" fmla="*/ 9262 w 9739"/>
                <a:gd name="T75" fmla="*/ 5979 h 10258"/>
                <a:gd name="T76" fmla="*/ 8717 w 9739"/>
                <a:gd name="T77" fmla="*/ 6102 h 10258"/>
                <a:gd name="T78" fmla="*/ 7165 w 9739"/>
                <a:gd name="T79" fmla="*/ 6113 h 10258"/>
                <a:gd name="T80" fmla="*/ 6343 w 9739"/>
                <a:gd name="T81" fmla="*/ 6254 h 10258"/>
                <a:gd name="T82" fmla="*/ 6358 w 9739"/>
                <a:gd name="T83" fmla="*/ 6598 h 10258"/>
                <a:gd name="T84" fmla="*/ 6806 w 9739"/>
                <a:gd name="T85" fmla="*/ 7518 h 10258"/>
                <a:gd name="T86" fmla="*/ 7068 w 9739"/>
                <a:gd name="T87" fmla="*/ 8172 h 10258"/>
                <a:gd name="T88" fmla="*/ 7144 w 9739"/>
                <a:gd name="T89" fmla="*/ 8667 h 10258"/>
                <a:gd name="T90" fmla="*/ 7086 w 9739"/>
                <a:gd name="T91" fmla="*/ 9169 h 10258"/>
                <a:gd name="T92" fmla="*/ 6915 w 9739"/>
                <a:gd name="T93" fmla="*/ 9724 h 10258"/>
                <a:gd name="T94" fmla="*/ 6614 w 9739"/>
                <a:gd name="T95" fmla="*/ 10085 h 10258"/>
                <a:gd name="T96" fmla="*/ 6282 w 9739"/>
                <a:gd name="T97" fmla="*/ 10234 h 10258"/>
                <a:gd name="T98" fmla="*/ 5894 w 9739"/>
                <a:gd name="T99" fmla="*/ 10247 h 10258"/>
                <a:gd name="T100" fmla="*/ 5715 w 9739"/>
                <a:gd name="T101" fmla="*/ 9497 h 10258"/>
                <a:gd name="T102" fmla="*/ 5569 w 9739"/>
                <a:gd name="T103" fmla="*/ 8716 h 10258"/>
                <a:gd name="T104" fmla="*/ 5205 w 9739"/>
                <a:gd name="T105" fmla="*/ 8001 h 10258"/>
                <a:gd name="T106" fmla="*/ 4779 w 9739"/>
                <a:gd name="T107" fmla="*/ 7521 h 10258"/>
                <a:gd name="T108" fmla="*/ 4464 w 9739"/>
                <a:gd name="T109" fmla="*/ 7072 h 10258"/>
                <a:gd name="T110" fmla="*/ 4198 w 9739"/>
                <a:gd name="T111" fmla="*/ 6559 h 10258"/>
                <a:gd name="T112" fmla="*/ 3910 w 9739"/>
                <a:gd name="T113" fmla="*/ 5893 h 10258"/>
                <a:gd name="T114" fmla="*/ 3482 w 9739"/>
                <a:gd name="T115" fmla="*/ 5264 h 10258"/>
                <a:gd name="T116" fmla="*/ 2941 w 9739"/>
                <a:gd name="T117" fmla="*/ 4844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39" h="10258">
                  <a:moveTo>
                    <a:pt x="696" y="4865"/>
                  </a:moveTo>
                  <a:lnTo>
                    <a:pt x="1457" y="4865"/>
                  </a:lnTo>
                  <a:lnTo>
                    <a:pt x="1493" y="4864"/>
                  </a:lnTo>
                  <a:lnTo>
                    <a:pt x="1528" y="4861"/>
                  </a:lnTo>
                  <a:lnTo>
                    <a:pt x="1563" y="4857"/>
                  </a:lnTo>
                  <a:lnTo>
                    <a:pt x="1597" y="4851"/>
                  </a:lnTo>
                  <a:lnTo>
                    <a:pt x="1630" y="4843"/>
                  </a:lnTo>
                  <a:lnTo>
                    <a:pt x="1664" y="4834"/>
                  </a:lnTo>
                  <a:lnTo>
                    <a:pt x="1696" y="4823"/>
                  </a:lnTo>
                  <a:lnTo>
                    <a:pt x="1727" y="4810"/>
                  </a:lnTo>
                  <a:lnTo>
                    <a:pt x="1758" y="4796"/>
                  </a:lnTo>
                  <a:lnTo>
                    <a:pt x="1788" y="4781"/>
                  </a:lnTo>
                  <a:lnTo>
                    <a:pt x="1817" y="4764"/>
                  </a:lnTo>
                  <a:lnTo>
                    <a:pt x="1845" y="4746"/>
                  </a:lnTo>
                  <a:lnTo>
                    <a:pt x="1873" y="4726"/>
                  </a:lnTo>
                  <a:lnTo>
                    <a:pt x="1899" y="4705"/>
                  </a:lnTo>
                  <a:lnTo>
                    <a:pt x="1924" y="4684"/>
                  </a:lnTo>
                  <a:lnTo>
                    <a:pt x="1949" y="4660"/>
                  </a:lnTo>
                  <a:lnTo>
                    <a:pt x="1972" y="4636"/>
                  </a:lnTo>
                  <a:lnTo>
                    <a:pt x="1993" y="4611"/>
                  </a:lnTo>
                  <a:lnTo>
                    <a:pt x="2015" y="4584"/>
                  </a:lnTo>
                  <a:lnTo>
                    <a:pt x="2034" y="4557"/>
                  </a:lnTo>
                  <a:lnTo>
                    <a:pt x="2052" y="4529"/>
                  </a:lnTo>
                  <a:lnTo>
                    <a:pt x="2068" y="4500"/>
                  </a:lnTo>
                  <a:lnTo>
                    <a:pt x="2084" y="4469"/>
                  </a:lnTo>
                  <a:lnTo>
                    <a:pt x="2098" y="4439"/>
                  </a:lnTo>
                  <a:lnTo>
                    <a:pt x="2110" y="4408"/>
                  </a:lnTo>
                  <a:lnTo>
                    <a:pt x="2121" y="4375"/>
                  </a:lnTo>
                  <a:lnTo>
                    <a:pt x="2131" y="4342"/>
                  </a:lnTo>
                  <a:lnTo>
                    <a:pt x="2139" y="4308"/>
                  </a:lnTo>
                  <a:lnTo>
                    <a:pt x="2145" y="4275"/>
                  </a:lnTo>
                  <a:lnTo>
                    <a:pt x="2150" y="4240"/>
                  </a:lnTo>
                  <a:lnTo>
                    <a:pt x="2152" y="4205"/>
                  </a:lnTo>
                  <a:lnTo>
                    <a:pt x="2153" y="4169"/>
                  </a:lnTo>
                  <a:lnTo>
                    <a:pt x="2153" y="897"/>
                  </a:lnTo>
                  <a:lnTo>
                    <a:pt x="2152" y="862"/>
                  </a:lnTo>
                  <a:lnTo>
                    <a:pt x="2150" y="826"/>
                  </a:lnTo>
                  <a:lnTo>
                    <a:pt x="2145" y="792"/>
                  </a:lnTo>
                  <a:lnTo>
                    <a:pt x="2139" y="757"/>
                  </a:lnTo>
                  <a:lnTo>
                    <a:pt x="2131" y="724"/>
                  </a:lnTo>
                  <a:lnTo>
                    <a:pt x="2121" y="691"/>
                  </a:lnTo>
                  <a:lnTo>
                    <a:pt x="2110" y="659"/>
                  </a:lnTo>
                  <a:lnTo>
                    <a:pt x="2098" y="627"/>
                  </a:lnTo>
                  <a:lnTo>
                    <a:pt x="2084" y="596"/>
                  </a:lnTo>
                  <a:lnTo>
                    <a:pt x="2068" y="566"/>
                  </a:lnTo>
                  <a:lnTo>
                    <a:pt x="2052" y="537"/>
                  </a:lnTo>
                  <a:lnTo>
                    <a:pt x="2034" y="508"/>
                  </a:lnTo>
                  <a:lnTo>
                    <a:pt x="2015" y="481"/>
                  </a:lnTo>
                  <a:lnTo>
                    <a:pt x="1993" y="455"/>
                  </a:lnTo>
                  <a:lnTo>
                    <a:pt x="1972" y="429"/>
                  </a:lnTo>
                  <a:lnTo>
                    <a:pt x="1949" y="405"/>
                  </a:lnTo>
                  <a:lnTo>
                    <a:pt x="1924" y="383"/>
                  </a:lnTo>
                  <a:lnTo>
                    <a:pt x="1899" y="360"/>
                  </a:lnTo>
                  <a:lnTo>
                    <a:pt x="1873" y="340"/>
                  </a:lnTo>
                  <a:lnTo>
                    <a:pt x="1845" y="320"/>
                  </a:lnTo>
                  <a:lnTo>
                    <a:pt x="1817" y="302"/>
                  </a:lnTo>
                  <a:lnTo>
                    <a:pt x="1788" y="285"/>
                  </a:lnTo>
                  <a:lnTo>
                    <a:pt x="1758" y="270"/>
                  </a:lnTo>
                  <a:lnTo>
                    <a:pt x="1727" y="256"/>
                  </a:lnTo>
                  <a:lnTo>
                    <a:pt x="1696" y="244"/>
                  </a:lnTo>
                  <a:lnTo>
                    <a:pt x="1664" y="232"/>
                  </a:lnTo>
                  <a:lnTo>
                    <a:pt x="1630" y="223"/>
                  </a:lnTo>
                  <a:lnTo>
                    <a:pt x="1597" y="215"/>
                  </a:lnTo>
                  <a:lnTo>
                    <a:pt x="1563" y="209"/>
                  </a:lnTo>
                  <a:lnTo>
                    <a:pt x="1528" y="205"/>
                  </a:lnTo>
                  <a:lnTo>
                    <a:pt x="1493" y="202"/>
                  </a:lnTo>
                  <a:lnTo>
                    <a:pt x="1457" y="201"/>
                  </a:lnTo>
                  <a:lnTo>
                    <a:pt x="696" y="201"/>
                  </a:lnTo>
                  <a:lnTo>
                    <a:pt x="660" y="202"/>
                  </a:lnTo>
                  <a:lnTo>
                    <a:pt x="625" y="205"/>
                  </a:lnTo>
                  <a:lnTo>
                    <a:pt x="590" y="209"/>
                  </a:lnTo>
                  <a:lnTo>
                    <a:pt x="556" y="215"/>
                  </a:lnTo>
                  <a:lnTo>
                    <a:pt x="523" y="223"/>
                  </a:lnTo>
                  <a:lnTo>
                    <a:pt x="489" y="232"/>
                  </a:lnTo>
                  <a:lnTo>
                    <a:pt x="457" y="244"/>
                  </a:lnTo>
                  <a:lnTo>
                    <a:pt x="425" y="256"/>
                  </a:lnTo>
                  <a:lnTo>
                    <a:pt x="395" y="270"/>
                  </a:lnTo>
                  <a:lnTo>
                    <a:pt x="365" y="285"/>
                  </a:lnTo>
                  <a:lnTo>
                    <a:pt x="336" y="302"/>
                  </a:lnTo>
                  <a:lnTo>
                    <a:pt x="308" y="320"/>
                  </a:lnTo>
                  <a:lnTo>
                    <a:pt x="280" y="340"/>
                  </a:lnTo>
                  <a:lnTo>
                    <a:pt x="254" y="360"/>
                  </a:lnTo>
                  <a:lnTo>
                    <a:pt x="229" y="383"/>
                  </a:lnTo>
                  <a:lnTo>
                    <a:pt x="204" y="405"/>
                  </a:lnTo>
                  <a:lnTo>
                    <a:pt x="182" y="429"/>
                  </a:lnTo>
                  <a:lnTo>
                    <a:pt x="160" y="455"/>
                  </a:lnTo>
                  <a:lnTo>
                    <a:pt x="138" y="481"/>
                  </a:lnTo>
                  <a:lnTo>
                    <a:pt x="119" y="508"/>
                  </a:lnTo>
                  <a:lnTo>
                    <a:pt x="101" y="537"/>
                  </a:lnTo>
                  <a:lnTo>
                    <a:pt x="84" y="566"/>
                  </a:lnTo>
                  <a:lnTo>
                    <a:pt x="69" y="596"/>
                  </a:lnTo>
                  <a:lnTo>
                    <a:pt x="55" y="627"/>
                  </a:lnTo>
                  <a:lnTo>
                    <a:pt x="42" y="659"/>
                  </a:lnTo>
                  <a:lnTo>
                    <a:pt x="32" y="691"/>
                  </a:lnTo>
                  <a:lnTo>
                    <a:pt x="21" y="724"/>
                  </a:lnTo>
                  <a:lnTo>
                    <a:pt x="14" y="757"/>
                  </a:lnTo>
                  <a:lnTo>
                    <a:pt x="8" y="792"/>
                  </a:lnTo>
                  <a:lnTo>
                    <a:pt x="3" y="826"/>
                  </a:lnTo>
                  <a:lnTo>
                    <a:pt x="0" y="862"/>
                  </a:lnTo>
                  <a:lnTo>
                    <a:pt x="0" y="897"/>
                  </a:lnTo>
                  <a:lnTo>
                    <a:pt x="0" y="4169"/>
                  </a:lnTo>
                  <a:lnTo>
                    <a:pt x="0" y="4205"/>
                  </a:lnTo>
                  <a:lnTo>
                    <a:pt x="3" y="4240"/>
                  </a:lnTo>
                  <a:lnTo>
                    <a:pt x="8" y="4275"/>
                  </a:lnTo>
                  <a:lnTo>
                    <a:pt x="14" y="4308"/>
                  </a:lnTo>
                  <a:lnTo>
                    <a:pt x="21" y="4342"/>
                  </a:lnTo>
                  <a:lnTo>
                    <a:pt x="32" y="4375"/>
                  </a:lnTo>
                  <a:lnTo>
                    <a:pt x="42" y="4408"/>
                  </a:lnTo>
                  <a:lnTo>
                    <a:pt x="55" y="4439"/>
                  </a:lnTo>
                  <a:lnTo>
                    <a:pt x="69" y="4469"/>
                  </a:lnTo>
                  <a:lnTo>
                    <a:pt x="84" y="4500"/>
                  </a:lnTo>
                  <a:lnTo>
                    <a:pt x="101" y="4529"/>
                  </a:lnTo>
                  <a:lnTo>
                    <a:pt x="119" y="4557"/>
                  </a:lnTo>
                  <a:lnTo>
                    <a:pt x="138" y="4584"/>
                  </a:lnTo>
                  <a:lnTo>
                    <a:pt x="160" y="4611"/>
                  </a:lnTo>
                  <a:lnTo>
                    <a:pt x="182" y="4636"/>
                  </a:lnTo>
                  <a:lnTo>
                    <a:pt x="204" y="4660"/>
                  </a:lnTo>
                  <a:lnTo>
                    <a:pt x="229" y="4684"/>
                  </a:lnTo>
                  <a:lnTo>
                    <a:pt x="254" y="4705"/>
                  </a:lnTo>
                  <a:lnTo>
                    <a:pt x="280" y="4726"/>
                  </a:lnTo>
                  <a:lnTo>
                    <a:pt x="308" y="4746"/>
                  </a:lnTo>
                  <a:lnTo>
                    <a:pt x="336" y="4764"/>
                  </a:lnTo>
                  <a:lnTo>
                    <a:pt x="365" y="4781"/>
                  </a:lnTo>
                  <a:lnTo>
                    <a:pt x="395" y="4796"/>
                  </a:lnTo>
                  <a:lnTo>
                    <a:pt x="425" y="4810"/>
                  </a:lnTo>
                  <a:lnTo>
                    <a:pt x="457" y="4823"/>
                  </a:lnTo>
                  <a:lnTo>
                    <a:pt x="489" y="4834"/>
                  </a:lnTo>
                  <a:lnTo>
                    <a:pt x="523" y="4843"/>
                  </a:lnTo>
                  <a:lnTo>
                    <a:pt x="556" y="4851"/>
                  </a:lnTo>
                  <a:lnTo>
                    <a:pt x="590" y="4857"/>
                  </a:lnTo>
                  <a:lnTo>
                    <a:pt x="625" y="4861"/>
                  </a:lnTo>
                  <a:lnTo>
                    <a:pt x="660" y="4864"/>
                  </a:lnTo>
                  <a:lnTo>
                    <a:pt x="696" y="4865"/>
                  </a:lnTo>
                  <a:close/>
                  <a:moveTo>
                    <a:pt x="2500" y="4691"/>
                  </a:moveTo>
                  <a:lnTo>
                    <a:pt x="2500" y="514"/>
                  </a:lnTo>
                  <a:lnTo>
                    <a:pt x="2573" y="506"/>
                  </a:lnTo>
                  <a:lnTo>
                    <a:pt x="2646" y="498"/>
                  </a:lnTo>
                  <a:lnTo>
                    <a:pt x="2719" y="488"/>
                  </a:lnTo>
                  <a:lnTo>
                    <a:pt x="2791" y="477"/>
                  </a:lnTo>
                  <a:lnTo>
                    <a:pt x="2863" y="466"/>
                  </a:lnTo>
                  <a:lnTo>
                    <a:pt x="2935" y="453"/>
                  </a:lnTo>
                  <a:lnTo>
                    <a:pt x="3007" y="439"/>
                  </a:lnTo>
                  <a:lnTo>
                    <a:pt x="3079" y="426"/>
                  </a:lnTo>
                  <a:lnTo>
                    <a:pt x="3222" y="397"/>
                  </a:lnTo>
                  <a:lnTo>
                    <a:pt x="3364" y="365"/>
                  </a:lnTo>
                  <a:lnTo>
                    <a:pt x="3507" y="333"/>
                  </a:lnTo>
                  <a:lnTo>
                    <a:pt x="3650" y="299"/>
                  </a:lnTo>
                  <a:lnTo>
                    <a:pt x="3791" y="266"/>
                  </a:lnTo>
                  <a:lnTo>
                    <a:pt x="3933" y="233"/>
                  </a:lnTo>
                  <a:lnTo>
                    <a:pt x="4075" y="202"/>
                  </a:lnTo>
                  <a:lnTo>
                    <a:pt x="4218" y="171"/>
                  </a:lnTo>
                  <a:lnTo>
                    <a:pt x="4289" y="157"/>
                  </a:lnTo>
                  <a:lnTo>
                    <a:pt x="4360" y="143"/>
                  </a:lnTo>
                  <a:lnTo>
                    <a:pt x="4432" y="130"/>
                  </a:lnTo>
                  <a:lnTo>
                    <a:pt x="4503" y="119"/>
                  </a:lnTo>
                  <a:lnTo>
                    <a:pt x="4575" y="107"/>
                  </a:lnTo>
                  <a:lnTo>
                    <a:pt x="4647" y="96"/>
                  </a:lnTo>
                  <a:lnTo>
                    <a:pt x="4719" y="87"/>
                  </a:lnTo>
                  <a:lnTo>
                    <a:pt x="4792" y="79"/>
                  </a:lnTo>
                  <a:lnTo>
                    <a:pt x="4899" y="68"/>
                  </a:lnTo>
                  <a:lnTo>
                    <a:pt x="5006" y="58"/>
                  </a:lnTo>
                  <a:lnTo>
                    <a:pt x="5113" y="48"/>
                  </a:lnTo>
                  <a:lnTo>
                    <a:pt x="5220" y="40"/>
                  </a:lnTo>
                  <a:lnTo>
                    <a:pt x="5327" y="31"/>
                  </a:lnTo>
                  <a:lnTo>
                    <a:pt x="5435" y="24"/>
                  </a:lnTo>
                  <a:lnTo>
                    <a:pt x="5541" y="18"/>
                  </a:lnTo>
                  <a:lnTo>
                    <a:pt x="5649" y="13"/>
                  </a:lnTo>
                  <a:lnTo>
                    <a:pt x="5757" y="9"/>
                  </a:lnTo>
                  <a:lnTo>
                    <a:pt x="5864" y="6"/>
                  </a:lnTo>
                  <a:lnTo>
                    <a:pt x="5972" y="3"/>
                  </a:lnTo>
                  <a:lnTo>
                    <a:pt x="6078" y="1"/>
                  </a:lnTo>
                  <a:lnTo>
                    <a:pt x="6186" y="0"/>
                  </a:lnTo>
                  <a:lnTo>
                    <a:pt x="6293" y="0"/>
                  </a:lnTo>
                  <a:lnTo>
                    <a:pt x="6401" y="1"/>
                  </a:lnTo>
                  <a:lnTo>
                    <a:pt x="6509" y="3"/>
                  </a:lnTo>
                  <a:lnTo>
                    <a:pt x="6616" y="5"/>
                  </a:lnTo>
                  <a:lnTo>
                    <a:pt x="6724" y="9"/>
                  </a:lnTo>
                  <a:lnTo>
                    <a:pt x="6831" y="13"/>
                  </a:lnTo>
                  <a:lnTo>
                    <a:pt x="6939" y="18"/>
                  </a:lnTo>
                  <a:lnTo>
                    <a:pt x="7046" y="24"/>
                  </a:lnTo>
                  <a:lnTo>
                    <a:pt x="7154" y="31"/>
                  </a:lnTo>
                  <a:lnTo>
                    <a:pt x="7262" y="39"/>
                  </a:lnTo>
                  <a:lnTo>
                    <a:pt x="7369" y="48"/>
                  </a:lnTo>
                  <a:lnTo>
                    <a:pt x="7477" y="57"/>
                  </a:lnTo>
                  <a:lnTo>
                    <a:pt x="7584" y="67"/>
                  </a:lnTo>
                  <a:lnTo>
                    <a:pt x="7692" y="78"/>
                  </a:lnTo>
                  <a:lnTo>
                    <a:pt x="7799" y="90"/>
                  </a:lnTo>
                  <a:lnTo>
                    <a:pt x="7907" y="103"/>
                  </a:lnTo>
                  <a:lnTo>
                    <a:pt x="8015" y="118"/>
                  </a:lnTo>
                  <a:lnTo>
                    <a:pt x="8122" y="132"/>
                  </a:lnTo>
                  <a:lnTo>
                    <a:pt x="8229" y="148"/>
                  </a:lnTo>
                  <a:lnTo>
                    <a:pt x="8295" y="181"/>
                  </a:lnTo>
                  <a:lnTo>
                    <a:pt x="8359" y="215"/>
                  </a:lnTo>
                  <a:lnTo>
                    <a:pt x="8422" y="250"/>
                  </a:lnTo>
                  <a:lnTo>
                    <a:pt x="8481" y="286"/>
                  </a:lnTo>
                  <a:lnTo>
                    <a:pt x="8511" y="304"/>
                  </a:lnTo>
                  <a:lnTo>
                    <a:pt x="8539" y="323"/>
                  </a:lnTo>
                  <a:lnTo>
                    <a:pt x="8568" y="343"/>
                  </a:lnTo>
                  <a:lnTo>
                    <a:pt x="8595" y="362"/>
                  </a:lnTo>
                  <a:lnTo>
                    <a:pt x="8622" y="383"/>
                  </a:lnTo>
                  <a:lnTo>
                    <a:pt x="8648" y="403"/>
                  </a:lnTo>
                  <a:lnTo>
                    <a:pt x="8673" y="423"/>
                  </a:lnTo>
                  <a:lnTo>
                    <a:pt x="8699" y="444"/>
                  </a:lnTo>
                  <a:lnTo>
                    <a:pt x="8722" y="466"/>
                  </a:lnTo>
                  <a:lnTo>
                    <a:pt x="8746" y="488"/>
                  </a:lnTo>
                  <a:lnTo>
                    <a:pt x="8769" y="510"/>
                  </a:lnTo>
                  <a:lnTo>
                    <a:pt x="8791" y="533"/>
                  </a:lnTo>
                  <a:lnTo>
                    <a:pt x="8812" y="556"/>
                  </a:lnTo>
                  <a:lnTo>
                    <a:pt x="8833" y="580"/>
                  </a:lnTo>
                  <a:lnTo>
                    <a:pt x="8853" y="605"/>
                  </a:lnTo>
                  <a:lnTo>
                    <a:pt x="8871" y="629"/>
                  </a:lnTo>
                  <a:lnTo>
                    <a:pt x="8889" y="655"/>
                  </a:lnTo>
                  <a:lnTo>
                    <a:pt x="8907" y="680"/>
                  </a:lnTo>
                  <a:lnTo>
                    <a:pt x="8924" y="706"/>
                  </a:lnTo>
                  <a:lnTo>
                    <a:pt x="8939" y="733"/>
                  </a:lnTo>
                  <a:lnTo>
                    <a:pt x="8954" y="760"/>
                  </a:lnTo>
                  <a:lnTo>
                    <a:pt x="8969" y="787"/>
                  </a:lnTo>
                  <a:lnTo>
                    <a:pt x="8981" y="816"/>
                  </a:lnTo>
                  <a:lnTo>
                    <a:pt x="8993" y="844"/>
                  </a:lnTo>
                  <a:lnTo>
                    <a:pt x="8983" y="920"/>
                  </a:lnTo>
                  <a:lnTo>
                    <a:pt x="8974" y="997"/>
                  </a:lnTo>
                  <a:lnTo>
                    <a:pt x="8971" y="1035"/>
                  </a:lnTo>
                  <a:lnTo>
                    <a:pt x="8968" y="1073"/>
                  </a:lnTo>
                  <a:lnTo>
                    <a:pt x="8967" y="1111"/>
                  </a:lnTo>
                  <a:lnTo>
                    <a:pt x="8967" y="1149"/>
                  </a:lnTo>
                  <a:lnTo>
                    <a:pt x="8969" y="1187"/>
                  </a:lnTo>
                  <a:lnTo>
                    <a:pt x="8972" y="1225"/>
                  </a:lnTo>
                  <a:lnTo>
                    <a:pt x="8975" y="1244"/>
                  </a:lnTo>
                  <a:lnTo>
                    <a:pt x="8978" y="1263"/>
                  </a:lnTo>
                  <a:lnTo>
                    <a:pt x="8981" y="1283"/>
                  </a:lnTo>
                  <a:lnTo>
                    <a:pt x="8986" y="1301"/>
                  </a:lnTo>
                  <a:lnTo>
                    <a:pt x="8991" y="1320"/>
                  </a:lnTo>
                  <a:lnTo>
                    <a:pt x="8996" y="1340"/>
                  </a:lnTo>
                  <a:lnTo>
                    <a:pt x="9002" y="1359"/>
                  </a:lnTo>
                  <a:lnTo>
                    <a:pt x="9009" y="1377"/>
                  </a:lnTo>
                  <a:lnTo>
                    <a:pt x="9017" y="1396"/>
                  </a:lnTo>
                  <a:lnTo>
                    <a:pt x="9026" y="1416"/>
                  </a:lnTo>
                  <a:lnTo>
                    <a:pt x="9036" y="1435"/>
                  </a:lnTo>
                  <a:lnTo>
                    <a:pt x="9046" y="1453"/>
                  </a:lnTo>
                  <a:lnTo>
                    <a:pt x="9084" y="1497"/>
                  </a:lnTo>
                  <a:lnTo>
                    <a:pt x="9122" y="1540"/>
                  </a:lnTo>
                  <a:lnTo>
                    <a:pt x="9157" y="1582"/>
                  </a:lnTo>
                  <a:lnTo>
                    <a:pt x="9193" y="1626"/>
                  </a:lnTo>
                  <a:lnTo>
                    <a:pt x="9227" y="1668"/>
                  </a:lnTo>
                  <a:lnTo>
                    <a:pt x="9261" y="1711"/>
                  </a:lnTo>
                  <a:lnTo>
                    <a:pt x="9292" y="1755"/>
                  </a:lnTo>
                  <a:lnTo>
                    <a:pt x="9323" y="1797"/>
                  </a:lnTo>
                  <a:lnTo>
                    <a:pt x="9352" y="1841"/>
                  </a:lnTo>
                  <a:lnTo>
                    <a:pt x="9380" y="1884"/>
                  </a:lnTo>
                  <a:lnTo>
                    <a:pt x="9405" y="1926"/>
                  </a:lnTo>
                  <a:lnTo>
                    <a:pt x="9429" y="1969"/>
                  </a:lnTo>
                  <a:lnTo>
                    <a:pt x="9452" y="2012"/>
                  </a:lnTo>
                  <a:lnTo>
                    <a:pt x="9472" y="2055"/>
                  </a:lnTo>
                  <a:lnTo>
                    <a:pt x="9490" y="2099"/>
                  </a:lnTo>
                  <a:lnTo>
                    <a:pt x="9507" y="2141"/>
                  </a:lnTo>
                  <a:lnTo>
                    <a:pt x="9521" y="2184"/>
                  </a:lnTo>
                  <a:lnTo>
                    <a:pt x="9532" y="2228"/>
                  </a:lnTo>
                  <a:lnTo>
                    <a:pt x="9542" y="2270"/>
                  </a:lnTo>
                  <a:lnTo>
                    <a:pt x="9549" y="2314"/>
                  </a:lnTo>
                  <a:lnTo>
                    <a:pt x="9553" y="2356"/>
                  </a:lnTo>
                  <a:lnTo>
                    <a:pt x="9555" y="2399"/>
                  </a:lnTo>
                  <a:lnTo>
                    <a:pt x="9554" y="2442"/>
                  </a:lnTo>
                  <a:lnTo>
                    <a:pt x="9551" y="2485"/>
                  </a:lnTo>
                  <a:lnTo>
                    <a:pt x="9544" y="2528"/>
                  </a:lnTo>
                  <a:lnTo>
                    <a:pt x="9535" y="2572"/>
                  </a:lnTo>
                  <a:lnTo>
                    <a:pt x="9523" y="2614"/>
                  </a:lnTo>
                  <a:lnTo>
                    <a:pt x="9507" y="2657"/>
                  </a:lnTo>
                  <a:lnTo>
                    <a:pt x="9487" y="2701"/>
                  </a:lnTo>
                  <a:lnTo>
                    <a:pt x="9465" y="2743"/>
                  </a:lnTo>
                  <a:lnTo>
                    <a:pt x="9440" y="2786"/>
                  </a:lnTo>
                  <a:lnTo>
                    <a:pt x="9410" y="2829"/>
                  </a:lnTo>
                  <a:lnTo>
                    <a:pt x="9395" y="2839"/>
                  </a:lnTo>
                  <a:lnTo>
                    <a:pt x="9382" y="2848"/>
                  </a:lnTo>
                  <a:lnTo>
                    <a:pt x="9368" y="2857"/>
                  </a:lnTo>
                  <a:lnTo>
                    <a:pt x="9357" y="2866"/>
                  </a:lnTo>
                  <a:lnTo>
                    <a:pt x="9347" y="2875"/>
                  </a:lnTo>
                  <a:lnTo>
                    <a:pt x="9338" y="2884"/>
                  </a:lnTo>
                  <a:lnTo>
                    <a:pt x="9330" y="2893"/>
                  </a:lnTo>
                  <a:lnTo>
                    <a:pt x="9324" y="2902"/>
                  </a:lnTo>
                  <a:lnTo>
                    <a:pt x="9318" y="2912"/>
                  </a:lnTo>
                  <a:lnTo>
                    <a:pt x="9313" y="2922"/>
                  </a:lnTo>
                  <a:lnTo>
                    <a:pt x="9309" y="2931"/>
                  </a:lnTo>
                  <a:lnTo>
                    <a:pt x="9306" y="2940"/>
                  </a:lnTo>
                  <a:lnTo>
                    <a:pt x="9304" y="2949"/>
                  </a:lnTo>
                  <a:lnTo>
                    <a:pt x="9303" y="2958"/>
                  </a:lnTo>
                  <a:lnTo>
                    <a:pt x="9303" y="2967"/>
                  </a:lnTo>
                  <a:lnTo>
                    <a:pt x="9303" y="2977"/>
                  </a:lnTo>
                  <a:lnTo>
                    <a:pt x="9304" y="2986"/>
                  </a:lnTo>
                  <a:lnTo>
                    <a:pt x="9306" y="2995"/>
                  </a:lnTo>
                  <a:lnTo>
                    <a:pt x="9308" y="3004"/>
                  </a:lnTo>
                  <a:lnTo>
                    <a:pt x="9311" y="3014"/>
                  </a:lnTo>
                  <a:lnTo>
                    <a:pt x="9318" y="3032"/>
                  </a:lnTo>
                  <a:lnTo>
                    <a:pt x="9327" y="3051"/>
                  </a:lnTo>
                  <a:lnTo>
                    <a:pt x="9338" y="3069"/>
                  </a:lnTo>
                  <a:lnTo>
                    <a:pt x="9349" y="3088"/>
                  </a:lnTo>
                  <a:lnTo>
                    <a:pt x="9362" y="3106"/>
                  </a:lnTo>
                  <a:lnTo>
                    <a:pt x="9376" y="3125"/>
                  </a:lnTo>
                  <a:lnTo>
                    <a:pt x="9411" y="3161"/>
                  </a:lnTo>
                  <a:lnTo>
                    <a:pt x="9445" y="3198"/>
                  </a:lnTo>
                  <a:lnTo>
                    <a:pt x="9477" y="3234"/>
                  </a:lnTo>
                  <a:lnTo>
                    <a:pt x="9508" y="3271"/>
                  </a:lnTo>
                  <a:lnTo>
                    <a:pt x="9537" y="3307"/>
                  </a:lnTo>
                  <a:lnTo>
                    <a:pt x="9564" y="3344"/>
                  </a:lnTo>
                  <a:lnTo>
                    <a:pt x="9590" y="3379"/>
                  </a:lnTo>
                  <a:lnTo>
                    <a:pt x="9613" y="3415"/>
                  </a:lnTo>
                  <a:lnTo>
                    <a:pt x="9635" y="3452"/>
                  </a:lnTo>
                  <a:lnTo>
                    <a:pt x="9655" y="3487"/>
                  </a:lnTo>
                  <a:lnTo>
                    <a:pt x="9673" y="3523"/>
                  </a:lnTo>
                  <a:lnTo>
                    <a:pt x="9689" y="3558"/>
                  </a:lnTo>
                  <a:lnTo>
                    <a:pt x="9702" y="3594"/>
                  </a:lnTo>
                  <a:lnTo>
                    <a:pt x="9715" y="3629"/>
                  </a:lnTo>
                  <a:lnTo>
                    <a:pt x="9724" y="3664"/>
                  </a:lnTo>
                  <a:lnTo>
                    <a:pt x="9732" y="3699"/>
                  </a:lnTo>
                  <a:lnTo>
                    <a:pt x="9736" y="3734"/>
                  </a:lnTo>
                  <a:lnTo>
                    <a:pt x="9739" y="3768"/>
                  </a:lnTo>
                  <a:lnTo>
                    <a:pt x="9739" y="3804"/>
                  </a:lnTo>
                  <a:lnTo>
                    <a:pt x="9737" y="3837"/>
                  </a:lnTo>
                  <a:lnTo>
                    <a:pt x="9732" y="3872"/>
                  </a:lnTo>
                  <a:lnTo>
                    <a:pt x="9725" y="3906"/>
                  </a:lnTo>
                  <a:lnTo>
                    <a:pt x="9715" y="3940"/>
                  </a:lnTo>
                  <a:lnTo>
                    <a:pt x="9702" y="3974"/>
                  </a:lnTo>
                  <a:lnTo>
                    <a:pt x="9686" y="4008"/>
                  </a:lnTo>
                  <a:lnTo>
                    <a:pt x="9668" y="4041"/>
                  </a:lnTo>
                  <a:lnTo>
                    <a:pt x="9648" y="4075"/>
                  </a:lnTo>
                  <a:lnTo>
                    <a:pt x="9623" y="4107"/>
                  </a:lnTo>
                  <a:lnTo>
                    <a:pt x="9596" y="4141"/>
                  </a:lnTo>
                  <a:lnTo>
                    <a:pt x="9566" y="4173"/>
                  </a:lnTo>
                  <a:lnTo>
                    <a:pt x="9534" y="4206"/>
                  </a:lnTo>
                  <a:lnTo>
                    <a:pt x="9497" y="4238"/>
                  </a:lnTo>
                  <a:lnTo>
                    <a:pt x="9487" y="4260"/>
                  </a:lnTo>
                  <a:lnTo>
                    <a:pt x="9479" y="4282"/>
                  </a:lnTo>
                  <a:lnTo>
                    <a:pt x="9470" y="4304"/>
                  </a:lnTo>
                  <a:lnTo>
                    <a:pt x="9463" y="4325"/>
                  </a:lnTo>
                  <a:lnTo>
                    <a:pt x="9457" y="4348"/>
                  </a:lnTo>
                  <a:lnTo>
                    <a:pt x="9451" y="4369"/>
                  </a:lnTo>
                  <a:lnTo>
                    <a:pt x="9448" y="4391"/>
                  </a:lnTo>
                  <a:lnTo>
                    <a:pt x="9445" y="4413"/>
                  </a:lnTo>
                  <a:lnTo>
                    <a:pt x="9444" y="4434"/>
                  </a:lnTo>
                  <a:lnTo>
                    <a:pt x="9445" y="4456"/>
                  </a:lnTo>
                  <a:lnTo>
                    <a:pt x="9448" y="4478"/>
                  </a:lnTo>
                  <a:lnTo>
                    <a:pt x="9453" y="4500"/>
                  </a:lnTo>
                  <a:lnTo>
                    <a:pt x="9456" y="4511"/>
                  </a:lnTo>
                  <a:lnTo>
                    <a:pt x="9460" y="4521"/>
                  </a:lnTo>
                  <a:lnTo>
                    <a:pt x="9465" y="4532"/>
                  </a:lnTo>
                  <a:lnTo>
                    <a:pt x="9470" y="4544"/>
                  </a:lnTo>
                  <a:lnTo>
                    <a:pt x="9476" y="4554"/>
                  </a:lnTo>
                  <a:lnTo>
                    <a:pt x="9482" y="4565"/>
                  </a:lnTo>
                  <a:lnTo>
                    <a:pt x="9489" y="4576"/>
                  </a:lnTo>
                  <a:lnTo>
                    <a:pt x="9497" y="4587"/>
                  </a:lnTo>
                  <a:lnTo>
                    <a:pt x="9529" y="4639"/>
                  </a:lnTo>
                  <a:lnTo>
                    <a:pt x="9558" y="4691"/>
                  </a:lnTo>
                  <a:lnTo>
                    <a:pt x="9586" y="4741"/>
                  </a:lnTo>
                  <a:lnTo>
                    <a:pt x="9612" y="4793"/>
                  </a:lnTo>
                  <a:lnTo>
                    <a:pt x="9635" y="4843"/>
                  </a:lnTo>
                  <a:lnTo>
                    <a:pt x="9657" y="4894"/>
                  </a:lnTo>
                  <a:lnTo>
                    <a:pt x="9675" y="4943"/>
                  </a:lnTo>
                  <a:lnTo>
                    <a:pt x="9692" y="4992"/>
                  </a:lnTo>
                  <a:lnTo>
                    <a:pt x="9706" y="5041"/>
                  </a:lnTo>
                  <a:lnTo>
                    <a:pt x="9718" y="5090"/>
                  </a:lnTo>
                  <a:lnTo>
                    <a:pt x="9727" y="5137"/>
                  </a:lnTo>
                  <a:lnTo>
                    <a:pt x="9734" y="5185"/>
                  </a:lnTo>
                  <a:lnTo>
                    <a:pt x="9737" y="5232"/>
                  </a:lnTo>
                  <a:lnTo>
                    <a:pt x="9738" y="5278"/>
                  </a:lnTo>
                  <a:lnTo>
                    <a:pt x="9736" y="5324"/>
                  </a:lnTo>
                  <a:lnTo>
                    <a:pt x="9732" y="5370"/>
                  </a:lnTo>
                  <a:lnTo>
                    <a:pt x="9724" y="5414"/>
                  </a:lnTo>
                  <a:lnTo>
                    <a:pt x="9713" y="5459"/>
                  </a:lnTo>
                  <a:lnTo>
                    <a:pt x="9698" y="5503"/>
                  </a:lnTo>
                  <a:lnTo>
                    <a:pt x="9682" y="5546"/>
                  </a:lnTo>
                  <a:lnTo>
                    <a:pt x="9662" y="5588"/>
                  </a:lnTo>
                  <a:lnTo>
                    <a:pt x="9637" y="5630"/>
                  </a:lnTo>
                  <a:lnTo>
                    <a:pt x="9610" y="5672"/>
                  </a:lnTo>
                  <a:lnTo>
                    <a:pt x="9580" y="5713"/>
                  </a:lnTo>
                  <a:lnTo>
                    <a:pt x="9546" y="5752"/>
                  </a:lnTo>
                  <a:lnTo>
                    <a:pt x="9508" y="5792"/>
                  </a:lnTo>
                  <a:lnTo>
                    <a:pt x="9466" y="5830"/>
                  </a:lnTo>
                  <a:lnTo>
                    <a:pt x="9421" y="5868"/>
                  </a:lnTo>
                  <a:lnTo>
                    <a:pt x="9373" y="5906"/>
                  </a:lnTo>
                  <a:lnTo>
                    <a:pt x="9319" y="5942"/>
                  </a:lnTo>
                  <a:lnTo>
                    <a:pt x="9262" y="5979"/>
                  </a:lnTo>
                  <a:lnTo>
                    <a:pt x="9201" y="6013"/>
                  </a:lnTo>
                  <a:lnTo>
                    <a:pt x="9160" y="6024"/>
                  </a:lnTo>
                  <a:lnTo>
                    <a:pt x="9119" y="6035"/>
                  </a:lnTo>
                  <a:lnTo>
                    <a:pt x="9078" y="6046"/>
                  </a:lnTo>
                  <a:lnTo>
                    <a:pt x="9037" y="6057"/>
                  </a:lnTo>
                  <a:lnTo>
                    <a:pt x="8996" y="6068"/>
                  </a:lnTo>
                  <a:lnTo>
                    <a:pt x="8954" y="6079"/>
                  </a:lnTo>
                  <a:lnTo>
                    <a:pt x="8913" y="6090"/>
                  </a:lnTo>
                  <a:lnTo>
                    <a:pt x="8872" y="6101"/>
                  </a:lnTo>
                  <a:lnTo>
                    <a:pt x="8717" y="6102"/>
                  </a:lnTo>
                  <a:lnTo>
                    <a:pt x="8562" y="6103"/>
                  </a:lnTo>
                  <a:lnTo>
                    <a:pt x="8406" y="6104"/>
                  </a:lnTo>
                  <a:lnTo>
                    <a:pt x="8251" y="6105"/>
                  </a:lnTo>
                  <a:lnTo>
                    <a:pt x="8096" y="6106"/>
                  </a:lnTo>
                  <a:lnTo>
                    <a:pt x="7941" y="6107"/>
                  </a:lnTo>
                  <a:lnTo>
                    <a:pt x="7785" y="6108"/>
                  </a:lnTo>
                  <a:lnTo>
                    <a:pt x="7631" y="6110"/>
                  </a:lnTo>
                  <a:lnTo>
                    <a:pt x="7476" y="6111"/>
                  </a:lnTo>
                  <a:lnTo>
                    <a:pt x="7320" y="6112"/>
                  </a:lnTo>
                  <a:lnTo>
                    <a:pt x="7165" y="6113"/>
                  </a:lnTo>
                  <a:lnTo>
                    <a:pt x="7010" y="6114"/>
                  </a:lnTo>
                  <a:lnTo>
                    <a:pt x="6855" y="6115"/>
                  </a:lnTo>
                  <a:lnTo>
                    <a:pt x="6699" y="6116"/>
                  </a:lnTo>
                  <a:lnTo>
                    <a:pt x="6545" y="6117"/>
                  </a:lnTo>
                  <a:lnTo>
                    <a:pt x="6390" y="6118"/>
                  </a:lnTo>
                  <a:lnTo>
                    <a:pt x="6379" y="6144"/>
                  </a:lnTo>
                  <a:lnTo>
                    <a:pt x="6369" y="6170"/>
                  </a:lnTo>
                  <a:lnTo>
                    <a:pt x="6359" y="6198"/>
                  </a:lnTo>
                  <a:lnTo>
                    <a:pt x="6350" y="6225"/>
                  </a:lnTo>
                  <a:lnTo>
                    <a:pt x="6343" y="6254"/>
                  </a:lnTo>
                  <a:lnTo>
                    <a:pt x="6336" y="6283"/>
                  </a:lnTo>
                  <a:lnTo>
                    <a:pt x="6332" y="6313"/>
                  </a:lnTo>
                  <a:lnTo>
                    <a:pt x="6328" y="6344"/>
                  </a:lnTo>
                  <a:lnTo>
                    <a:pt x="6326" y="6376"/>
                  </a:lnTo>
                  <a:lnTo>
                    <a:pt x="6326" y="6410"/>
                  </a:lnTo>
                  <a:lnTo>
                    <a:pt x="6328" y="6444"/>
                  </a:lnTo>
                  <a:lnTo>
                    <a:pt x="6332" y="6480"/>
                  </a:lnTo>
                  <a:lnTo>
                    <a:pt x="6338" y="6517"/>
                  </a:lnTo>
                  <a:lnTo>
                    <a:pt x="6347" y="6557"/>
                  </a:lnTo>
                  <a:lnTo>
                    <a:pt x="6358" y="6598"/>
                  </a:lnTo>
                  <a:lnTo>
                    <a:pt x="6372" y="6640"/>
                  </a:lnTo>
                  <a:lnTo>
                    <a:pt x="6417" y="6739"/>
                  </a:lnTo>
                  <a:lnTo>
                    <a:pt x="6464" y="6837"/>
                  </a:lnTo>
                  <a:lnTo>
                    <a:pt x="6513" y="6935"/>
                  </a:lnTo>
                  <a:lnTo>
                    <a:pt x="6561" y="7032"/>
                  </a:lnTo>
                  <a:lnTo>
                    <a:pt x="6611" y="7129"/>
                  </a:lnTo>
                  <a:lnTo>
                    <a:pt x="6660" y="7226"/>
                  </a:lnTo>
                  <a:lnTo>
                    <a:pt x="6710" y="7323"/>
                  </a:lnTo>
                  <a:lnTo>
                    <a:pt x="6758" y="7421"/>
                  </a:lnTo>
                  <a:lnTo>
                    <a:pt x="6806" y="7518"/>
                  </a:lnTo>
                  <a:lnTo>
                    <a:pt x="6852" y="7617"/>
                  </a:lnTo>
                  <a:lnTo>
                    <a:pt x="6896" y="7716"/>
                  </a:lnTo>
                  <a:lnTo>
                    <a:pt x="6940" y="7816"/>
                  </a:lnTo>
                  <a:lnTo>
                    <a:pt x="6960" y="7865"/>
                  </a:lnTo>
                  <a:lnTo>
                    <a:pt x="6979" y="7916"/>
                  </a:lnTo>
                  <a:lnTo>
                    <a:pt x="6999" y="7967"/>
                  </a:lnTo>
                  <a:lnTo>
                    <a:pt x="7018" y="8017"/>
                  </a:lnTo>
                  <a:lnTo>
                    <a:pt x="7035" y="8068"/>
                  </a:lnTo>
                  <a:lnTo>
                    <a:pt x="7053" y="8120"/>
                  </a:lnTo>
                  <a:lnTo>
                    <a:pt x="7068" y="8172"/>
                  </a:lnTo>
                  <a:lnTo>
                    <a:pt x="7083" y="8223"/>
                  </a:lnTo>
                  <a:lnTo>
                    <a:pt x="7096" y="8272"/>
                  </a:lnTo>
                  <a:lnTo>
                    <a:pt x="7107" y="8321"/>
                  </a:lnTo>
                  <a:lnTo>
                    <a:pt x="7117" y="8370"/>
                  </a:lnTo>
                  <a:lnTo>
                    <a:pt x="7125" y="8419"/>
                  </a:lnTo>
                  <a:lnTo>
                    <a:pt x="7132" y="8468"/>
                  </a:lnTo>
                  <a:lnTo>
                    <a:pt x="7137" y="8518"/>
                  </a:lnTo>
                  <a:lnTo>
                    <a:pt x="7141" y="8568"/>
                  </a:lnTo>
                  <a:lnTo>
                    <a:pt x="7143" y="8617"/>
                  </a:lnTo>
                  <a:lnTo>
                    <a:pt x="7144" y="8667"/>
                  </a:lnTo>
                  <a:lnTo>
                    <a:pt x="7143" y="8717"/>
                  </a:lnTo>
                  <a:lnTo>
                    <a:pt x="7142" y="8766"/>
                  </a:lnTo>
                  <a:lnTo>
                    <a:pt x="7139" y="8817"/>
                  </a:lnTo>
                  <a:lnTo>
                    <a:pt x="7135" y="8867"/>
                  </a:lnTo>
                  <a:lnTo>
                    <a:pt x="7130" y="8918"/>
                  </a:lnTo>
                  <a:lnTo>
                    <a:pt x="7123" y="8967"/>
                  </a:lnTo>
                  <a:lnTo>
                    <a:pt x="7115" y="9018"/>
                  </a:lnTo>
                  <a:lnTo>
                    <a:pt x="7106" y="9069"/>
                  </a:lnTo>
                  <a:lnTo>
                    <a:pt x="7097" y="9119"/>
                  </a:lnTo>
                  <a:lnTo>
                    <a:pt x="7086" y="9169"/>
                  </a:lnTo>
                  <a:lnTo>
                    <a:pt x="7075" y="9220"/>
                  </a:lnTo>
                  <a:lnTo>
                    <a:pt x="7063" y="9271"/>
                  </a:lnTo>
                  <a:lnTo>
                    <a:pt x="7048" y="9322"/>
                  </a:lnTo>
                  <a:lnTo>
                    <a:pt x="7035" y="9372"/>
                  </a:lnTo>
                  <a:lnTo>
                    <a:pt x="7020" y="9422"/>
                  </a:lnTo>
                  <a:lnTo>
                    <a:pt x="7004" y="9473"/>
                  </a:lnTo>
                  <a:lnTo>
                    <a:pt x="6988" y="9524"/>
                  </a:lnTo>
                  <a:lnTo>
                    <a:pt x="6970" y="9573"/>
                  </a:lnTo>
                  <a:lnTo>
                    <a:pt x="6952" y="9624"/>
                  </a:lnTo>
                  <a:lnTo>
                    <a:pt x="6915" y="9724"/>
                  </a:lnTo>
                  <a:lnTo>
                    <a:pt x="6875" y="9825"/>
                  </a:lnTo>
                  <a:lnTo>
                    <a:pt x="6848" y="9859"/>
                  </a:lnTo>
                  <a:lnTo>
                    <a:pt x="6819" y="9893"/>
                  </a:lnTo>
                  <a:lnTo>
                    <a:pt x="6791" y="9925"/>
                  </a:lnTo>
                  <a:lnTo>
                    <a:pt x="6762" y="9956"/>
                  </a:lnTo>
                  <a:lnTo>
                    <a:pt x="6734" y="9984"/>
                  </a:lnTo>
                  <a:lnTo>
                    <a:pt x="6704" y="10012"/>
                  </a:lnTo>
                  <a:lnTo>
                    <a:pt x="6674" y="10037"/>
                  </a:lnTo>
                  <a:lnTo>
                    <a:pt x="6645" y="10061"/>
                  </a:lnTo>
                  <a:lnTo>
                    <a:pt x="6614" y="10085"/>
                  </a:lnTo>
                  <a:lnTo>
                    <a:pt x="6583" y="10106"/>
                  </a:lnTo>
                  <a:lnTo>
                    <a:pt x="6551" y="10126"/>
                  </a:lnTo>
                  <a:lnTo>
                    <a:pt x="6519" y="10145"/>
                  </a:lnTo>
                  <a:lnTo>
                    <a:pt x="6486" y="10162"/>
                  </a:lnTo>
                  <a:lnTo>
                    <a:pt x="6454" y="10177"/>
                  </a:lnTo>
                  <a:lnTo>
                    <a:pt x="6420" y="10191"/>
                  </a:lnTo>
                  <a:lnTo>
                    <a:pt x="6387" y="10205"/>
                  </a:lnTo>
                  <a:lnTo>
                    <a:pt x="6352" y="10216"/>
                  </a:lnTo>
                  <a:lnTo>
                    <a:pt x="6318" y="10226"/>
                  </a:lnTo>
                  <a:lnTo>
                    <a:pt x="6282" y="10234"/>
                  </a:lnTo>
                  <a:lnTo>
                    <a:pt x="6246" y="10242"/>
                  </a:lnTo>
                  <a:lnTo>
                    <a:pt x="6209" y="10247"/>
                  </a:lnTo>
                  <a:lnTo>
                    <a:pt x="6172" y="10252"/>
                  </a:lnTo>
                  <a:lnTo>
                    <a:pt x="6134" y="10255"/>
                  </a:lnTo>
                  <a:lnTo>
                    <a:pt x="6096" y="10257"/>
                  </a:lnTo>
                  <a:lnTo>
                    <a:pt x="6057" y="10258"/>
                  </a:lnTo>
                  <a:lnTo>
                    <a:pt x="6016" y="10257"/>
                  </a:lnTo>
                  <a:lnTo>
                    <a:pt x="5977" y="10255"/>
                  </a:lnTo>
                  <a:lnTo>
                    <a:pt x="5935" y="10251"/>
                  </a:lnTo>
                  <a:lnTo>
                    <a:pt x="5894" y="10247"/>
                  </a:lnTo>
                  <a:lnTo>
                    <a:pt x="5851" y="10241"/>
                  </a:lnTo>
                  <a:lnTo>
                    <a:pt x="5808" y="10234"/>
                  </a:lnTo>
                  <a:lnTo>
                    <a:pt x="5765" y="10226"/>
                  </a:lnTo>
                  <a:lnTo>
                    <a:pt x="5755" y="10063"/>
                  </a:lnTo>
                  <a:lnTo>
                    <a:pt x="5745" y="9901"/>
                  </a:lnTo>
                  <a:lnTo>
                    <a:pt x="5740" y="9820"/>
                  </a:lnTo>
                  <a:lnTo>
                    <a:pt x="5735" y="9739"/>
                  </a:lnTo>
                  <a:lnTo>
                    <a:pt x="5729" y="9658"/>
                  </a:lnTo>
                  <a:lnTo>
                    <a:pt x="5722" y="9577"/>
                  </a:lnTo>
                  <a:lnTo>
                    <a:pt x="5715" y="9497"/>
                  </a:lnTo>
                  <a:lnTo>
                    <a:pt x="5707" y="9417"/>
                  </a:lnTo>
                  <a:lnTo>
                    <a:pt x="5698" y="9337"/>
                  </a:lnTo>
                  <a:lnTo>
                    <a:pt x="5687" y="9258"/>
                  </a:lnTo>
                  <a:lnTo>
                    <a:pt x="5674" y="9178"/>
                  </a:lnTo>
                  <a:lnTo>
                    <a:pt x="5661" y="9100"/>
                  </a:lnTo>
                  <a:lnTo>
                    <a:pt x="5647" y="9022"/>
                  </a:lnTo>
                  <a:lnTo>
                    <a:pt x="5630" y="8945"/>
                  </a:lnTo>
                  <a:lnTo>
                    <a:pt x="5611" y="8867"/>
                  </a:lnTo>
                  <a:lnTo>
                    <a:pt x="5591" y="8791"/>
                  </a:lnTo>
                  <a:lnTo>
                    <a:pt x="5569" y="8716"/>
                  </a:lnTo>
                  <a:lnTo>
                    <a:pt x="5544" y="8641"/>
                  </a:lnTo>
                  <a:lnTo>
                    <a:pt x="5518" y="8565"/>
                  </a:lnTo>
                  <a:lnTo>
                    <a:pt x="5489" y="8492"/>
                  </a:lnTo>
                  <a:lnTo>
                    <a:pt x="5457" y="8419"/>
                  </a:lnTo>
                  <a:lnTo>
                    <a:pt x="5423" y="8347"/>
                  </a:lnTo>
                  <a:lnTo>
                    <a:pt x="5385" y="8276"/>
                  </a:lnTo>
                  <a:lnTo>
                    <a:pt x="5345" y="8206"/>
                  </a:lnTo>
                  <a:lnTo>
                    <a:pt x="5302" y="8136"/>
                  </a:lnTo>
                  <a:lnTo>
                    <a:pt x="5255" y="8068"/>
                  </a:lnTo>
                  <a:lnTo>
                    <a:pt x="5205" y="8001"/>
                  </a:lnTo>
                  <a:lnTo>
                    <a:pt x="5152" y="7935"/>
                  </a:lnTo>
                  <a:lnTo>
                    <a:pt x="5095" y="7870"/>
                  </a:lnTo>
                  <a:lnTo>
                    <a:pt x="5035" y="7806"/>
                  </a:lnTo>
                  <a:lnTo>
                    <a:pt x="4996" y="7767"/>
                  </a:lnTo>
                  <a:lnTo>
                    <a:pt x="4959" y="7727"/>
                  </a:lnTo>
                  <a:lnTo>
                    <a:pt x="4921" y="7687"/>
                  </a:lnTo>
                  <a:lnTo>
                    <a:pt x="4886" y="7646"/>
                  </a:lnTo>
                  <a:lnTo>
                    <a:pt x="4849" y="7605"/>
                  </a:lnTo>
                  <a:lnTo>
                    <a:pt x="4815" y="7564"/>
                  </a:lnTo>
                  <a:lnTo>
                    <a:pt x="4779" y="7521"/>
                  </a:lnTo>
                  <a:lnTo>
                    <a:pt x="4746" y="7480"/>
                  </a:lnTo>
                  <a:lnTo>
                    <a:pt x="4712" y="7436"/>
                  </a:lnTo>
                  <a:lnTo>
                    <a:pt x="4680" y="7392"/>
                  </a:lnTo>
                  <a:lnTo>
                    <a:pt x="4647" y="7349"/>
                  </a:lnTo>
                  <a:lnTo>
                    <a:pt x="4615" y="7304"/>
                  </a:lnTo>
                  <a:lnTo>
                    <a:pt x="4584" y="7258"/>
                  </a:lnTo>
                  <a:lnTo>
                    <a:pt x="4553" y="7213"/>
                  </a:lnTo>
                  <a:lnTo>
                    <a:pt x="4522" y="7167"/>
                  </a:lnTo>
                  <a:lnTo>
                    <a:pt x="4493" y="7119"/>
                  </a:lnTo>
                  <a:lnTo>
                    <a:pt x="4464" y="7072"/>
                  </a:lnTo>
                  <a:lnTo>
                    <a:pt x="4435" y="7024"/>
                  </a:lnTo>
                  <a:lnTo>
                    <a:pt x="4407" y="6975"/>
                  </a:lnTo>
                  <a:lnTo>
                    <a:pt x="4379" y="6925"/>
                  </a:lnTo>
                  <a:lnTo>
                    <a:pt x="4352" y="6876"/>
                  </a:lnTo>
                  <a:lnTo>
                    <a:pt x="4325" y="6824"/>
                  </a:lnTo>
                  <a:lnTo>
                    <a:pt x="4298" y="6773"/>
                  </a:lnTo>
                  <a:lnTo>
                    <a:pt x="4273" y="6720"/>
                  </a:lnTo>
                  <a:lnTo>
                    <a:pt x="4246" y="6668"/>
                  </a:lnTo>
                  <a:lnTo>
                    <a:pt x="4222" y="6614"/>
                  </a:lnTo>
                  <a:lnTo>
                    <a:pt x="4198" y="6559"/>
                  </a:lnTo>
                  <a:lnTo>
                    <a:pt x="4173" y="6504"/>
                  </a:lnTo>
                  <a:lnTo>
                    <a:pt x="4149" y="6447"/>
                  </a:lnTo>
                  <a:lnTo>
                    <a:pt x="4126" y="6391"/>
                  </a:lnTo>
                  <a:lnTo>
                    <a:pt x="4102" y="6334"/>
                  </a:lnTo>
                  <a:lnTo>
                    <a:pt x="4080" y="6275"/>
                  </a:lnTo>
                  <a:lnTo>
                    <a:pt x="4049" y="6196"/>
                  </a:lnTo>
                  <a:lnTo>
                    <a:pt x="4016" y="6118"/>
                  </a:lnTo>
                  <a:lnTo>
                    <a:pt x="3983" y="6040"/>
                  </a:lnTo>
                  <a:lnTo>
                    <a:pt x="3947" y="5966"/>
                  </a:lnTo>
                  <a:lnTo>
                    <a:pt x="3910" y="5893"/>
                  </a:lnTo>
                  <a:lnTo>
                    <a:pt x="3873" y="5822"/>
                  </a:lnTo>
                  <a:lnTo>
                    <a:pt x="3834" y="5752"/>
                  </a:lnTo>
                  <a:lnTo>
                    <a:pt x="3795" y="5685"/>
                  </a:lnTo>
                  <a:lnTo>
                    <a:pt x="3753" y="5619"/>
                  </a:lnTo>
                  <a:lnTo>
                    <a:pt x="3712" y="5555"/>
                  </a:lnTo>
                  <a:lnTo>
                    <a:pt x="3668" y="5493"/>
                  </a:lnTo>
                  <a:lnTo>
                    <a:pt x="3623" y="5433"/>
                  </a:lnTo>
                  <a:lnTo>
                    <a:pt x="3578" y="5375"/>
                  </a:lnTo>
                  <a:lnTo>
                    <a:pt x="3530" y="5319"/>
                  </a:lnTo>
                  <a:lnTo>
                    <a:pt x="3482" y="5264"/>
                  </a:lnTo>
                  <a:lnTo>
                    <a:pt x="3433" y="5212"/>
                  </a:lnTo>
                  <a:lnTo>
                    <a:pt x="3383" y="5163"/>
                  </a:lnTo>
                  <a:lnTo>
                    <a:pt x="3331" y="5115"/>
                  </a:lnTo>
                  <a:lnTo>
                    <a:pt x="3279" y="5069"/>
                  </a:lnTo>
                  <a:lnTo>
                    <a:pt x="3225" y="5026"/>
                  </a:lnTo>
                  <a:lnTo>
                    <a:pt x="3171" y="4985"/>
                  </a:lnTo>
                  <a:lnTo>
                    <a:pt x="3115" y="4946"/>
                  </a:lnTo>
                  <a:lnTo>
                    <a:pt x="3058" y="4910"/>
                  </a:lnTo>
                  <a:lnTo>
                    <a:pt x="3000" y="4875"/>
                  </a:lnTo>
                  <a:lnTo>
                    <a:pt x="2941" y="4844"/>
                  </a:lnTo>
                  <a:lnTo>
                    <a:pt x="2881" y="4815"/>
                  </a:lnTo>
                  <a:lnTo>
                    <a:pt x="2821" y="4787"/>
                  </a:lnTo>
                  <a:lnTo>
                    <a:pt x="2759" y="4763"/>
                  </a:lnTo>
                  <a:lnTo>
                    <a:pt x="2695" y="4741"/>
                  </a:lnTo>
                  <a:lnTo>
                    <a:pt x="2631" y="4722"/>
                  </a:lnTo>
                  <a:lnTo>
                    <a:pt x="2566" y="4705"/>
                  </a:lnTo>
                  <a:lnTo>
                    <a:pt x="2500" y="46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30" name="Rectangle 29">
            <a:extLst>
              <a:ext uri="{FF2B5EF4-FFF2-40B4-BE49-F238E27FC236}">
                <a16:creationId xmlns:a16="http://schemas.microsoft.com/office/drawing/2014/main" id="{8D7EF108-D060-4E67-9A6A-4BFDD5B67457}"/>
              </a:ext>
            </a:extLst>
          </p:cNvPr>
          <p:cNvSpPr/>
          <p:nvPr/>
        </p:nvSpPr>
        <p:spPr>
          <a:xfrm>
            <a:off x="7331103" y="4744629"/>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31" name="Picture 2">
            <a:extLst>
              <a:ext uri="{FF2B5EF4-FFF2-40B4-BE49-F238E27FC236}">
                <a16:creationId xmlns:a16="http://schemas.microsoft.com/office/drawing/2014/main" id="{17992900-AF10-432B-8C21-9D87802BBC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1103" y="4645860"/>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descr="A picture containing qr code&#10;&#10;Description automatically generated">
            <a:extLst>
              <a:ext uri="{FF2B5EF4-FFF2-40B4-BE49-F238E27FC236}">
                <a16:creationId xmlns:a16="http://schemas.microsoft.com/office/drawing/2014/main" id="{149DF2B4-1D4F-4DB1-B951-220B37F8B0F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6977285" y="-473903"/>
            <a:ext cx="1738194" cy="2628786"/>
          </a:xfrm>
          <a:prstGeom prst="rect">
            <a:avLst/>
          </a:prstGeom>
        </p:spPr>
      </p:pic>
      <p:pic>
        <p:nvPicPr>
          <p:cNvPr id="33" name="Picture 32">
            <a:extLst>
              <a:ext uri="{FF2B5EF4-FFF2-40B4-BE49-F238E27FC236}">
                <a16:creationId xmlns:a16="http://schemas.microsoft.com/office/drawing/2014/main" id="{DE8BDDAF-4BD1-43A7-80D2-057027201666}"/>
              </a:ext>
            </a:extLst>
          </p:cNvPr>
          <p:cNvPicPr>
            <a:picLocks noChangeAspect="1"/>
          </p:cNvPicPr>
          <p:nvPr/>
        </p:nvPicPr>
        <p:blipFill>
          <a:blip r:embed="rId5"/>
          <a:stretch>
            <a:fillRect/>
          </a:stretch>
        </p:blipFill>
        <p:spPr>
          <a:xfrm>
            <a:off x="5248076" y="2031792"/>
            <a:ext cx="400050" cy="304800"/>
          </a:xfrm>
          <a:prstGeom prst="rect">
            <a:avLst/>
          </a:prstGeom>
        </p:spPr>
      </p:pic>
      <p:pic>
        <p:nvPicPr>
          <p:cNvPr id="34" name="Picture 33">
            <a:extLst>
              <a:ext uri="{FF2B5EF4-FFF2-40B4-BE49-F238E27FC236}">
                <a16:creationId xmlns:a16="http://schemas.microsoft.com/office/drawing/2014/main" id="{0A64F8A7-2336-4736-9D71-F4C513ECC905}"/>
              </a:ext>
            </a:extLst>
          </p:cNvPr>
          <p:cNvPicPr>
            <a:picLocks noChangeAspect="1"/>
          </p:cNvPicPr>
          <p:nvPr/>
        </p:nvPicPr>
        <p:blipFill>
          <a:blip r:embed="rId6"/>
          <a:stretch>
            <a:fillRect/>
          </a:stretch>
        </p:blipFill>
        <p:spPr>
          <a:xfrm>
            <a:off x="4990901" y="4085362"/>
            <a:ext cx="514350" cy="504825"/>
          </a:xfrm>
          <a:prstGeom prst="rect">
            <a:avLst/>
          </a:prstGeom>
        </p:spPr>
      </p:pic>
      <p:pic>
        <p:nvPicPr>
          <p:cNvPr id="35" name="Picture 34">
            <a:extLst>
              <a:ext uri="{FF2B5EF4-FFF2-40B4-BE49-F238E27FC236}">
                <a16:creationId xmlns:a16="http://schemas.microsoft.com/office/drawing/2014/main" id="{16316D7A-2632-4F83-8CEE-0C8CC2382750}"/>
              </a:ext>
            </a:extLst>
          </p:cNvPr>
          <p:cNvPicPr>
            <a:picLocks noChangeAspect="1"/>
          </p:cNvPicPr>
          <p:nvPr/>
        </p:nvPicPr>
        <p:blipFill>
          <a:blip r:embed="rId5"/>
          <a:stretch>
            <a:fillRect/>
          </a:stretch>
        </p:blipFill>
        <p:spPr>
          <a:xfrm>
            <a:off x="5248076" y="4603772"/>
            <a:ext cx="400050" cy="304800"/>
          </a:xfrm>
          <a:prstGeom prst="rect">
            <a:avLst/>
          </a:prstGeom>
        </p:spPr>
      </p:pic>
    </p:spTree>
    <p:extLst>
      <p:ext uri="{BB962C8B-B14F-4D97-AF65-F5344CB8AC3E}">
        <p14:creationId xmlns:p14="http://schemas.microsoft.com/office/powerpoint/2010/main" val="20273299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0871" y="1238788"/>
            <a:ext cx="6024054" cy="2512148"/>
          </a:xfrm>
          <a:prstGeom prst="rect">
            <a:avLst/>
          </a:prstGeom>
        </p:spPr>
      </p:pic>
      <p:sp>
        <p:nvSpPr>
          <p:cNvPr id="9" name="Title 2"/>
          <p:cNvSpPr txBox="1">
            <a:spLocks/>
          </p:cNvSpPr>
          <p:nvPr/>
        </p:nvSpPr>
        <p:spPr>
          <a:xfrm>
            <a:off x="233537" y="206502"/>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HYBRID BRIDGES</a:t>
            </a:r>
            <a:r>
              <a:rPr lang="en-GB" sz="3300" baseline="30000" dirty="0">
                <a:solidFill>
                  <a:schemeClr val="bg1"/>
                </a:solidFill>
                <a:latin typeface="Tahoma" panose="020B0604030504040204" pitchFamily="34" charset="0"/>
                <a:ea typeface="Tahoma" panose="020B0604030504040204" pitchFamily="34" charset="0"/>
                <a:cs typeface="Tahoma" panose="020B0604030504040204" pitchFamily="34" charset="0"/>
              </a:rPr>
              <a:t> </a:t>
            </a:r>
          </a:p>
          <a:p>
            <a:br>
              <a:rPr lang="en-GB" dirty="0">
                <a:latin typeface="Arial" panose="020B0604020202020204" pitchFamily="34" charset="0"/>
                <a:cs typeface="Arial" panose="020B0604020202020204" pitchFamily="34" charset="0"/>
              </a:rPr>
            </a:br>
            <a:endParaRPr lang="en-GB" dirty="0"/>
          </a:p>
        </p:txBody>
      </p:sp>
      <p:sp>
        <p:nvSpPr>
          <p:cNvPr id="11" name="Title 2"/>
          <p:cNvSpPr txBox="1">
            <a:spLocks/>
          </p:cNvSpPr>
          <p:nvPr/>
        </p:nvSpPr>
        <p:spPr>
          <a:xfrm>
            <a:off x="233537" y="1269561"/>
            <a:ext cx="2444517" cy="3411837"/>
          </a:xfrm>
          <a:prstGeom prst="rect">
            <a:avLst/>
          </a:prstGeom>
        </p:spPr>
        <p:txBody>
          <a:bodyPr vert="horz" lIns="91440" tIns="45720" rIns="91440" bIns="45720" rtlCol="0" anchor="ctr">
            <a:no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2400" baseline="30000" dirty="0">
                <a:solidFill>
                  <a:schemeClr val="tx1"/>
                </a:solidFill>
                <a:latin typeface="Tahoma" panose="020B0604030504040204" pitchFamily="34" charset="0"/>
                <a:ea typeface="Tahoma" panose="020B0604030504040204" pitchFamily="34" charset="0"/>
                <a:cs typeface="Tahoma" panose="020B0604030504040204" pitchFamily="34" charset="0"/>
              </a:rPr>
              <a:t>Adding concrete pillars to the Albert Bridge, London, makes this a hybrid of beam, suspension and cable-stayed </a:t>
            </a:r>
          </a:p>
          <a:p>
            <a:br>
              <a:rPr lang="en-GB" sz="2400" dirty="0">
                <a:solidFill>
                  <a:schemeClr val="tx1"/>
                </a:solidFill>
                <a:latin typeface="Tahoma" panose="020B0604030504040204" pitchFamily="34" charset="0"/>
                <a:ea typeface="Tahoma" panose="020B0604030504040204" pitchFamily="34" charset="0"/>
                <a:cs typeface="Tahoma" panose="020B0604030504040204" pitchFamily="34" charset="0"/>
              </a:rPr>
            </a:br>
            <a:endParaRPr lang="en-GB" sz="24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21" name="TextBox 20"/>
          <p:cNvSpPr txBox="1"/>
          <p:nvPr/>
        </p:nvSpPr>
        <p:spPr>
          <a:xfrm>
            <a:off x="2900871" y="3807249"/>
            <a:ext cx="1175322" cy="194925"/>
          </a:xfrm>
          <a:prstGeom prst="rect">
            <a:avLst/>
          </a:prstGeom>
          <a:noFill/>
        </p:spPr>
        <p:txBody>
          <a:bodyPr wrap="none" rtlCol="0">
            <a:spAutoFit/>
          </a:bodyPr>
          <a:lstStyle/>
          <a:p>
            <a:r>
              <a:rPr lang="en-GB" sz="1000" baseline="30000" dirty="0"/>
              <a:t>Photographer David </a:t>
            </a:r>
            <a:r>
              <a:rPr lang="en-GB" sz="1000" baseline="30000" dirty="0" err="1"/>
              <a:t>Iliff</a:t>
            </a:r>
            <a:r>
              <a:rPr lang="en-GB" sz="1000" baseline="30000" dirty="0"/>
              <a:t> ©</a:t>
            </a:r>
          </a:p>
        </p:txBody>
      </p:sp>
      <p:sp>
        <p:nvSpPr>
          <p:cNvPr id="16" name="Rectangle 15">
            <a:extLst>
              <a:ext uri="{FF2B5EF4-FFF2-40B4-BE49-F238E27FC236}">
                <a16:creationId xmlns:a16="http://schemas.microsoft.com/office/drawing/2014/main" id="{4B8529E4-E648-46A7-9681-4AB3BE63697B}"/>
              </a:ext>
            </a:extLst>
          </p:cNvPr>
          <p:cNvSpPr/>
          <p:nvPr/>
        </p:nvSpPr>
        <p:spPr>
          <a:xfrm>
            <a:off x="7378159" y="4732690"/>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18" name="Picture 2">
            <a:extLst>
              <a:ext uri="{FF2B5EF4-FFF2-40B4-BE49-F238E27FC236}">
                <a16:creationId xmlns:a16="http://schemas.microsoft.com/office/drawing/2014/main" id="{6720C878-5940-44D6-A879-57758FB23D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8159" y="4633921"/>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A picture containing qr code&#10;&#10;Description automatically generated">
            <a:extLst>
              <a:ext uri="{FF2B5EF4-FFF2-40B4-BE49-F238E27FC236}">
                <a16:creationId xmlns:a16="http://schemas.microsoft.com/office/drawing/2014/main" id="{1B10E6F8-4D97-466A-9C17-42C6AC3E4FB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5400000">
            <a:off x="6801117" y="789789"/>
            <a:ext cx="1738194" cy="2628786"/>
          </a:xfrm>
          <a:prstGeom prst="rect">
            <a:avLst/>
          </a:prstGeom>
        </p:spPr>
      </p:pic>
    </p:spTree>
    <p:extLst>
      <p:ext uri="{BB962C8B-B14F-4D97-AF65-F5344CB8AC3E}">
        <p14:creationId xmlns:p14="http://schemas.microsoft.com/office/powerpoint/2010/main" val="4059499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2599"/>
            <a:ext cx="9141287" cy="5143498"/>
          </a:xfrm>
          <a:prstGeom prst="rect">
            <a:avLst/>
          </a:prstGeom>
        </p:spPr>
      </p:pic>
      <p:sp>
        <p:nvSpPr>
          <p:cNvPr id="5" name="Rectangle 4"/>
          <p:cNvSpPr/>
          <p:nvPr/>
        </p:nvSpPr>
        <p:spPr>
          <a:xfrm>
            <a:off x="1352" y="2038351"/>
            <a:ext cx="3675297" cy="629780"/>
          </a:xfrm>
          <a:prstGeom prst="rect">
            <a:avLst/>
          </a:prstGeom>
          <a:solidFill>
            <a:srgbClr val="FAB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Rectangle 5"/>
          <p:cNvSpPr/>
          <p:nvPr/>
        </p:nvSpPr>
        <p:spPr>
          <a:xfrm>
            <a:off x="1353" y="1468069"/>
            <a:ext cx="2032349" cy="570281"/>
          </a:xfrm>
          <a:prstGeom prst="rect">
            <a:avLst/>
          </a:prstGeom>
          <a:solidFill>
            <a:srgbClr val="1F1F1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7" name="Rectangle 6"/>
          <p:cNvSpPr/>
          <p:nvPr/>
        </p:nvSpPr>
        <p:spPr>
          <a:xfrm>
            <a:off x="1354" y="898534"/>
            <a:ext cx="2032348" cy="569535"/>
          </a:xfrm>
          <a:prstGeom prst="rect">
            <a:avLst/>
          </a:prstGeom>
          <a:solidFill>
            <a:srgbClr val="FAB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8" name="Rectangle 7"/>
          <p:cNvSpPr/>
          <p:nvPr/>
        </p:nvSpPr>
        <p:spPr>
          <a:xfrm>
            <a:off x="56471" y="794622"/>
            <a:ext cx="4572000" cy="1938992"/>
          </a:xfrm>
          <a:prstGeom prst="rect">
            <a:avLst/>
          </a:prstGeom>
        </p:spPr>
        <p:txBody>
          <a:bodyPr>
            <a:spAutoFit/>
          </a:bodyPr>
          <a:lstStyle/>
          <a:p>
            <a:r>
              <a:rPr lang="en-US" sz="4000" b="1" dirty="0">
                <a:solidFill>
                  <a:schemeClr val="bg1"/>
                </a:solidFill>
                <a:latin typeface="Tahoma" panose="020B0604030504040204" pitchFamily="34" charset="0"/>
                <a:ea typeface="Tahoma" panose="020B0604030504040204" pitchFamily="34" charset="0"/>
                <a:cs typeface="Tahoma" panose="020B0604030504040204" pitchFamily="34" charset="0"/>
              </a:rPr>
              <a:t>YOUR</a:t>
            </a:r>
            <a:br>
              <a:rPr lang="en-US" sz="4000" b="1" dirty="0">
                <a:solidFill>
                  <a:schemeClr val="bg1"/>
                </a:solidFill>
                <a:latin typeface="Tahoma" panose="020B0604030504040204" pitchFamily="34" charset="0"/>
                <a:ea typeface="Tahoma" panose="020B0604030504040204" pitchFamily="34" charset="0"/>
                <a:cs typeface="Tahoma" panose="020B0604030504040204" pitchFamily="34" charset="0"/>
              </a:rPr>
            </a:br>
            <a:r>
              <a:rPr lang="en-US" sz="4000" b="1" dirty="0">
                <a:solidFill>
                  <a:schemeClr val="bg1"/>
                </a:solidFill>
                <a:latin typeface="Tahoma" panose="020B0604030504040204" pitchFamily="34" charset="0"/>
                <a:ea typeface="Tahoma" panose="020B0604030504040204" pitchFamily="34" charset="0"/>
                <a:cs typeface="Tahoma" panose="020B0604030504040204" pitchFamily="34" charset="0"/>
              </a:rPr>
              <a:t>TEAM </a:t>
            </a:r>
            <a:br>
              <a:rPr lang="en-US" sz="4000" b="1" dirty="0">
                <a:solidFill>
                  <a:schemeClr val="bg1"/>
                </a:solidFill>
                <a:latin typeface="Tahoma" panose="020B0604030504040204" pitchFamily="34" charset="0"/>
                <a:ea typeface="Tahoma" panose="020B0604030504040204" pitchFamily="34" charset="0"/>
                <a:cs typeface="Tahoma" panose="020B0604030504040204" pitchFamily="34" charset="0"/>
              </a:rPr>
            </a:br>
            <a:r>
              <a:rPr lang="en-US" sz="4000" b="1" dirty="0">
                <a:solidFill>
                  <a:schemeClr val="bg1"/>
                </a:solidFill>
                <a:latin typeface="Tahoma" panose="020B0604030504040204" pitchFamily="34" charset="0"/>
                <a:ea typeface="Tahoma" panose="020B0604030504040204" pitchFamily="34" charset="0"/>
                <a:cs typeface="Tahoma" panose="020B0604030504040204" pitchFamily="34" charset="0"/>
              </a:rPr>
              <a:t>CHALLENGE</a:t>
            </a:r>
            <a:endParaRPr lang="en-ZA" sz="4000" b="1"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9" name="TextBox 8"/>
          <p:cNvSpPr txBox="1"/>
          <p:nvPr/>
        </p:nvSpPr>
        <p:spPr>
          <a:xfrm>
            <a:off x="2033703" y="4127937"/>
            <a:ext cx="2733441" cy="194925"/>
          </a:xfrm>
          <a:prstGeom prst="rect">
            <a:avLst/>
          </a:prstGeom>
          <a:noFill/>
        </p:spPr>
        <p:txBody>
          <a:bodyPr wrap="none" rtlCol="0">
            <a:spAutoFit/>
          </a:bodyPr>
          <a:lstStyle/>
          <a:p>
            <a:r>
              <a:rPr lang="en-ZA" sz="1000" baseline="30000" dirty="0"/>
              <a:t>Millennium Bridge, Gateshead, England Photographer Keith Hall ©</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4271" y="4581144"/>
            <a:ext cx="2060143" cy="562356"/>
          </a:xfrm>
          <a:prstGeom prst="rect">
            <a:avLst/>
          </a:prstGeom>
        </p:spPr>
      </p:pic>
      <p:sp>
        <p:nvSpPr>
          <p:cNvPr id="13" name="Rectangle 12"/>
          <p:cNvSpPr/>
          <p:nvPr/>
        </p:nvSpPr>
        <p:spPr>
          <a:xfrm>
            <a:off x="-1" y="2935305"/>
            <a:ext cx="9141287" cy="411182"/>
          </a:xfrm>
          <a:prstGeom prst="rect">
            <a:avLst/>
          </a:prstGeom>
          <a:solidFill>
            <a:srgbClr val="FAB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dirty="0"/>
          </a:p>
        </p:txBody>
      </p:sp>
      <p:sp>
        <p:nvSpPr>
          <p:cNvPr id="14" name="TextBox 13"/>
          <p:cNvSpPr txBox="1"/>
          <p:nvPr/>
        </p:nvSpPr>
        <p:spPr>
          <a:xfrm>
            <a:off x="56471" y="3040462"/>
            <a:ext cx="9193542" cy="656590"/>
          </a:xfrm>
          <a:prstGeom prst="rect">
            <a:avLst/>
          </a:prstGeom>
          <a:noFill/>
        </p:spPr>
        <p:txBody>
          <a:bodyPr wrap="none" rtlCol="0">
            <a:spAutoFit/>
          </a:bodyPr>
          <a:lstStyle/>
          <a:p>
            <a:r>
              <a:rPr lang="en-ZA" sz="2800" b="1"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Design and build a bridge using limited resources and to a given timescale</a:t>
            </a:r>
          </a:p>
          <a:p>
            <a:endParaRPr lang="en-ZA" dirty="0">
              <a:solidFill>
                <a:schemeClr val="bg1"/>
              </a:solidFill>
            </a:endParaRPr>
          </a:p>
        </p:txBody>
      </p:sp>
      <p:sp>
        <p:nvSpPr>
          <p:cNvPr id="11" name="Rectangle 10">
            <a:extLst>
              <a:ext uri="{FF2B5EF4-FFF2-40B4-BE49-F238E27FC236}">
                <a16:creationId xmlns:a16="http://schemas.microsoft.com/office/drawing/2014/main" id="{8128B1A5-A9F4-4E9C-80C6-78012C464180}"/>
              </a:ext>
            </a:extLst>
          </p:cNvPr>
          <p:cNvSpPr/>
          <p:nvPr/>
        </p:nvSpPr>
        <p:spPr>
          <a:xfrm>
            <a:off x="7014271" y="4702574"/>
            <a:ext cx="1961425"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12" name="Picture 2">
            <a:extLst>
              <a:ext uri="{FF2B5EF4-FFF2-40B4-BE49-F238E27FC236}">
                <a16:creationId xmlns:a16="http://schemas.microsoft.com/office/drawing/2014/main" id="{2936660A-69AA-42C8-81AC-35DC1712A5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0096" y="4683443"/>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A picture containing qr code&#10;&#10;Description automatically generated">
            <a:extLst>
              <a:ext uri="{FF2B5EF4-FFF2-40B4-BE49-F238E27FC236}">
                <a16:creationId xmlns:a16="http://schemas.microsoft.com/office/drawing/2014/main" id="{79A1ED4D-AEAA-45BD-A9FB-0D2AA05FA41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5400000">
            <a:off x="6211270" y="-172238"/>
            <a:ext cx="2763091" cy="3102370"/>
          </a:xfrm>
          <a:prstGeom prst="rect">
            <a:avLst/>
          </a:prstGeom>
        </p:spPr>
      </p:pic>
    </p:spTree>
    <p:extLst>
      <p:ext uri="{BB962C8B-B14F-4D97-AF65-F5344CB8AC3E}">
        <p14:creationId xmlns:p14="http://schemas.microsoft.com/office/powerpoint/2010/main" val="23672542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DESIGN REQUIREMENTS</a:t>
            </a:r>
            <a:br>
              <a:rPr lang="en-GB" dirty="0">
                <a:solidFill>
                  <a:srgbClr val="1F1F1F"/>
                </a:solidFill>
                <a:latin typeface="Tahoma" panose="020B0604030504040204" pitchFamily="34" charset="0"/>
                <a:ea typeface="Tahoma" panose="020B0604030504040204" pitchFamily="34" charset="0"/>
                <a:cs typeface="Tahoma" panose="020B0604030504040204" pitchFamily="34" charset="0"/>
              </a:rPr>
            </a:br>
            <a:endParaRPr lang="en-GB"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sp>
        <p:nvSpPr>
          <p:cNvPr id="6" name="TextBox 5"/>
          <p:cNvSpPr txBox="1"/>
          <p:nvPr/>
        </p:nvSpPr>
        <p:spPr>
          <a:xfrm>
            <a:off x="229220" y="1091792"/>
            <a:ext cx="4510560" cy="3754874"/>
          </a:xfrm>
          <a:prstGeom prst="rect">
            <a:avLst/>
          </a:prstGeom>
          <a:noFill/>
        </p:spPr>
        <p:txBody>
          <a:bodyPr wrap="square" rtlCol="0">
            <a:spAutoFit/>
          </a:bodyPr>
          <a:lstStyle/>
          <a:p>
            <a:pPr marL="285750" indent="-285750">
              <a:buClr>
                <a:srgbClr val="FAB000"/>
              </a:buClr>
              <a:buFont typeface="Arial" pitchFamily="34" charset="0"/>
              <a:buChar char="•"/>
            </a:pPr>
            <a:r>
              <a:rPr lang="en-ZA" sz="2400" baseline="30000" dirty="0">
                <a:latin typeface="Tahoma" panose="020B0604030504040204" pitchFamily="34" charset="0"/>
                <a:ea typeface="Tahoma" panose="020B0604030504040204" pitchFamily="34" charset="0"/>
                <a:cs typeface="Tahoma" panose="020B0604030504040204" pitchFamily="34" charset="0"/>
              </a:rPr>
              <a:t>Your bridge must span a gap of 0.5m and can only be constructed using the materials provided</a:t>
            </a:r>
          </a:p>
          <a:p>
            <a:pPr marL="285750" indent="-285750">
              <a:buClr>
                <a:srgbClr val="FAB000"/>
              </a:buClr>
              <a:buFont typeface="Arial" pitchFamily="34" charset="0"/>
              <a:buChar char="•"/>
            </a:pPr>
            <a:endParaRPr lang="en-GB" sz="24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400" baseline="30000" dirty="0">
                <a:latin typeface="Tahoma" panose="020B0604030504040204" pitchFamily="34" charset="0"/>
                <a:ea typeface="Tahoma" panose="020B0604030504040204" pitchFamily="34" charset="0"/>
                <a:cs typeface="Tahoma" panose="020B0604030504040204" pitchFamily="34" charset="0"/>
              </a:rPr>
              <a:t>Your bridge must be strong enough to support a 100g weight (two Mars bars!) placed at the centre of the span, and wide enough to ‘drive’ the toy car along its full length</a:t>
            </a:r>
          </a:p>
          <a:p>
            <a:pPr marL="285750" indent="-285750">
              <a:buClr>
                <a:srgbClr val="FAB000"/>
              </a:buClr>
              <a:buFont typeface="Arial" pitchFamily="34" charset="0"/>
              <a:buChar char="•"/>
            </a:pPr>
            <a:endParaRPr lang="en-GB" sz="24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400" baseline="30000" dirty="0">
                <a:latin typeface="Tahoma" panose="020B0604030504040204" pitchFamily="34" charset="0"/>
                <a:ea typeface="Tahoma" panose="020B0604030504040204" pitchFamily="34" charset="0"/>
                <a:cs typeface="Tahoma" panose="020B0604030504040204" pitchFamily="34" charset="0"/>
              </a:rPr>
              <a:t>Your bridge will first be tested to see if it supports the 100g weight. It will then be tested to destruction to achieve bonus points</a:t>
            </a:r>
          </a:p>
          <a:p>
            <a:r>
              <a:rPr lang="en-ZA" b="1" baseline="30000" dirty="0">
                <a:latin typeface="Tahoma" panose="020B0604030504040204" pitchFamily="34" charset="0"/>
                <a:ea typeface="Tahoma" panose="020B0604030504040204" pitchFamily="34" charset="0"/>
                <a:cs typeface="Tahoma" panose="020B0604030504040204" pitchFamily="34" charset="0"/>
              </a:rPr>
              <a:t>	</a:t>
            </a:r>
          </a:p>
          <a:p>
            <a:pPr marL="285750" indent="-285750">
              <a:buFont typeface="Arial" pitchFamily="34" charset="0"/>
              <a:buChar char="•"/>
            </a:pPr>
            <a:endParaRPr lang="en-ZA" dirty="0">
              <a:latin typeface="Tahoma" panose="020B0604030504040204" pitchFamily="34" charset="0"/>
              <a:ea typeface="Tahoma" panose="020B0604030504040204" pitchFamily="34" charset="0"/>
              <a:cs typeface="Tahoma" panose="020B0604030504040204" pitchFamily="34" charset="0"/>
            </a:endParaRPr>
          </a:p>
        </p:txBody>
      </p:sp>
      <p:sp>
        <p:nvSpPr>
          <p:cNvPr id="7" name="Rectangle 6">
            <a:extLst>
              <a:ext uri="{FF2B5EF4-FFF2-40B4-BE49-F238E27FC236}">
                <a16:creationId xmlns:a16="http://schemas.microsoft.com/office/drawing/2014/main" id="{B36A40DA-8060-43F7-9B74-A79292898159}"/>
              </a:ext>
            </a:extLst>
          </p:cNvPr>
          <p:cNvSpPr/>
          <p:nvPr/>
        </p:nvSpPr>
        <p:spPr>
          <a:xfrm>
            <a:off x="7245006" y="4744629"/>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8" name="Picture 2">
            <a:extLst>
              <a:ext uri="{FF2B5EF4-FFF2-40B4-BE49-F238E27FC236}">
                <a16:creationId xmlns:a16="http://schemas.microsoft.com/office/drawing/2014/main" id="{F1CC8FF4-E29E-4960-B639-B367FF03F3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5006" y="4645860"/>
            <a:ext cx="1669774" cy="281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2292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RESOURCES</a:t>
            </a:r>
            <a:br>
              <a:rPr lang="en-GB" dirty="0">
                <a:solidFill>
                  <a:srgbClr val="1F1F1F"/>
                </a:solidFill>
                <a:latin typeface="Tahoma" panose="020B0604030504040204" pitchFamily="34" charset="0"/>
                <a:ea typeface="Tahoma" panose="020B0604030504040204" pitchFamily="34" charset="0"/>
                <a:cs typeface="Tahoma" panose="020B0604030504040204" pitchFamily="34" charset="0"/>
              </a:rPr>
            </a:br>
            <a:endParaRPr lang="en-GB"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sp>
        <p:nvSpPr>
          <p:cNvPr id="6" name="TextBox 5"/>
          <p:cNvSpPr txBox="1"/>
          <p:nvPr/>
        </p:nvSpPr>
        <p:spPr>
          <a:xfrm>
            <a:off x="355055" y="1028700"/>
            <a:ext cx="3550195" cy="4206280"/>
          </a:xfrm>
          <a:prstGeom prst="rect">
            <a:avLst/>
          </a:prstGeom>
          <a:noFill/>
        </p:spPr>
        <p:txBody>
          <a:bodyPr wrap="square" rtlCol="0">
            <a:spAutoFit/>
          </a:bodyPr>
          <a:lstStyle/>
          <a:p>
            <a:r>
              <a:rPr lang="en-ZA" b="1" baseline="30000" dirty="0">
                <a:latin typeface="Tahoma" panose="020B0604030504040204" pitchFamily="34" charset="0"/>
                <a:ea typeface="Tahoma" panose="020B0604030504040204" pitchFamily="34" charset="0"/>
                <a:cs typeface="Tahoma" panose="020B0604030504040204" pitchFamily="34" charset="0"/>
              </a:rPr>
              <a:t>Each team is allowed the following materials</a:t>
            </a:r>
            <a:r>
              <a:rPr lang="en-ZA" baseline="30000" dirty="0">
                <a:latin typeface="Tahoma" panose="020B0604030504040204" pitchFamily="34" charset="0"/>
                <a:ea typeface="Tahoma" panose="020B0604030504040204" pitchFamily="34" charset="0"/>
                <a:cs typeface="Tahoma" panose="020B0604030504040204" pitchFamily="34" charset="0"/>
              </a:rPr>
              <a:t>:</a:t>
            </a:r>
          </a:p>
          <a:p>
            <a:endParaRPr lang="en-ZA"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lnSpc>
                <a:spcPct val="200000"/>
              </a:lnSpc>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A limited amount of newspaper</a:t>
            </a:r>
          </a:p>
          <a:p>
            <a:pPr marL="285750" indent="-285750">
              <a:lnSpc>
                <a:spcPct val="200000"/>
              </a:lnSpc>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4 sheets of A4 card</a:t>
            </a:r>
          </a:p>
          <a:p>
            <a:pPr marL="285750" indent="-285750">
              <a:lnSpc>
                <a:spcPct val="200000"/>
              </a:lnSpc>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20 art straws</a:t>
            </a:r>
          </a:p>
          <a:p>
            <a:pPr marL="285750" indent="-285750">
              <a:lnSpc>
                <a:spcPct val="200000"/>
              </a:lnSpc>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2 metres of string</a:t>
            </a:r>
          </a:p>
          <a:p>
            <a:pPr marL="285750" indent="-285750">
              <a:lnSpc>
                <a:spcPct val="200000"/>
              </a:lnSpc>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A roll of sticky tape</a:t>
            </a:r>
          </a:p>
          <a:p>
            <a:pPr marL="285750" indent="-285750">
              <a:lnSpc>
                <a:spcPct val="200000"/>
              </a:lnSpc>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Scissors</a:t>
            </a:r>
          </a:p>
          <a:p>
            <a:pPr marL="285750" indent="-285750">
              <a:lnSpc>
                <a:spcPct val="200000"/>
              </a:lnSpc>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Pencils</a:t>
            </a:r>
          </a:p>
          <a:p>
            <a:pPr marL="285750" indent="-285750">
              <a:lnSpc>
                <a:spcPct val="200000"/>
              </a:lnSpc>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Bridge design sheet</a:t>
            </a:r>
          </a:p>
          <a:p>
            <a:endParaRPr lang="en-ZA" dirty="0">
              <a:latin typeface="Tahoma" panose="020B0604030504040204" pitchFamily="34" charset="0"/>
              <a:ea typeface="Tahoma" panose="020B0604030504040204" pitchFamily="34" charset="0"/>
              <a:cs typeface="Tahoma" panose="020B0604030504040204" pitchFamily="34" charset="0"/>
            </a:endParaRPr>
          </a:p>
        </p:txBody>
      </p:sp>
      <p:sp>
        <p:nvSpPr>
          <p:cNvPr id="7" name="Rectangle 6">
            <a:extLst>
              <a:ext uri="{FF2B5EF4-FFF2-40B4-BE49-F238E27FC236}">
                <a16:creationId xmlns:a16="http://schemas.microsoft.com/office/drawing/2014/main" id="{28ABBADB-3832-4350-B34E-2E11B92CA1A0}"/>
              </a:ext>
            </a:extLst>
          </p:cNvPr>
          <p:cNvSpPr/>
          <p:nvPr/>
        </p:nvSpPr>
        <p:spPr>
          <a:xfrm>
            <a:off x="7331103" y="4744629"/>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8" name="Picture 2">
            <a:extLst>
              <a:ext uri="{FF2B5EF4-FFF2-40B4-BE49-F238E27FC236}">
                <a16:creationId xmlns:a16="http://schemas.microsoft.com/office/drawing/2014/main" id="{0B2302A3-EE35-442C-BDB3-45CBAC1B58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1103" y="4645860"/>
            <a:ext cx="1669774" cy="281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38362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355054" y="-201030"/>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2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PROJECT TIMETABLE</a:t>
            </a:r>
            <a:br>
              <a:rPr lang="en-GB" dirty="0">
                <a:solidFill>
                  <a:srgbClr val="1F1F1F"/>
                </a:solidFill>
                <a:latin typeface="Tahoma" panose="020B0604030504040204" pitchFamily="34" charset="0"/>
                <a:ea typeface="Tahoma" panose="020B0604030504040204" pitchFamily="34" charset="0"/>
                <a:cs typeface="Tahoma" panose="020B0604030504040204" pitchFamily="34" charset="0"/>
              </a:rPr>
            </a:br>
            <a:endParaRPr lang="en-GB"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sp>
        <p:nvSpPr>
          <p:cNvPr id="6" name="TextBox 5"/>
          <p:cNvSpPr txBox="1"/>
          <p:nvPr/>
        </p:nvSpPr>
        <p:spPr>
          <a:xfrm>
            <a:off x="355055" y="1190625"/>
            <a:ext cx="4407445" cy="3836948"/>
          </a:xfrm>
          <a:prstGeom prst="rect">
            <a:avLst/>
          </a:prstGeom>
          <a:noFill/>
        </p:spPr>
        <p:txBody>
          <a:bodyPr wrap="square" rtlCol="0">
            <a:spAutoFit/>
          </a:bodyPr>
          <a:lstStyle/>
          <a:p>
            <a:pPr marL="285750" indent="-285750">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Team consultation			5 minutes</a:t>
            </a:r>
          </a:p>
          <a:p>
            <a:pPr marL="285750" indent="-285750">
              <a:buClr>
                <a:srgbClr val="FAB000"/>
              </a:buClr>
              <a:buFont typeface="Arial" pitchFamily="34" charset="0"/>
              <a:buChar char="•"/>
            </a:pPr>
            <a:endParaRPr lang="en-GB" sz="2000" b="1"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Design session/prototype		15 minutes</a:t>
            </a:r>
          </a:p>
          <a:p>
            <a:pPr marL="285750" indent="-285750">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endParaRPr lang="en-GB" sz="2000" baseline="30000" dirty="0">
              <a:solidFill>
                <a:schemeClr val="accent2"/>
              </a:solidFill>
              <a:latin typeface="Tahoma" panose="020B0604030504040204" pitchFamily="34" charset="0"/>
              <a:ea typeface="Tahoma" panose="020B0604030504040204" pitchFamily="34" charset="0"/>
              <a:cs typeface="Tahoma" panose="020B0604030504040204" pitchFamily="34" charset="0"/>
            </a:endParaRPr>
          </a:p>
          <a:p>
            <a:r>
              <a:rPr lang="en-ZA" sz="2000" b="1" baseline="30000" dirty="0">
                <a:solidFill>
                  <a:schemeClr val="accent2"/>
                </a:solidFill>
                <a:latin typeface="Tahoma" panose="020B0604030504040204" pitchFamily="34" charset="0"/>
                <a:ea typeface="Tahoma" panose="020B0604030504040204" pitchFamily="34" charset="0"/>
                <a:cs typeface="Tahoma" panose="020B0604030504040204" pitchFamily="34" charset="0"/>
              </a:rPr>
              <a:t>All prototypes MUST be destroyed before actual construction time commences</a:t>
            </a:r>
          </a:p>
          <a:p>
            <a:endParaRPr lang="en-ZA" sz="2000" b="1" baseline="30000" dirty="0">
              <a:latin typeface="Tahoma" panose="020B0604030504040204" pitchFamily="34" charset="0"/>
              <a:ea typeface="Tahoma" panose="020B0604030504040204" pitchFamily="34" charset="0"/>
              <a:cs typeface="Tahoma" panose="020B0604030504040204" pitchFamily="34" charset="0"/>
            </a:endParaRPr>
          </a:p>
          <a:p>
            <a:r>
              <a:rPr lang="en-GB" sz="2000" baseline="30000" dirty="0">
                <a:latin typeface="Tahoma" panose="020B0604030504040204" pitchFamily="34" charset="0"/>
                <a:ea typeface="Tahoma" panose="020B0604030504040204" pitchFamily="34" charset="0"/>
                <a:cs typeface="Tahoma" panose="020B0604030504040204" pitchFamily="34" charset="0"/>
              </a:rPr>
              <a:t>	</a:t>
            </a:r>
          </a:p>
          <a:p>
            <a:pPr marL="285750" indent="-285750">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Construction session		40 minutes</a:t>
            </a:r>
          </a:p>
          <a:p>
            <a:pPr marL="285750" indent="-28575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Test session				15 minutes</a:t>
            </a:r>
          </a:p>
          <a:p>
            <a:pPr marL="285750" indent="-28575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Discussion/questions		10 minutes</a:t>
            </a:r>
          </a:p>
          <a:p>
            <a:pPr marL="285750" indent="-28575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Clear away</a:t>
            </a:r>
          </a:p>
          <a:p>
            <a:r>
              <a:rPr lang="en-ZA" b="1" baseline="30000" dirty="0">
                <a:latin typeface="Tahoma" panose="020B0604030504040204" pitchFamily="34" charset="0"/>
                <a:ea typeface="Tahoma" panose="020B0604030504040204" pitchFamily="34" charset="0"/>
                <a:cs typeface="Tahoma" panose="020B0604030504040204" pitchFamily="34" charset="0"/>
              </a:rPr>
              <a:t>	</a:t>
            </a:r>
          </a:p>
          <a:p>
            <a:pPr marL="285750" indent="-285750">
              <a:buFont typeface="Arial" pitchFamily="34" charset="0"/>
              <a:buChar char="•"/>
            </a:pPr>
            <a:endParaRPr lang="en-ZA" dirty="0">
              <a:latin typeface="Tahoma" panose="020B0604030504040204" pitchFamily="34" charset="0"/>
              <a:ea typeface="Tahoma" panose="020B0604030504040204" pitchFamily="34" charset="0"/>
              <a:cs typeface="Tahoma" panose="020B0604030504040204" pitchFamily="34" charset="0"/>
            </a:endParaRPr>
          </a:p>
        </p:txBody>
      </p:sp>
      <p:sp>
        <p:nvSpPr>
          <p:cNvPr id="7" name="Rectangle 6">
            <a:extLst>
              <a:ext uri="{FF2B5EF4-FFF2-40B4-BE49-F238E27FC236}">
                <a16:creationId xmlns:a16="http://schemas.microsoft.com/office/drawing/2014/main" id="{0B99212C-C479-472B-A90B-DCB7A7144E87}"/>
              </a:ext>
            </a:extLst>
          </p:cNvPr>
          <p:cNvSpPr/>
          <p:nvPr/>
        </p:nvSpPr>
        <p:spPr>
          <a:xfrm>
            <a:off x="7272380" y="4744629"/>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8" name="Picture 2">
            <a:extLst>
              <a:ext uri="{FF2B5EF4-FFF2-40B4-BE49-F238E27FC236}">
                <a16:creationId xmlns:a16="http://schemas.microsoft.com/office/drawing/2014/main" id="{34215AB7-E8F5-4DBD-8C7E-6EBEF87EBE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2380" y="4645860"/>
            <a:ext cx="1669774" cy="281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51491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biLevel thresh="50000"/>
            <a:alphaModFix amt="85000"/>
            <a:extLst>
              <a:ext uri="{28A0092B-C50C-407E-A947-70E740481C1C}">
                <a14:useLocalDpi xmlns:a14="http://schemas.microsoft.com/office/drawing/2010/main" val="0"/>
              </a:ext>
            </a:extLst>
          </a:blip>
          <a:stretch>
            <a:fillRect/>
          </a:stretch>
        </p:blipFill>
        <p:spPr>
          <a:xfrm>
            <a:off x="0" y="526313"/>
            <a:ext cx="1760239" cy="2655037"/>
          </a:xfrm>
          <a:prstGeom prst="rect">
            <a:avLst/>
          </a:prstGeom>
        </p:spPr>
      </p:pic>
      <p:sp>
        <p:nvSpPr>
          <p:cNvPr id="5" name="Rectangle 4"/>
          <p:cNvSpPr/>
          <p:nvPr/>
        </p:nvSpPr>
        <p:spPr>
          <a:xfrm>
            <a:off x="0" y="3181350"/>
            <a:ext cx="2600325" cy="406400"/>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6" name="TextBox 5"/>
          <p:cNvSpPr txBox="1"/>
          <p:nvPr/>
        </p:nvSpPr>
        <p:spPr>
          <a:xfrm>
            <a:off x="12333" y="3286125"/>
            <a:ext cx="3956961" cy="1159292"/>
          </a:xfrm>
          <a:prstGeom prst="rect">
            <a:avLst/>
          </a:prstGeom>
          <a:noFill/>
        </p:spPr>
        <p:txBody>
          <a:bodyPr wrap="square" rtlCol="0">
            <a:spAutoFit/>
          </a:bodyPr>
          <a:lstStyle/>
          <a:p>
            <a:r>
              <a:rPr lang="en-ZA" sz="4400" b="1" baseline="30000" dirty="0">
                <a:solidFill>
                  <a:schemeClr val="bg1"/>
                </a:solidFill>
              </a:rPr>
              <a:t>CONSTRUCT</a:t>
            </a:r>
          </a:p>
          <a:p>
            <a:endParaRPr lang="en-ZA" sz="4000" dirty="0">
              <a:solidFill>
                <a:schemeClr val="bg1"/>
              </a:solidFill>
            </a:endParaRPr>
          </a:p>
        </p:txBody>
      </p:sp>
      <p:sp>
        <p:nvSpPr>
          <p:cNvPr id="7" name="TextBox 6"/>
          <p:cNvSpPr txBox="1"/>
          <p:nvPr/>
        </p:nvSpPr>
        <p:spPr>
          <a:xfrm>
            <a:off x="12333" y="2344529"/>
            <a:ext cx="3956961" cy="1323439"/>
          </a:xfrm>
          <a:prstGeom prst="rect">
            <a:avLst/>
          </a:prstGeom>
          <a:noFill/>
        </p:spPr>
        <p:txBody>
          <a:bodyPr wrap="square" rtlCol="0">
            <a:spAutoFit/>
          </a:bodyPr>
          <a:lstStyle/>
          <a:p>
            <a:r>
              <a:rPr lang="en-ZA" sz="8000" b="1" baseline="30000" dirty="0">
                <a:solidFill>
                  <a:schemeClr val="bg1"/>
                </a:solidFill>
                <a:latin typeface="Tahoma" panose="020B0604030504040204" pitchFamily="34" charset="0"/>
                <a:ea typeface="Tahoma" panose="020B0604030504040204" pitchFamily="34" charset="0"/>
                <a:cs typeface="Tahoma" panose="020B0604030504040204" pitchFamily="34" charset="0"/>
              </a:rPr>
              <a:t>GO</a:t>
            </a:r>
            <a:endParaRPr lang="en-ZA" sz="80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8" name="Rectangle 7">
            <a:extLst>
              <a:ext uri="{FF2B5EF4-FFF2-40B4-BE49-F238E27FC236}">
                <a16:creationId xmlns:a16="http://schemas.microsoft.com/office/drawing/2014/main" id="{B6F1619C-8FB2-4B34-8521-FC88A92426A5}"/>
              </a:ext>
            </a:extLst>
          </p:cNvPr>
          <p:cNvSpPr/>
          <p:nvPr/>
        </p:nvSpPr>
        <p:spPr>
          <a:xfrm>
            <a:off x="7331103" y="4724312"/>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9" name="Picture 2">
            <a:extLst>
              <a:ext uri="{FF2B5EF4-FFF2-40B4-BE49-F238E27FC236}">
                <a16:creationId xmlns:a16="http://schemas.microsoft.com/office/drawing/2014/main" id="{63E1C229-04A3-49D7-AF67-EF9B89B5A3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1103" y="4625543"/>
            <a:ext cx="1669774" cy="281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9902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196411" y="47472"/>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CIVIL</a:t>
            </a:r>
            <a:r>
              <a:rPr lang="en-GB" sz="3300" baseline="30000" dirty="0">
                <a:solidFill>
                  <a:srgbClr val="1F1F1F"/>
                </a:solidFill>
              </a:rPr>
              <a:t> </a:t>
            </a:r>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ENGINEERS…</a:t>
            </a:r>
            <a:br>
              <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rPr>
            </a:br>
            <a:endPar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sp>
        <p:nvSpPr>
          <p:cNvPr id="7" name="TextBox 6"/>
          <p:cNvSpPr txBox="1"/>
          <p:nvPr/>
        </p:nvSpPr>
        <p:spPr>
          <a:xfrm>
            <a:off x="220390" y="1369154"/>
            <a:ext cx="4416971" cy="2626360"/>
          </a:xfrm>
          <a:prstGeom prst="rect">
            <a:avLst/>
          </a:prstGeom>
          <a:noFill/>
        </p:spPr>
        <p:txBody>
          <a:bodyPr wrap="square" rtlCol="0">
            <a:spAutoFit/>
          </a:bodyPr>
          <a:lstStyle/>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Use maths, mechanics and physics</a:t>
            </a:r>
          </a:p>
          <a:p>
            <a:pPr marL="285750" indent="-28575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Are creative and good at problem-solving</a:t>
            </a:r>
          </a:p>
          <a:p>
            <a:pPr marL="285750" indent="-28575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Understand the importance of teamwork</a:t>
            </a:r>
          </a:p>
          <a:p>
            <a:pPr marL="285750" indent="-28575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Are never bored as their work is so varied</a:t>
            </a:r>
          </a:p>
          <a:p>
            <a:pPr marL="285750" indent="-28575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Can be based in an office or on a construction site</a:t>
            </a:r>
          </a:p>
          <a:p>
            <a:pPr marL="285750" indent="-285750">
              <a:buClr>
                <a:srgbClr val="FAB000"/>
              </a:buClr>
              <a:buFont typeface="Arial" pitchFamily="34" charset="0"/>
              <a:buChar char="•"/>
            </a:pPr>
            <a:endParaRPr lang="en-ZA" sz="20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Can work near to home or travel all over the world</a:t>
            </a:r>
            <a:endParaRPr lang="en-ZA" b="1"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Font typeface="Arial" pitchFamily="34" charset="0"/>
              <a:buChar char="•"/>
            </a:pPr>
            <a:endParaRPr lang="en-ZA" dirty="0">
              <a:latin typeface="Tahoma" panose="020B0604030504040204" pitchFamily="34" charset="0"/>
              <a:ea typeface="Tahoma" panose="020B0604030504040204" pitchFamily="34" charset="0"/>
              <a:cs typeface="Tahoma" panose="020B0604030504040204" pitchFamily="34" charset="0"/>
            </a:endParaRPr>
          </a:p>
        </p:txBody>
      </p:sp>
      <p:grpSp>
        <p:nvGrpSpPr>
          <p:cNvPr id="2" name="Group 1">
            <a:extLst>
              <a:ext uri="{FF2B5EF4-FFF2-40B4-BE49-F238E27FC236}">
                <a16:creationId xmlns:a16="http://schemas.microsoft.com/office/drawing/2014/main" id="{0B6897A1-A108-4323-BAFE-CBF6683CF348}"/>
              </a:ext>
            </a:extLst>
          </p:cNvPr>
          <p:cNvGrpSpPr/>
          <p:nvPr/>
        </p:nvGrpSpPr>
        <p:grpSpPr>
          <a:xfrm>
            <a:off x="7331103" y="4653189"/>
            <a:ext cx="1669774" cy="464529"/>
            <a:chOff x="7331103" y="4603805"/>
            <a:chExt cx="1669774" cy="464529"/>
          </a:xfrm>
        </p:grpSpPr>
        <p:sp>
          <p:nvSpPr>
            <p:cNvPr id="8" name="Rectangle 7">
              <a:extLst>
                <a:ext uri="{FF2B5EF4-FFF2-40B4-BE49-F238E27FC236}">
                  <a16:creationId xmlns:a16="http://schemas.microsoft.com/office/drawing/2014/main" id="{9D93C3E7-C89B-47E3-901E-38C684CE9A85}"/>
                </a:ext>
              </a:extLst>
            </p:cNvPr>
            <p:cNvSpPr/>
            <p:nvPr/>
          </p:nvSpPr>
          <p:spPr>
            <a:xfrm>
              <a:off x="7331103" y="4702574"/>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9" name="Picture 2">
              <a:extLst>
                <a:ext uri="{FF2B5EF4-FFF2-40B4-BE49-F238E27FC236}">
                  <a16:creationId xmlns:a16="http://schemas.microsoft.com/office/drawing/2014/main" id="{255B8E72-72B8-444F-BC06-24BE6D60B8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1103" y="4603805"/>
              <a:ext cx="1669774" cy="28164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04624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01" y="0"/>
            <a:ext cx="9141291" cy="5143500"/>
          </a:xfrm>
          <a:prstGeom prst="rect">
            <a:avLst/>
          </a:prstGeom>
        </p:spPr>
      </p:pic>
      <p:sp>
        <p:nvSpPr>
          <p:cNvPr id="6" name="Title 2"/>
          <p:cNvSpPr txBox="1">
            <a:spLocks/>
          </p:cNvSpPr>
          <p:nvPr/>
        </p:nvSpPr>
        <p:spPr>
          <a:xfrm>
            <a:off x="276838" y="-2902"/>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BRIDGE TYPES</a:t>
            </a:r>
            <a:br>
              <a:rPr lang="en-GB" dirty="0">
                <a:solidFill>
                  <a:srgbClr val="1F1F1F"/>
                </a:solidFill>
                <a:latin typeface="Tahoma" panose="020B0604030504040204" pitchFamily="34" charset="0"/>
                <a:ea typeface="Tahoma" panose="020B0604030504040204" pitchFamily="34" charset="0"/>
                <a:cs typeface="Tahoma" panose="020B0604030504040204" pitchFamily="34" charset="0"/>
              </a:rPr>
            </a:br>
            <a:endParaRPr lang="en-GB"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sp>
        <p:nvSpPr>
          <p:cNvPr id="13" name="TextBox 12">
            <a:extLst>
              <a:ext uri="{FF2B5EF4-FFF2-40B4-BE49-F238E27FC236}">
                <a16:creationId xmlns:a16="http://schemas.microsoft.com/office/drawing/2014/main" id="{6491F726-5151-4E1D-AAB6-47BEFF416308}"/>
              </a:ext>
            </a:extLst>
          </p:cNvPr>
          <p:cNvSpPr txBox="1"/>
          <p:nvPr/>
        </p:nvSpPr>
        <p:spPr>
          <a:xfrm>
            <a:off x="352339" y="1527313"/>
            <a:ext cx="4630722" cy="2451953"/>
          </a:xfrm>
          <a:prstGeom prst="rect">
            <a:avLst/>
          </a:prstGeom>
          <a:noFill/>
        </p:spPr>
        <p:txBody>
          <a:bodyPr wrap="square">
            <a:spAutoFit/>
          </a:bodyPr>
          <a:lstStyle/>
          <a:p>
            <a:pPr marL="285750" indent="-285750">
              <a:buClr>
                <a:srgbClr val="FAB000"/>
              </a:buClr>
              <a:buFont typeface="Arial" panose="020B0604020202020204"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 Beam bridges</a:t>
            </a:r>
          </a:p>
          <a:p>
            <a:pPr marL="342900" indent="-34290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Box girder bridges</a:t>
            </a:r>
          </a:p>
          <a:p>
            <a:pPr marL="342900" indent="-34290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Arch bridges</a:t>
            </a:r>
          </a:p>
          <a:p>
            <a:pPr marL="342900" indent="-34290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Truss bridges</a:t>
            </a:r>
          </a:p>
          <a:p>
            <a:pPr marL="342900" indent="-34290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Suspension bridges</a:t>
            </a:r>
          </a:p>
          <a:p>
            <a:pPr marL="342900" indent="-342900">
              <a:buClr>
                <a:srgbClr val="FAB000"/>
              </a:buClr>
              <a:buFont typeface="Arial" pitchFamily="34" charset="0"/>
              <a:buChar char="•"/>
            </a:pPr>
            <a:endParaRPr lang="en-GB" sz="2000" baseline="30000" dirty="0">
              <a:latin typeface="Tahoma" panose="020B0604030504040204" pitchFamily="34" charset="0"/>
              <a:ea typeface="Tahoma" panose="020B0604030504040204" pitchFamily="34" charset="0"/>
              <a:cs typeface="Tahoma" panose="020B0604030504040204" pitchFamily="34" charset="0"/>
            </a:endParaRPr>
          </a:p>
          <a:p>
            <a:pPr marL="342900" indent="-342900">
              <a:buClr>
                <a:srgbClr val="FAB000"/>
              </a:buClr>
              <a:buFont typeface="Arial" pitchFamily="34" charset="0"/>
              <a:buChar char="•"/>
            </a:pPr>
            <a:r>
              <a:rPr lang="en-GB" sz="2000" baseline="30000" dirty="0">
                <a:latin typeface="Tahoma" panose="020B0604030504040204" pitchFamily="34" charset="0"/>
                <a:ea typeface="Tahoma" panose="020B0604030504040204" pitchFamily="34" charset="0"/>
                <a:cs typeface="Tahoma" panose="020B0604030504040204" pitchFamily="34" charset="0"/>
              </a:rPr>
              <a:t>Cable-stayed bridges</a:t>
            </a:r>
            <a:endParaRPr lang="en-GB" sz="2000" dirty="0">
              <a:latin typeface="Tahoma" panose="020B0604030504040204" pitchFamily="34" charset="0"/>
              <a:ea typeface="Tahoma" panose="020B0604030504040204" pitchFamily="34" charset="0"/>
              <a:cs typeface="Tahoma" panose="020B0604030504040204" pitchFamily="34" charset="0"/>
            </a:endParaRPr>
          </a:p>
        </p:txBody>
      </p:sp>
      <p:sp>
        <p:nvSpPr>
          <p:cNvPr id="10" name="Rectangle 9">
            <a:extLst>
              <a:ext uri="{FF2B5EF4-FFF2-40B4-BE49-F238E27FC236}">
                <a16:creationId xmlns:a16="http://schemas.microsoft.com/office/drawing/2014/main" id="{DEA3BA25-A19E-4073-916A-440315FF64B8}"/>
              </a:ext>
            </a:extLst>
          </p:cNvPr>
          <p:cNvSpPr/>
          <p:nvPr/>
        </p:nvSpPr>
        <p:spPr>
          <a:xfrm>
            <a:off x="7474226" y="4738681"/>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11" name="Picture 2">
            <a:extLst>
              <a:ext uri="{FF2B5EF4-FFF2-40B4-BE49-F238E27FC236}">
                <a16:creationId xmlns:a16="http://schemas.microsoft.com/office/drawing/2014/main" id="{3A9D5AA0-FB35-499B-BD0C-41267CBE53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4226" y="4639912"/>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A picture containing qr code&#10;&#10;Description automatically generated">
            <a:extLst>
              <a:ext uri="{FF2B5EF4-FFF2-40B4-BE49-F238E27FC236}">
                <a16:creationId xmlns:a16="http://schemas.microsoft.com/office/drawing/2014/main" id="{C5B03CBB-DE8E-497E-9EE0-07971F864CA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rot="5400000">
            <a:off x="5201772" y="-818813"/>
            <a:ext cx="3196206" cy="4833833"/>
          </a:xfrm>
          <a:prstGeom prst="rect">
            <a:avLst/>
          </a:prstGeom>
        </p:spPr>
      </p:pic>
      <p:pic>
        <p:nvPicPr>
          <p:cNvPr id="3" name="Picture 2">
            <a:extLst>
              <a:ext uri="{FF2B5EF4-FFF2-40B4-BE49-F238E27FC236}">
                <a16:creationId xmlns:a16="http://schemas.microsoft.com/office/drawing/2014/main" id="{F53A6BE2-EDFC-4B33-9464-7CA860EE4E06}"/>
              </a:ext>
            </a:extLst>
          </p:cNvPr>
          <p:cNvPicPr>
            <a:picLocks noChangeAspect="1"/>
          </p:cNvPicPr>
          <p:nvPr/>
        </p:nvPicPr>
        <p:blipFill>
          <a:blip r:embed="rId6"/>
          <a:stretch>
            <a:fillRect/>
          </a:stretch>
        </p:blipFill>
        <p:spPr>
          <a:xfrm>
            <a:off x="3629042" y="2036467"/>
            <a:ext cx="400050" cy="304800"/>
          </a:xfrm>
          <a:prstGeom prst="rect">
            <a:avLst/>
          </a:prstGeom>
        </p:spPr>
      </p:pic>
      <p:pic>
        <p:nvPicPr>
          <p:cNvPr id="14" name="Picture 13">
            <a:extLst>
              <a:ext uri="{FF2B5EF4-FFF2-40B4-BE49-F238E27FC236}">
                <a16:creationId xmlns:a16="http://schemas.microsoft.com/office/drawing/2014/main" id="{12183471-0C93-49E8-A4E0-221C22C3B411}"/>
              </a:ext>
            </a:extLst>
          </p:cNvPr>
          <p:cNvPicPr>
            <a:picLocks noChangeAspect="1"/>
          </p:cNvPicPr>
          <p:nvPr/>
        </p:nvPicPr>
        <p:blipFill>
          <a:blip r:embed="rId7"/>
          <a:stretch>
            <a:fillRect/>
          </a:stretch>
        </p:blipFill>
        <p:spPr>
          <a:xfrm>
            <a:off x="3321918" y="4050157"/>
            <a:ext cx="514350" cy="504825"/>
          </a:xfrm>
          <a:prstGeom prst="rect">
            <a:avLst/>
          </a:prstGeom>
        </p:spPr>
      </p:pic>
      <p:pic>
        <p:nvPicPr>
          <p:cNvPr id="15" name="Picture 14">
            <a:extLst>
              <a:ext uri="{FF2B5EF4-FFF2-40B4-BE49-F238E27FC236}">
                <a16:creationId xmlns:a16="http://schemas.microsoft.com/office/drawing/2014/main" id="{70190245-E931-4463-B57E-F2671971AE0D}"/>
              </a:ext>
            </a:extLst>
          </p:cNvPr>
          <p:cNvPicPr>
            <a:picLocks noChangeAspect="1"/>
          </p:cNvPicPr>
          <p:nvPr/>
        </p:nvPicPr>
        <p:blipFill>
          <a:blip r:embed="rId6"/>
          <a:stretch>
            <a:fillRect/>
          </a:stretch>
        </p:blipFill>
        <p:spPr>
          <a:xfrm>
            <a:off x="3598247" y="4572595"/>
            <a:ext cx="400050" cy="304800"/>
          </a:xfrm>
          <a:prstGeom prst="rect">
            <a:avLst/>
          </a:prstGeom>
        </p:spPr>
      </p:pic>
      <p:sp>
        <p:nvSpPr>
          <p:cNvPr id="9" name="TextBox 8"/>
          <p:cNvSpPr txBox="1"/>
          <p:nvPr/>
        </p:nvSpPr>
        <p:spPr>
          <a:xfrm>
            <a:off x="2313105" y="4843129"/>
            <a:ext cx="2219326" cy="297517"/>
          </a:xfrm>
          <a:prstGeom prst="rect">
            <a:avLst/>
          </a:prstGeom>
          <a:noFill/>
        </p:spPr>
        <p:txBody>
          <a:bodyPr wrap="square" rtlCol="0">
            <a:spAutoFit/>
          </a:bodyPr>
          <a:lstStyle/>
          <a:p>
            <a:pPr algn="r"/>
            <a:r>
              <a:rPr lang="en-GB" sz="1000" baseline="30000" dirty="0"/>
              <a:t>Millennium Bridge, London, England Photographer </a:t>
            </a:r>
            <a:r>
              <a:rPr lang="en-GB" sz="1000" baseline="30000" dirty="0" err="1"/>
              <a:t>KlickingKarl</a:t>
            </a:r>
            <a:r>
              <a:rPr lang="en-GB" sz="1000" baseline="30000" dirty="0"/>
              <a:t> ©</a:t>
            </a:r>
            <a:endParaRPr lang="en-ZA" sz="1000" baseline="30000" dirty="0"/>
          </a:p>
        </p:txBody>
      </p:sp>
    </p:spTree>
    <p:extLst>
      <p:ext uri="{BB962C8B-B14F-4D97-AF65-F5344CB8AC3E}">
        <p14:creationId xmlns:p14="http://schemas.microsoft.com/office/powerpoint/2010/main" val="3909465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2"/>
          <p:cNvSpPr txBox="1">
            <a:spLocks/>
          </p:cNvSpPr>
          <p:nvPr/>
        </p:nvSpPr>
        <p:spPr>
          <a:xfrm>
            <a:off x="308239" y="202351"/>
            <a:ext cx="2906423" cy="155316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BEAM BRIDGES </a:t>
            </a:r>
          </a:p>
          <a:p>
            <a:br>
              <a:rPr lang="en-GB" dirty="0">
                <a:latin typeface="Arial" panose="020B0604020202020204" pitchFamily="34" charset="0"/>
                <a:cs typeface="Arial" panose="020B0604020202020204" pitchFamily="34" charset="0"/>
              </a:rPr>
            </a:br>
            <a:endParaRPr lang="en-GB" dirty="0"/>
          </a:p>
        </p:txBody>
      </p:sp>
      <p:sp>
        <p:nvSpPr>
          <p:cNvPr id="19" name="Rectangle 18"/>
          <p:cNvSpPr/>
          <p:nvPr/>
        </p:nvSpPr>
        <p:spPr>
          <a:xfrm>
            <a:off x="8119716" y="604831"/>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2" name="Rectangle 21">
            <a:extLst>
              <a:ext uri="{FF2B5EF4-FFF2-40B4-BE49-F238E27FC236}">
                <a16:creationId xmlns:a16="http://schemas.microsoft.com/office/drawing/2014/main" id="{8600FF56-3324-4606-98DC-7F23C6D0C1ED}"/>
              </a:ext>
            </a:extLst>
          </p:cNvPr>
          <p:cNvSpPr/>
          <p:nvPr/>
        </p:nvSpPr>
        <p:spPr>
          <a:xfrm>
            <a:off x="7374623" y="4691324"/>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24" name="Picture 2">
            <a:extLst>
              <a:ext uri="{FF2B5EF4-FFF2-40B4-BE49-F238E27FC236}">
                <a16:creationId xmlns:a16="http://schemas.microsoft.com/office/drawing/2014/main" id="{BF18568B-E475-4090-9F73-9430ADF65E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74623" y="4592555"/>
            <a:ext cx="1669774" cy="281649"/>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E4E12DDA-CAFD-42F7-BD90-5B6818E484DF}"/>
              </a:ext>
            </a:extLst>
          </p:cNvPr>
          <p:cNvGrpSpPr/>
          <p:nvPr/>
        </p:nvGrpSpPr>
        <p:grpSpPr>
          <a:xfrm>
            <a:off x="371518" y="995356"/>
            <a:ext cx="8776319" cy="3267632"/>
            <a:chOff x="384212" y="215889"/>
            <a:chExt cx="8776319" cy="3267632"/>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4116" y="752475"/>
              <a:ext cx="4073660" cy="2714624"/>
            </a:xfrm>
            <a:prstGeom prst="rect">
              <a:avLst/>
            </a:prstGeom>
          </p:spPr>
        </p:pic>
        <p:grpSp>
          <p:nvGrpSpPr>
            <p:cNvPr id="15" name="Group 14"/>
            <p:cNvGrpSpPr/>
            <p:nvPr/>
          </p:nvGrpSpPr>
          <p:grpSpPr>
            <a:xfrm>
              <a:off x="5479294" y="215889"/>
              <a:ext cx="3681237" cy="1581740"/>
              <a:chOff x="4829004" y="907471"/>
              <a:chExt cx="3681237" cy="1581740"/>
            </a:xfrm>
          </p:grpSpPr>
          <p:sp>
            <p:nvSpPr>
              <p:cNvPr id="13" name="Rectangle 12"/>
              <p:cNvSpPr/>
              <p:nvPr/>
            </p:nvSpPr>
            <p:spPr>
              <a:xfrm>
                <a:off x="4829004" y="1028699"/>
                <a:ext cx="2409996" cy="301647"/>
              </a:xfrm>
              <a:prstGeom prst="rect">
                <a:avLst/>
              </a:prstGeom>
              <a:solidFill>
                <a:srgbClr val="FAB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4" name="Title 2"/>
              <p:cNvSpPr txBox="1">
                <a:spLocks/>
              </p:cNvSpPr>
              <p:nvPr/>
            </p:nvSpPr>
            <p:spPr>
              <a:xfrm>
                <a:off x="4829004" y="907471"/>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Beam bridge over a rural road</a:t>
                </a:r>
              </a:p>
              <a:p>
                <a:br>
                  <a:rPr lang="en-GB" dirty="0">
                    <a:latin typeface="Arial" panose="020B0604020202020204" pitchFamily="34" charset="0"/>
                    <a:cs typeface="Arial" panose="020B0604020202020204" pitchFamily="34" charset="0"/>
                  </a:rPr>
                </a:br>
                <a:endParaRPr lang="en-GB" dirty="0"/>
              </a:p>
            </p:txBody>
          </p:sp>
        </p:gr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536" y="752475"/>
              <a:ext cx="4073660" cy="2714624"/>
            </a:xfrm>
            <a:prstGeom prst="rect">
              <a:avLst/>
            </a:prstGeom>
          </p:spPr>
        </p:pic>
        <p:grpSp>
          <p:nvGrpSpPr>
            <p:cNvPr id="4" name="Group 3">
              <a:extLst>
                <a:ext uri="{FF2B5EF4-FFF2-40B4-BE49-F238E27FC236}">
                  <a16:creationId xmlns:a16="http://schemas.microsoft.com/office/drawing/2014/main" id="{CAAD8470-D46B-4F8C-8988-5EF600C8BF2E}"/>
                </a:ext>
              </a:extLst>
            </p:cNvPr>
            <p:cNvGrpSpPr/>
            <p:nvPr/>
          </p:nvGrpSpPr>
          <p:grpSpPr>
            <a:xfrm>
              <a:off x="1504644" y="215889"/>
              <a:ext cx="3681237" cy="1581740"/>
              <a:chOff x="499152" y="243841"/>
              <a:chExt cx="3681237" cy="1581740"/>
            </a:xfrm>
          </p:grpSpPr>
          <p:sp>
            <p:nvSpPr>
              <p:cNvPr id="10" name="Rectangle 9"/>
              <p:cNvSpPr/>
              <p:nvPr/>
            </p:nvSpPr>
            <p:spPr>
              <a:xfrm>
                <a:off x="522968" y="380999"/>
                <a:ext cx="2009946" cy="301647"/>
              </a:xfrm>
              <a:prstGeom prst="rect">
                <a:avLst/>
              </a:prstGeom>
              <a:solidFill>
                <a:srgbClr val="FAB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1" name="Title 2"/>
              <p:cNvSpPr txBox="1">
                <a:spLocks/>
              </p:cNvSpPr>
              <p:nvPr/>
            </p:nvSpPr>
            <p:spPr>
              <a:xfrm>
                <a:off x="499152" y="243841"/>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A simple bridge solution</a:t>
                </a:r>
              </a:p>
              <a:p>
                <a:br>
                  <a:rPr lang="en-GB" dirty="0">
                    <a:latin typeface="Arial" panose="020B0604020202020204" pitchFamily="34" charset="0"/>
                    <a:cs typeface="Arial" panose="020B0604020202020204" pitchFamily="34" charset="0"/>
                  </a:rPr>
                </a:br>
                <a:endParaRPr lang="en-GB" dirty="0"/>
              </a:p>
            </p:txBody>
          </p:sp>
        </p:grpSp>
        <p:pic>
          <p:nvPicPr>
            <p:cNvPr id="25" name="Picture 24" descr="A picture containing qr code&#10;&#10;Description automatically generated">
              <a:extLst>
                <a:ext uri="{FF2B5EF4-FFF2-40B4-BE49-F238E27FC236}">
                  <a16:creationId xmlns:a16="http://schemas.microsoft.com/office/drawing/2014/main" id="{FBA97184-1C51-40AB-8853-D48304B42EA6}"/>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rot="10800000">
              <a:off x="6922997" y="752475"/>
              <a:ext cx="1836791" cy="2714624"/>
            </a:xfrm>
            <a:prstGeom prst="rect">
              <a:avLst/>
            </a:prstGeom>
          </p:spPr>
        </p:pic>
        <p:pic>
          <p:nvPicPr>
            <p:cNvPr id="26" name="Picture 25" descr="A picture containing qr code&#10;&#10;Description automatically generated">
              <a:extLst>
                <a:ext uri="{FF2B5EF4-FFF2-40B4-BE49-F238E27FC236}">
                  <a16:creationId xmlns:a16="http://schemas.microsoft.com/office/drawing/2014/main" id="{C3B30D7C-D856-4F0A-A0D5-E9DD83A7CE5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84212" y="744977"/>
              <a:ext cx="1836791" cy="2738544"/>
            </a:xfrm>
            <a:prstGeom prst="rect">
              <a:avLst/>
            </a:prstGeom>
          </p:spPr>
        </p:pic>
      </p:grpSp>
    </p:spTree>
    <p:extLst>
      <p:ext uri="{BB962C8B-B14F-4D97-AF65-F5344CB8AC3E}">
        <p14:creationId xmlns:p14="http://schemas.microsoft.com/office/powerpoint/2010/main" val="2582457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988" y="0"/>
            <a:ext cx="9141291" cy="5143500"/>
          </a:xfrm>
          <a:prstGeom prst="rect">
            <a:avLst/>
          </a:prstGeom>
        </p:spPr>
      </p:pic>
      <p:sp>
        <p:nvSpPr>
          <p:cNvPr id="8" name="Title 2"/>
          <p:cNvSpPr txBox="1">
            <a:spLocks/>
          </p:cNvSpPr>
          <p:nvPr/>
        </p:nvSpPr>
        <p:spPr>
          <a:xfrm>
            <a:off x="232763" y="13336"/>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BEAM BRIDGES</a:t>
            </a:r>
            <a:br>
              <a:rPr lang="en-GB" dirty="0">
                <a:solidFill>
                  <a:srgbClr val="1F1F1F"/>
                </a:solidFill>
                <a:latin typeface="Tahoma" panose="020B0604030504040204" pitchFamily="34" charset="0"/>
                <a:ea typeface="Tahoma" panose="020B0604030504040204" pitchFamily="34" charset="0"/>
                <a:cs typeface="Tahoma" panose="020B0604030504040204" pitchFamily="34" charset="0"/>
              </a:rPr>
            </a:br>
            <a:endParaRPr lang="en-GB"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sp>
        <p:nvSpPr>
          <p:cNvPr id="9" name="TextBox 8"/>
          <p:cNvSpPr txBox="1"/>
          <p:nvPr/>
        </p:nvSpPr>
        <p:spPr>
          <a:xfrm>
            <a:off x="344594" y="1139377"/>
            <a:ext cx="4055021" cy="2689198"/>
          </a:xfrm>
          <a:prstGeom prst="rect">
            <a:avLst/>
          </a:prstGeom>
          <a:noFill/>
        </p:spPr>
        <p:txBody>
          <a:bodyPr wrap="square" rtlCol="0">
            <a:spAutoFit/>
          </a:bodyPr>
          <a:lstStyle/>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A beam bridge is the simplest and oldest kind of bridge</a:t>
            </a:r>
          </a:p>
          <a:p>
            <a:pPr marL="285750" indent="-285750">
              <a:buClr>
                <a:srgbClr val="FAB000"/>
              </a:buClr>
              <a:buFont typeface="Arial" pitchFamily="34" charset="0"/>
              <a:buChar char="•"/>
            </a:pPr>
            <a:endParaRPr lang="en-ZA" sz="2000"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The further apart a beam bridge supports, the weaker it becomes</a:t>
            </a:r>
          </a:p>
          <a:p>
            <a:endParaRPr lang="en-GB" baseline="30000" dirty="0">
              <a:latin typeface="Tahoma" panose="020B0604030504040204" pitchFamily="34" charset="0"/>
              <a:ea typeface="Tahoma" panose="020B0604030504040204" pitchFamily="34" charset="0"/>
              <a:cs typeface="Tahoma" panose="020B0604030504040204" pitchFamily="34" charset="0"/>
            </a:endParaRPr>
          </a:p>
          <a:p>
            <a:endParaRPr lang="en-GB" baseline="30000" dirty="0">
              <a:latin typeface="Tahoma" panose="020B0604030504040204" pitchFamily="34" charset="0"/>
              <a:ea typeface="Tahoma" panose="020B0604030504040204" pitchFamily="34" charset="0"/>
              <a:cs typeface="Tahoma" panose="020B0604030504040204" pitchFamily="34" charset="0"/>
            </a:endParaRPr>
          </a:p>
          <a:p>
            <a:r>
              <a:rPr lang="en-GB" baseline="30000" dirty="0">
                <a:latin typeface="Tahoma" panose="020B0604030504040204" pitchFamily="34" charset="0"/>
                <a:ea typeface="Tahoma" panose="020B0604030504040204" pitchFamily="34" charset="0"/>
                <a:cs typeface="Tahoma" panose="020B0604030504040204" pitchFamily="34" charset="0"/>
              </a:rPr>
              <a:t>		</a:t>
            </a:r>
          </a:p>
          <a:p>
            <a:r>
              <a:rPr lang="en-GB" baseline="30000" dirty="0">
                <a:latin typeface="Tahoma" panose="020B0604030504040204" pitchFamily="34" charset="0"/>
                <a:ea typeface="Tahoma" panose="020B0604030504040204" pitchFamily="34" charset="0"/>
                <a:cs typeface="Tahoma" panose="020B0604030504040204" pitchFamily="34" charset="0"/>
              </a:rPr>
              <a:t>	</a:t>
            </a:r>
            <a:endParaRPr lang="en-GB" b="1" baseline="30000" dirty="0">
              <a:latin typeface="Tahoma" panose="020B0604030504040204" pitchFamily="34" charset="0"/>
              <a:ea typeface="Tahoma" panose="020B0604030504040204" pitchFamily="34" charset="0"/>
              <a:cs typeface="Tahoma" panose="020B0604030504040204" pitchFamily="34" charset="0"/>
            </a:endParaRPr>
          </a:p>
          <a:p>
            <a:pPr>
              <a:lnSpc>
                <a:spcPct val="200000"/>
              </a:lnSpc>
            </a:pPr>
            <a:r>
              <a:rPr lang="en-GB" b="1" baseline="30000" dirty="0">
                <a:latin typeface="Tahoma" panose="020B0604030504040204" pitchFamily="34" charset="0"/>
                <a:ea typeface="Tahoma" panose="020B0604030504040204" pitchFamily="34" charset="0"/>
                <a:cs typeface="Tahoma" panose="020B0604030504040204" pitchFamily="34" charset="0"/>
              </a:rPr>
              <a:t>		</a:t>
            </a:r>
          </a:p>
          <a:p>
            <a:pPr>
              <a:lnSpc>
                <a:spcPct val="200000"/>
              </a:lnSpc>
            </a:pPr>
            <a:r>
              <a:rPr lang="en-GB" b="1" baseline="30000" dirty="0">
                <a:latin typeface="Tahoma" panose="020B0604030504040204" pitchFamily="34" charset="0"/>
                <a:ea typeface="Tahoma" panose="020B0604030504040204" pitchFamily="34" charset="0"/>
                <a:cs typeface="Tahoma" panose="020B0604030504040204" pitchFamily="34" charset="0"/>
              </a:rPr>
              <a:t>		</a:t>
            </a:r>
            <a:endParaRPr lang="en-ZA" dirty="0">
              <a:latin typeface="Tahoma" panose="020B0604030504040204" pitchFamily="34" charset="0"/>
              <a:ea typeface="Tahoma" panose="020B0604030504040204" pitchFamily="34" charset="0"/>
              <a:cs typeface="Tahoma" panose="020B0604030504040204" pitchFamily="34" charset="0"/>
            </a:endParaRPr>
          </a:p>
        </p:txBody>
      </p:sp>
      <p:grpSp>
        <p:nvGrpSpPr>
          <p:cNvPr id="37" name="Group 36">
            <a:extLst>
              <a:ext uri="{FF2B5EF4-FFF2-40B4-BE49-F238E27FC236}">
                <a16:creationId xmlns:a16="http://schemas.microsoft.com/office/drawing/2014/main" id="{4BCF0596-5BF8-405F-9987-FB5022614A79}"/>
              </a:ext>
            </a:extLst>
          </p:cNvPr>
          <p:cNvGrpSpPr/>
          <p:nvPr/>
        </p:nvGrpSpPr>
        <p:grpSpPr>
          <a:xfrm>
            <a:off x="563290" y="3469275"/>
            <a:ext cx="561975" cy="561975"/>
            <a:chOff x="563290" y="3469275"/>
            <a:chExt cx="561975" cy="561975"/>
          </a:xfrm>
        </p:grpSpPr>
        <p:sp>
          <p:nvSpPr>
            <p:cNvPr id="21" name="Freeform 5">
              <a:extLst>
                <a:ext uri="{FF2B5EF4-FFF2-40B4-BE49-F238E27FC236}">
                  <a16:creationId xmlns:a16="http://schemas.microsoft.com/office/drawing/2014/main" id="{CF9888EB-055F-4AC1-A996-F0E0E849745D}"/>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1">
              <a:extLst>
                <a:ext uri="{FF2B5EF4-FFF2-40B4-BE49-F238E27FC236}">
                  <a16:creationId xmlns:a16="http://schemas.microsoft.com/office/drawing/2014/main" id="{0959E225-E6E8-48C5-932C-06785ADF0F99}"/>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3" name="Freeform 5">
            <a:extLst>
              <a:ext uri="{FF2B5EF4-FFF2-40B4-BE49-F238E27FC236}">
                <a16:creationId xmlns:a16="http://schemas.microsoft.com/office/drawing/2014/main" id="{C62431BE-1666-4513-9D00-95E739E46885}"/>
              </a:ext>
            </a:extLst>
          </p:cNvPr>
          <p:cNvSpPr>
            <a:spLocks/>
          </p:cNvSpPr>
          <p:nvPr/>
        </p:nvSpPr>
        <p:spPr bwMode="auto">
          <a:xfrm>
            <a:off x="563290" y="2813047"/>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1">
            <a:extLst>
              <a:ext uri="{FF2B5EF4-FFF2-40B4-BE49-F238E27FC236}">
                <a16:creationId xmlns:a16="http://schemas.microsoft.com/office/drawing/2014/main" id="{3FD9CD2E-8028-4D4E-A24F-AE51A7E4A3B5}"/>
              </a:ext>
            </a:extLst>
          </p:cNvPr>
          <p:cNvSpPr>
            <a:spLocks noEditPoints="1"/>
          </p:cNvSpPr>
          <p:nvPr/>
        </p:nvSpPr>
        <p:spPr bwMode="auto">
          <a:xfrm>
            <a:off x="656457" y="2917028"/>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nvGrpSpPr>
          <p:cNvPr id="26" name="Group 14">
            <a:extLst>
              <a:ext uri="{FF2B5EF4-FFF2-40B4-BE49-F238E27FC236}">
                <a16:creationId xmlns:a16="http://schemas.microsoft.com/office/drawing/2014/main" id="{0982D9F5-31EB-4F24-ABD7-6FCDC5334049}"/>
              </a:ext>
            </a:extLst>
          </p:cNvPr>
          <p:cNvGrpSpPr>
            <a:grpSpLocks noChangeAspect="1"/>
          </p:cNvGrpSpPr>
          <p:nvPr/>
        </p:nvGrpSpPr>
        <p:grpSpPr bwMode="auto">
          <a:xfrm>
            <a:off x="544513" y="4165095"/>
            <a:ext cx="560387" cy="560387"/>
            <a:chOff x="343" y="2585"/>
            <a:chExt cx="353" cy="353"/>
          </a:xfrm>
        </p:grpSpPr>
        <p:sp>
          <p:nvSpPr>
            <p:cNvPr id="27" name="AutoShape 13">
              <a:extLst>
                <a:ext uri="{FF2B5EF4-FFF2-40B4-BE49-F238E27FC236}">
                  <a16:creationId xmlns:a16="http://schemas.microsoft.com/office/drawing/2014/main" id="{6160E253-CF9C-45F5-B37E-0671655CAB35}"/>
                </a:ext>
              </a:extLst>
            </p:cNvPr>
            <p:cNvSpPr>
              <a:spLocks noChangeAspect="1" noChangeArrowheads="1" noTextEdit="1"/>
            </p:cNvSpPr>
            <p:nvPr/>
          </p:nvSpPr>
          <p:spPr bwMode="auto">
            <a:xfrm>
              <a:off x="343" y="2585"/>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8" name="Freeform 15">
              <a:extLst>
                <a:ext uri="{FF2B5EF4-FFF2-40B4-BE49-F238E27FC236}">
                  <a16:creationId xmlns:a16="http://schemas.microsoft.com/office/drawing/2014/main" id="{3DA18594-E1F1-43B0-88E7-1F7B3B2D521D}"/>
                </a:ext>
              </a:extLst>
            </p:cNvPr>
            <p:cNvSpPr>
              <a:spLocks/>
            </p:cNvSpPr>
            <p:nvPr/>
          </p:nvSpPr>
          <p:spPr bwMode="auto">
            <a:xfrm>
              <a:off x="343" y="2585"/>
              <a:ext cx="353" cy="353"/>
            </a:xfrm>
            <a:custGeom>
              <a:avLst/>
              <a:gdLst>
                <a:gd name="T0" fmla="*/ 13419 w 16238"/>
                <a:gd name="T1" fmla="*/ 2819 h 16238"/>
                <a:gd name="T2" fmla="*/ 13419 w 16238"/>
                <a:gd name="T3" fmla="*/ 0 h 16238"/>
                <a:gd name="T4" fmla="*/ 0 w 16238"/>
                <a:gd name="T5" fmla="*/ 0 h 16238"/>
                <a:gd name="T6" fmla="*/ 0 w 16238"/>
                <a:gd name="T7" fmla="*/ 16238 h 16238"/>
                <a:gd name="T8" fmla="*/ 16238 w 16238"/>
                <a:gd name="T9" fmla="*/ 16238 h 16238"/>
                <a:gd name="T10" fmla="*/ 16238 w 16238"/>
                <a:gd name="T11" fmla="*/ 2819 h 16238"/>
                <a:gd name="T12" fmla="*/ 13419 w 16238"/>
                <a:gd name="T13" fmla="*/ 2819 h 16238"/>
              </a:gdLst>
              <a:ahLst/>
              <a:cxnLst>
                <a:cxn ang="0">
                  <a:pos x="T0" y="T1"/>
                </a:cxn>
                <a:cxn ang="0">
                  <a:pos x="T2" y="T3"/>
                </a:cxn>
                <a:cxn ang="0">
                  <a:pos x="T4" y="T5"/>
                </a:cxn>
                <a:cxn ang="0">
                  <a:pos x="T6" y="T7"/>
                </a:cxn>
                <a:cxn ang="0">
                  <a:pos x="T8" y="T9"/>
                </a:cxn>
                <a:cxn ang="0">
                  <a:pos x="T10" y="T11"/>
                </a:cxn>
                <a:cxn ang="0">
                  <a:pos x="T12" y="T13"/>
                </a:cxn>
              </a:cxnLst>
              <a:rect l="0" t="0" r="r" b="b"/>
              <a:pathLst>
                <a:path w="16238" h="16238">
                  <a:moveTo>
                    <a:pt x="13419" y="2819"/>
                  </a:moveTo>
                  <a:lnTo>
                    <a:pt x="13419" y="0"/>
                  </a:lnTo>
                  <a:lnTo>
                    <a:pt x="0" y="0"/>
                  </a:lnTo>
                  <a:lnTo>
                    <a:pt x="0" y="16238"/>
                  </a:lnTo>
                  <a:lnTo>
                    <a:pt x="16238" y="16238"/>
                  </a:lnTo>
                  <a:lnTo>
                    <a:pt x="16238" y="2819"/>
                  </a:lnTo>
                  <a:lnTo>
                    <a:pt x="13419" y="2819"/>
                  </a:lnTo>
                  <a:close/>
                </a:path>
              </a:pathLst>
            </a:custGeom>
            <a:solidFill>
              <a:srgbClr val="FA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9" name="Freeform 16">
              <a:extLst>
                <a:ext uri="{FF2B5EF4-FFF2-40B4-BE49-F238E27FC236}">
                  <a16:creationId xmlns:a16="http://schemas.microsoft.com/office/drawing/2014/main" id="{9C1FAA2C-4D45-4B72-BB1D-3FFDD8494830}"/>
                </a:ext>
              </a:extLst>
            </p:cNvPr>
            <p:cNvSpPr>
              <a:spLocks noEditPoints="1"/>
            </p:cNvSpPr>
            <p:nvPr/>
          </p:nvSpPr>
          <p:spPr bwMode="auto">
            <a:xfrm>
              <a:off x="414" y="2667"/>
              <a:ext cx="211" cy="223"/>
            </a:xfrm>
            <a:custGeom>
              <a:avLst/>
              <a:gdLst>
                <a:gd name="T0" fmla="*/ 1727 w 9739"/>
                <a:gd name="T1" fmla="*/ 4810 h 10258"/>
                <a:gd name="T2" fmla="*/ 1993 w 9739"/>
                <a:gd name="T3" fmla="*/ 4611 h 10258"/>
                <a:gd name="T4" fmla="*/ 2139 w 9739"/>
                <a:gd name="T5" fmla="*/ 4308 h 10258"/>
                <a:gd name="T6" fmla="*/ 2131 w 9739"/>
                <a:gd name="T7" fmla="*/ 724 h 10258"/>
                <a:gd name="T8" fmla="*/ 1972 w 9739"/>
                <a:gd name="T9" fmla="*/ 429 h 10258"/>
                <a:gd name="T10" fmla="*/ 1696 w 9739"/>
                <a:gd name="T11" fmla="*/ 244 h 10258"/>
                <a:gd name="T12" fmla="*/ 625 w 9739"/>
                <a:gd name="T13" fmla="*/ 205 h 10258"/>
                <a:gd name="T14" fmla="*/ 308 w 9739"/>
                <a:gd name="T15" fmla="*/ 320 h 10258"/>
                <a:gd name="T16" fmla="*/ 84 w 9739"/>
                <a:gd name="T17" fmla="*/ 566 h 10258"/>
                <a:gd name="T18" fmla="*/ 0 w 9739"/>
                <a:gd name="T19" fmla="*/ 897 h 10258"/>
                <a:gd name="T20" fmla="*/ 69 w 9739"/>
                <a:gd name="T21" fmla="*/ 4469 h 10258"/>
                <a:gd name="T22" fmla="*/ 280 w 9739"/>
                <a:gd name="T23" fmla="*/ 4726 h 10258"/>
                <a:gd name="T24" fmla="*/ 590 w 9739"/>
                <a:gd name="T25" fmla="*/ 4857 h 10258"/>
                <a:gd name="T26" fmla="*/ 2863 w 9739"/>
                <a:gd name="T27" fmla="*/ 466 h 10258"/>
                <a:gd name="T28" fmla="*/ 4075 w 9739"/>
                <a:gd name="T29" fmla="*/ 202 h 10258"/>
                <a:gd name="T30" fmla="*/ 4899 w 9739"/>
                <a:gd name="T31" fmla="*/ 68 h 10258"/>
                <a:gd name="T32" fmla="*/ 5972 w 9739"/>
                <a:gd name="T33" fmla="*/ 3 h 10258"/>
                <a:gd name="T34" fmla="*/ 7046 w 9739"/>
                <a:gd name="T35" fmla="*/ 24 h 10258"/>
                <a:gd name="T36" fmla="*/ 8122 w 9739"/>
                <a:gd name="T37" fmla="*/ 132 h 10258"/>
                <a:gd name="T38" fmla="*/ 8622 w 9739"/>
                <a:gd name="T39" fmla="*/ 383 h 10258"/>
                <a:gd name="T40" fmla="*/ 8853 w 9739"/>
                <a:gd name="T41" fmla="*/ 605 h 10258"/>
                <a:gd name="T42" fmla="*/ 8983 w 9739"/>
                <a:gd name="T43" fmla="*/ 920 h 10258"/>
                <a:gd name="T44" fmla="*/ 8981 w 9739"/>
                <a:gd name="T45" fmla="*/ 1283 h 10258"/>
                <a:gd name="T46" fmla="*/ 9084 w 9739"/>
                <a:gd name="T47" fmla="*/ 1497 h 10258"/>
                <a:gd name="T48" fmla="*/ 9405 w 9739"/>
                <a:gd name="T49" fmla="*/ 1926 h 10258"/>
                <a:gd name="T50" fmla="*/ 9553 w 9739"/>
                <a:gd name="T51" fmla="*/ 2356 h 10258"/>
                <a:gd name="T52" fmla="*/ 9440 w 9739"/>
                <a:gd name="T53" fmla="*/ 2786 h 10258"/>
                <a:gd name="T54" fmla="*/ 9318 w 9739"/>
                <a:gd name="T55" fmla="*/ 2912 h 10258"/>
                <a:gd name="T56" fmla="*/ 9308 w 9739"/>
                <a:gd name="T57" fmla="*/ 3004 h 10258"/>
                <a:gd name="T58" fmla="*/ 9477 w 9739"/>
                <a:gd name="T59" fmla="*/ 3234 h 10258"/>
                <a:gd name="T60" fmla="*/ 9702 w 9739"/>
                <a:gd name="T61" fmla="*/ 3594 h 10258"/>
                <a:gd name="T62" fmla="*/ 9715 w 9739"/>
                <a:gd name="T63" fmla="*/ 3940 h 10258"/>
                <a:gd name="T64" fmla="*/ 9487 w 9739"/>
                <a:gd name="T65" fmla="*/ 4260 h 10258"/>
                <a:gd name="T66" fmla="*/ 9448 w 9739"/>
                <a:gd name="T67" fmla="*/ 4478 h 10258"/>
                <a:gd name="T68" fmla="*/ 9529 w 9739"/>
                <a:gd name="T69" fmla="*/ 4639 h 10258"/>
                <a:gd name="T70" fmla="*/ 9727 w 9739"/>
                <a:gd name="T71" fmla="*/ 5137 h 10258"/>
                <a:gd name="T72" fmla="*/ 9662 w 9739"/>
                <a:gd name="T73" fmla="*/ 5588 h 10258"/>
                <a:gd name="T74" fmla="*/ 9262 w 9739"/>
                <a:gd name="T75" fmla="*/ 5979 h 10258"/>
                <a:gd name="T76" fmla="*/ 8717 w 9739"/>
                <a:gd name="T77" fmla="*/ 6102 h 10258"/>
                <a:gd name="T78" fmla="*/ 7165 w 9739"/>
                <a:gd name="T79" fmla="*/ 6113 h 10258"/>
                <a:gd name="T80" fmla="*/ 6343 w 9739"/>
                <a:gd name="T81" fmla="*/ 6254 h 10258"/>
                <a:gd name="T82" fmla="*/ 6358 w 9739"/>
                <a:gd name="T83" fmla="*/ 6598 h 10258"/>
                <a:gd name="T84" fmla="*/ 6806 w 9739"/>
                <a:gd name="T85" fmla="*/ 7518 h 10258"/>
                <a:gd name="T86" fmla="*/ 7068 w 9739"/>
                <a:gd name="T87" fmla="*/ 8172 h 10258"/>
                <a:gd name="T88" fmla="*/ 7144 w 9739"/>
                <a:gd name="T89" fmla="*/ 8667 h 10258"/>
                <a:gd name="T90" fmla="*/ 7086 w 9739"/>
                <a:gd name="T91" fmla="*/ 9169 h 10258"/>
                <a:gd name="T92" fmla="*/ 6915 w 9739"/>
                <a:gd name="T93" fmla="*/ 9724 h 10258"/>
                <a:gd name="T94" fmla="*/ 6614 w 9739"/>
                <a:gd name="T95" fmla="*/ 10085 h 10258"/>
                <a:gd name="T96" fmla="*/ 6282 w 9739"/>
                <a:gd name="T97" fmla="*/ 10234 h 10258"/>
                <a:gd name="T98" fmla="*/ 5894 w 9739"/>
                <a:gd name="T99" fmla="*/ 10247 h 10258"/>
                <a:gd name="T100" fmla="*/ 5715 w 9739"/>
                <a:gd name="T101" fmla="*/ 9497 h 10258"/>
                <a:gd name="T102" fmla="*/ 5569 w 9739"/>
                <a:gd name="T103" fmla="*/ 8716 h 10258"/>
                <a:gd name="T104" fmla="*/ 5205 w 9739"/>
                <a:gd name="T105" fmla="*/ 8001 h 10258"/>
                <a:gd name="T106" fmla="*/ 4779 w 9739"/>
                <a:gd name="T107" fmla="*/ 7521 h 10258"/>
                <a:gd name="T108" fmla="*/ 4464 w 9739"/>
                <a:gd name="T109" fmla="*/ 7072 h 10258"/>
                <a:gd name="T110" fmla="*/ 4198 w 9739"/>
                <a:gd name="T111" fmla="*/ 6559 h 10258"/>
                <a:gd name="T112" fmla="*/ 3910 w 9739"/>
                <a:gd name="T113" fmla="*/ 5893 h 10258"/>
                <a:gd name="T114" fmla="*/ 3482 w 9739"/>
                <a:gd name="T115" fmla="*/ 5264 h 10258"/>
                <a:gd name="T116" fmla="*/ 2941 w 9739"/>
                <a:gd name="T117" fmla="*/ 4844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39" h="10258">
                  <a:moveTo>
                    <a:pt x="696" y="4865"/>
                  </a:moveTo>
                  <a:lnTo>
                    <a:pt x="1457" y="4865"/>
                  </a:lnTo>
                  <a:lnTo>
                    <a:pt x="1493" y="4864"/>
                  </a:lnTo>
                  <a:lnTo>
                    <a:pt x="1528" y="4861"/>
                  </a:lnTo>
                  <a:lnTo>
                    <a:pt x="1563" y="4857"/>
                  </a:lnTo>
                  <a:lnTo>
                    <a:pt x="1597" y="4851"/>
                  </a:lnTo>
                  <a:lnTo>
                    <a:pt x="1630" y="4843"/>
                  </a:lnTo>
                  <a:lnTo>
                    <a:pt x="1664" y="4834"/>
                  </a:lnTo>
                  <a:lnTo>
                    <a:pt x="1696" y="4823"/>
                  </a:lnTo>
                  <a:lnTo>
                    <a:pt x="1727" y="4810"/>
                  </a:lnTo>
                  <a:lnTo>
                    <a:pt x="1758" y="4796"/>
                  </a:lnTo>
                  <a:lnTo>
                    <a:pt x="1788" y="4781"/>
                  </a:lnTo>
                  <a:lnTo>
                    <a:pt x="1817" y="4764"/>
                  </a:lnTo>
                  <a:lnTo>
                    <a:pt x="1845" y="4746"/>
                  </a:lnTo>
                  <a:lnTo>
                    <a:pt x="1873" y="4726"/>
                  </a:lnTo>
                  <a:lnTo>
                    <a:pt x="1899" y="4705"/>
                  </a:lnTo>
                  <a:lnTo>
                    <a:pt x="1924" y="4684"/>
                  </a:lnTo>
                  <a:lnTo>
                    <a:pt x="1949" y="4660"/>
                  </a:lnTo>
                  <a:lnTo>
                    <a:pt x="1972" y="4636"/>
                  </a:lnTo>
                  <a:lnTo>
                    <a:pt x="1993" y="4611"/>
                  </a:lnTo>
                  <a:lnTo>
                    <a:pt x="2015" y="4584"/>
                  </a:lnTo>
                  <a:lnTo>
                    <a:pt x="2034" y="4557"/>
                  </a:lnTo>
                  <a:lnTo>
                    <a:pt x="2052" y="4529"/>
                  </a:lnTo>
                  <a:lnTo>
                    <a:pt x="2068" y="4500"/>
                  </a:lnTo>
                  <a:lnTo>
                    <a:pt x="2084" y="4469"/>
                  </a:lnTo>
                  <a:lnTo>
                    <a:pt x="2098" y="4439"/>
                  </a:lnTo>
                  <a:lnTo>
                    <a:pt x="2110" y="4408"/>
                  </a:lnTo>
                  <a:lnTo>
                    <a:pt x="2121" y="4375"/>
                  </a:lnTo>
                  <a:lnTo>
                    <a:pt x="2131" y="4342"/>
                  </a:lnTo>
                  <a:lnTo>
                    <a:pt x="2139" y="4308"/>
                  </a:lnTo>
                  <a:lnTo>
                    <a:pt x="2145" y="4275"/>
                  </a:lnTo>
                  <a:lnTo>
                    <a:pt x="2150" y="4240"/>
                  </a:lnTo>
                  <a:lnTo>
                    <a:pt x="2152" y="4205"/>
                  </a:lnTo>
                  <a:lnTo>
                    <a:pt x="2153" y="4169"/>
                  </a:lnTo>
                  <a:lnTo>
                    <a:pt x="2153" y="897"/>
                  </a:lnTo>
                  <a:lnTo>
                    <a:pt x="2152" y="862"/>
                  </a:lnTo>
                  <a:lnTo>
                    <a:pt x="2150" y="826"/>
                  </a:lnTo>
                  <a:lnTo>
                    <a:pt x="2145" y="792"/>
                  </a:lnTo>
                  <a:lnTo>
                    <a:pt x="2139" y="757"/>
                  </a:lnTo>
                  <a:lnTo>
                    <a:pt x="2131" y="724"/>
                  </a:lnTo>
                  <a:lnTo>
                    <a:pt x="2121" y="691"/>
                  </a:lnTo>
                  <a:lnTo>
                    <a:pt x="2110" y="659"/>
                  </a:lnTo>
                  <a:lnTo>
                    <a:pt x="2098" y="627"/>
                  </a:lnTo>
                  <a:lnTo>
                    <a:pt x="2084" y="596"/>
                  </a:lnTo>
                  <a:lnTo>
                    <a:pt x="2068" y="566"/>
                  </a:lnTo>
                  <a:lnTo>
                    <a:pt x="2052" y="537"/>
                  </a:lnTo>
                  <a:lnTo>
                    <a:pt x="2034" y="508"/>
                  </a:lnTo>
                  <a:lnTo>
                    <a:pt x="2015" y="481"/>
                  </a:lnTo>
                  <a:lnTo>
                    <a:pt x="1993" y="455"/>
                  </a:lnTo>
                  <a:lnTo>
                    <a:pt x="1972" y="429"/>
                  </a:lnTo>
                  <a:lnTo>
                    <a:pt x="1949" y="405"/>
                  </a:lnTo>
                  <a:lnTo>
                    <a:pt x="1924" y="383"/>
                  </a:lnTo>
                  <a:lnTo>
                    <a:pt x="1899" y="360"/>
                  </a:lnTo>
                  <a:lnTo>
                    <a:pt x="1873" y="340"/>
                  </a:lnTo>
                  <a:lnTo>
                    <a:pt x="1845" y="320"/>
                  </a:lnTo>
                  <a:lnTo>
                    <a:pt x="1817" y="302"/>
                  </a:lnTo>
                  <a:lnTo>
                    <a:pt x="1788" y="285"/>
                  </a:lnTo>
                  <a:lnTo>
                    <a:pt x="1758" y="270"/>
                  </a:lnTo>
                  <a:lnTo>
                    <a:pt x="1727" y="256"/>
                  </a:lnTo>
                  <a:lnTo>
                    <a:pt x="1696" y="244"/>
                  </a:lnTo>
                  <a:lnTo>
                    <a:pt x="1664" y="232"/>
                  </a:lnTo>
                  <a:lnTo>
                    <a:pt x="1630" y="223"/>
                  </a:lnTo>
                  <a:lnTo>
                    <a:pt x="1597" y="215"/>
                  </a:lnTo>
                  <a:lnTo>
                    <a:pt x="1563" y="209"/>
                  </a:lnTo>
                  <a:lnTo>
                    <a:pt x="1528" y="205"/>
                  </a:lnTo>
                  <a:lnTo>
                    <a:pt x="1493" y="202"/>
                  </a:lnTo>
                  <a:lnTo>
                    <a:pt x="1457" y="201"/>
                  </a:lnTo>
                  <a:lnTo>
                    <a:pt x="696" y="201"/>
                  </a:lnTo>
                  <a:lnTo>
                    <a:pt x="660" y="202"/>
                  </a:lnTo>
                  <a:lnTo>
                    <a:pt x="625" y="205"/>
                  </a:lnTo>
                  <a:lnTo>
                    <a:pt x="590" y="209"/>
                  </a:lnTo>
                  <a:lnTo>
                    <a:pt x="556" y="215"/>
                  </a:lnTo>
                  <a:lnTo>
                    <a:pt x="523" y="223"/>
                  </a:lnTo>
                  <a:lnTo>
                    <a:pt x="489" y="232"/>
                  </a:lnTo>
                  <a:lnTo>
                    <a:pt x="457" y="244"/>
                  </a:lnTo>
                  <a:lnTo>
                    <a:pt x="425" y="256"/>
                  </a:lnTo>
                  <a:lnTo>
                    <a:pt x="395" y="270"/>
                  </a:lnTo>
                  <a:lnTo>
                    <a:pt x="365" y="285"/>
                  </a:lnTo>
                  <a:lnTo>
                    <a:pt x="336" y="302"/>
                  </a:lnTo>
                  <a:lnTo>
                    <a:pt x="308" y="320"/>
                  </a:lnTo>
                  <a:lnTo>
                    <a:pt x="280" y="340"/>
                  </a:lnTo>
                  <a:lnTo>
                    <a:pt x="254" y="360"/>
                  </a:lnTo>
                  <a:lnTo>
                    <a:pt x="229" y="383"/>
                  </a:lnTo>
                  <a:lnTo>
                    <a:pt x="204" y="405"/>
                  </a:lnTo>
                  <a:lnTo>
                    <a:pt x="182" y="429"/>
                  </a:lnTo>
                  <a:lnTo>
                    <a:pt x="160" y="455"/>
                  </a:lnTo>
                  <a:lnTo>
                    <a:pt x="138" y="481"/>
                  </a:lnTo>
                  <a:lnTo>
                    <a:pt x="119" y="508"/>
                  </a:lnTo>
                  <a:lnTo>
                    <a:pt x="101" y="537"/>
                  </a:lnTo>
                  <a:lnTo>
                    <a:pt x="84" y="566"/>
                  </a:lnTo>
                  <a:lnTo>
                    <a:pt x="69" y="596"/>
                  </a:lnTo>
                  <a:lnTo>
                    <a:pt x="55" y="627"/>
                  </a:lnTo>
                  <a:lnTo>
                    <a:pt x="42" y="659"/>
                  </a:lnTo>
                  <a:lnTo>
                    <a:pt x="32" y="691"/>
                  </a:lnTo>
                  <a:lnTo>
                    <a:pt x="21" y="724"/>
                  </a:lnTo>
                  <a:lnTo>
                    <a:pt x="14" y="757"/>
                  </a:lnTo>
                  <a:lnTo>
                    <a:pt x="8" y="792"/>
                  </a:lnTo>
                  <a:lnTo>
                    <a:pt x="3" y="826"/>
                  </a:lnTo>
                  <a:lnTo>
                    <a:pt x="0" y="862"/>
                  </a:lnTo>
                  <a:lnTo>
                    <a:pt x="0" y="897"/>
                  </a:lnTo>
                  <a:lnTo>
                    <a:pt x="0" y="4169"/>
                  </a:lnTo>
                  <a:lnTo>
                    <a:pt x="0" y="4205"/>
                  </a:lnTo>
                  <a:lnTo>
                    <a:pt x="3" y="4240"/>
                  </a:lnTo>
                  <a:lnTo>
                    <a:pt x="8" y="4275"/>
                  </a:lnTo>
                  <a:lnTo>
                    <a:pt x="14" y="4308"/>
                  </a:lnTo>
                  <a:lnTo>
                    <a:pt x="21" y="4342"/>
                  </a:lnTo>
                  <a:lnTo>
                    <a:pt x="32" y="4375"/>
                  </a:lnTo>
                  <a:lnTo>
                    <a:pt x="42" y="4408"/>
                  </a:lnTo>
                  <a:lnTo>
                    <a:pt x="55" y="4439"/>
                  </a:lnTo>
                  <a:lnTo>
                    <a:pt x="69" y="4469"/>
                  </a:lnTo>
                  <a:lnTo>
                    <a:pt x="84" y="4500"/>
                  </a:lnTo>
                  <a:lnTo>
                    <a:pt x="101" y="4529"/>
                  </a:lnTo>
                  <a:lnTo>
                    <a:pt x="119" y="4557"/>
                  </a:lnTo>
                  <a:lnTo>
                    <a:pt x="138" y="4584"/>
                  </a:lnTo>
                  <a:lnTo>
                    <a:pt x="160" y="4611"/>
                  </a:lnTo>
                  <a:lnTo>
                    <a:pt x="182" y="4636"/>
                  </a:lnTo>
                  <a:lnTo>
                    <a:pt x="204" y="4660"/>
                  </a:lnTo>
                  <a:lnTo>
                    <a:pt x="229" y="4684"/>
                  </a:lnTo>
                  <a:lnTo>
                    <a:pt x="254" y="4705"/>
                  </a:lnTo>
                  <a:lnTo>
                    <a:pt x="280" y="4726"/>
                  </a:lnTo>
                  <a:lnTo>
                    <a:pt x="308" y="4746"/>
                  </a:lnTo>
                  <a:lnTo>
                    <a:pt x="336" y="4764"/>
                  </a:lnTo>
                  <a:lnTo>
                    <a:pt x="365" y="4781"/>
                  </a:lnTo>
                  <a:lnTo>
                    <a:pt x="395" y="4796"/>
                  </a:lnTo>
                  <a:lnTo>
                    <a:pt x="425" y="4810"/>
                  </a:lnTo>
                  <a:lnTo>
                    <a:pt x="457" y="4823"/>
                  </a:lnTo>
                  <a:lnTo>
                    <a:pt x="489" y="4834"/>
                  </a:lnTo>
                  <a:lnTo>
                    <a:pt x="523" y="4843"/>
                  </a:lnTo>
                  <a:lnTo>
                    <a:pt x="556" y="4851"/>
                  </a:lnTo>
                  <a:lnTo>
                    <a:pt x="590" y="4857"/>
                  </a:lnTo>
                  <a:lnTo>
                    <a:pt x="625" y="4861"/>
                  </a:lnTo>
                  <a:lnTo>
                    <a:pt x="660" y="4864"/>
                  </a:lnTo>
                  <a:lnTo>
                    <a:pt x="696" y="4865"/>
                  </a:lnTo>
                  <a:close/>
                  <a:moveTo>
                    <a:pt x="2500" y="4691"/>
                  </a:moveTo>
                  <a:lnTo>
                    <a:pt x="2500" y="514"/>
                  </a:lnTo>
                  <a:lnTo>
                    <a:pt x="2573" y="506"/>
                  </a:lnTo>
                  <a:lnTo>
                    <a:pt x="2646" y="498"/>
                  </a:lnTo>
                  <a:lnTo>
                    <a:pt x="2719" y="488"/>
                  </a:lnTo>
                  <a:lnTo>
                    <a:pt x="2791" y="477"/>
                  </a:lnTo>
                  <a:lnTo>
                    <a:pt x="2863" y="466"/>
                  </a:lnTo>
                  <a:lnTo>
                    <a:pt x="2935" y="453"/>
                  </a:lnTo>
                  <a:lnTo>
                    <a:pt x="3007" y="439"/>
                  </a:lnTo>
                  <a:lnTo>
                    <a:pt x="3079" y="426"/>
                  </a:lnTo>
                  <a:lnTo>
                    <a:pt x="3222" y="397"/>
                  </a:lnTo>
                  <a:lnTo>
                    <a:pt x="3364" y="365"/>
                  </a:lnTo>
                  <a:lnTo>
                    <a:pt x="3507" y="333"/>
                  </a:lnTo>
                  <a:lnTo>
                    <a:pt x="3650" y="299"/>
                  </a:lnTo>
                  <a:lnTo>
                    <a:pt x="3791" y="266"/>
                  </a:lnTo>
                  <a:lnTo>
                    <a:pt x="3933" y="233"/>
                  </a:lnTo>
                  <a:lnTo>
                    <a:pt x="4075" y="202"/>
                  </a:lnTo>
                  <a:lnTo>
                    <a:pt x="4218" y="171"/>
                  </a:lnTo>
                  <a:lnTo>
                    <a:pt x="4289" y="157"/>
                  </a:lnTo>
                  <a:lnTo>
                    <a:pt x="4360" y="143"/>
                  </a:lnTo>
                  <a:lnTo>
                    <a:pt x="4432" y="130"/>
                  </a:lnTo>
                  <a:lnTo>
                    <a:pt x="4503" y="119"/>
                  </a:lnTo>
                  <a:lnTo>
                    <a:pt x="4575" y="107"/>
                  </a:lnTo>
                  <a:lnTo>
                    <a:pt x="4647" y="96"/>
                  </a:lnTo>
                  <a:lnTo>
                    <a:pt x="4719" y="87"/>
                  </a:lnTo>
                  <a:lnTo>
                    <a:pt x="4792" y="79"/>
                  </a:lnTo>
                  <a:lnTo>
                    <a:pt x="4899" y="68"/>
                  </a:lnTo>
                  <a:lnTo>
                    <a:pt x="5006" y="58"/>
                  </a:lnTo>
                  <a:lnTo>
                    <a:pt x="5113" y="48"/>
                  </a:lnTo>
                  <a:lnTo>
                    <a:pt x="5220" y="40"/>
                  </a:lnTo>
                  <a:lnTo>
                    <a:pt x="5327" y="31"/>
                  </a:lnTo>
                  <a:lnTo>
                    <a:pt x="5435" y="24"/>
                  </a:lnTo>
                  <a:lnTo>
                    <a:pt x="5541" y="18"/>
                  </a:lnTo>
                  <a:lnTo>
                    <a:pt x="5649" y="13"/>
                  </a:lnTo>
                  <a:lnTo>
                    <a:pt x="5757" y="9"/>
                  </a:lnTo>
                  <a:lnTo>
                    <a:pt x="5864" y="6"/>
                  </a:lnTo>
                  <a:lnTo>
                    <a:pt x="5972" y="3"/>
                  </a:lnTo>
                  <a:lnTo>
                    <a:pt x="6078" y="1"/>
                  </a:lnTo>
                  <a:lnTo>
                    <a:pt x="6186" y="0"/>
                  </a:lnTo>
                  <a:lnTo>
                    <a:pt x="6293" y="0"/>
                  </a:lnTo>
                  <a:lnTo>
                    <a:pt x="6401" y="1"/>
                  </a:lnTo>
                  <a:lnTo>
                    <a:pt x="6509" y="3"/>
                  </a:lnTo>
                  <a:lnTo>
                    <a:pt x="6616" y="5"/>
                  </a:lnTo>
                  <a:lnTo>
                    <a:pt x="6724" y="9"/>
                  </a:lnTo>
                  <a:lnTo>
                    <a:pt x="6831" y="13"/>
                  </a:lnTo>
                  <a:lnTo>
                    <a:pt x="6939" y="18"/>
                  </a:lnTo>
                  <a:lnTo>
                    <a:pt x="7046" y="24"/>
                  </a:lnTo>
                  <a:lnTo>
                    <a:pt x="7154" y="31"/>
                  </a:lnTo>
                  <a:lnTo>
                    <a:pt x="7262" y="39"/>
                  </a:lnTo>
                  <a:lnTo>
                    <a:pt x="7369" y="48"/>
                  </a:lnTo>
                  <a:lnTo>
                    <a:pt x="7477" y="57"/>
                  </a:lnTo>
                  <a:lnTo>
                    <a:pt x="7584" y="67"/>
                  </a:lnTo>
                  <a:lnTo>
                    <a:pt x="7692" y="78"/>
                  </a:lnTo>
                  <a:lnTo>
                    <a:pt x="7799" y="90"/>
                  </a:lnTo>
                  <a:lnTo>
                    <a:pt x="7907" y="103"/>
                  </a:lnTo>
                  <a:lnTo>
                    <a:pt x="8015" y="118"/>
                  </a:lnTo>
                  <a:lnTo>
                    <a:pt x="8122" y="132"/>
                  </a:lnTo>
                  <a:lnTo>
                    <a:pt x="8229" y="148"/>
                  </a:lnTo>
                  <a:lnTo>
                    <a:pt x="8295" y="181"/>
                  </a:lnTo>
                  <a:lnTo>
                    <a:pt x="8359" y="215"/>
                  </a:lnTo>
                  <a:lnTo>
                    <a:pt x="8422" y="250"/>
                  </a:lnTo>
                  <a:lnTo>
                    <a:pt x="8481" y="286"/>
                  </a:lnTo>
                  <a:lnTo>
                    <a:pt x="8511" y="304"/>
                  </a:lnTo>
                  <a:lnTo>
                    <a:pt x="8539" y="323"/>
                  </a:lnTo>
                  <a:lnTo>
                    <a:pt x="8568" y="343"/>
                  </a:lnTo>
                  <a:lnTo>
                    <a:pt x="8595" y="362"/>
                  </a:lnTo>
                  <a:lnTo>
                    <a:pt x="8622" y="383"/>
                  </a:lnTo>
                  <a:lnTo>
                    <a:pt x="8648" y="403"/>
                  </a:lnTo>
                  <a:lnTo>
                    <a:pt x="8673" y="423"/>
                  </a:lnTo>
                  <a:lnTo>
                    <a:pt x="8699" y="444"/>
                  </a:lnTo>
                  <a:lnTo>
                    <a:pt x="8722" y="466"/>
                  </a:lnTo>
                  <a:lnTo>
                    <a:pt x="8746" y="488"/>
                  </a:lnTo>
                  <a:lnTo>
                    <a:pt x="8769" y="510"/>
                  </a:lnTo>
                  <a:lnTo>
                    <a:pt x="8791" y="533"/>
                  </a:lnTo>
                  <a:lnTo>
                    <a:pt x="8812" y="556"/>
                  </a:lnTo>
                  <a:lnTo>
                    <a:pt x="8833" y="580"/>
                  </a:lnTo>
                  <a:lnTo>
                    <a:pt x="8853" y="605"/>
                  </a:lnTo>
                  <a:lnTo>
                    <a:pt x="8871" y="629"/>
                  </a:lnTo>
                  <a:lnTo>
                    <a:pt x="8889" y="655"/>
                  </a:lnTo>
                  <a:lnTo>
                    <a:pt x="8907" y="680"/>
                  </a:lnTo>
                  <a:lnTo>
                    <a:pt x="8924" y="706"/>
                  </a:lnTo>
                  <a:lnTo>
                    <a:pt x="8939" y="733"/>
                  </a:lnTo>
                  <a:lnTo>
                    <a:pt x="8954" y="760"/>
                  </a:lnTo>
                  <a:lnTo>
                    <a:pt x="8969" y="787"/>
                  </a:lnTo>
                  <a:lnTo>
                    <a:pt x="8981" y="816"/>
                  </a:lnTo>
                  <a:lnTo>
                    <a:pt x="8993" y="844"/>
                  </a:lnTo>
                  <a:lnTo>
                    <a:pt x="8983" y="920"/>
                  </a:lnTo>
                  <a:lnTo>
                    <a:pt x="8974" y="997"/>
                  </a:lnTo>
                  <a:lnTo>
                    <a:pt x="8971" y="1035"/>
                  </a:lnTo>
                  <a:lnTo>
                    <a:pt x="8968" y="1073"/>
                  </a:lnTo>
                  <a:lnTo>
                    <a:pt x="8967" y="1111"/>
                  </a:lnTo>
                  <a:lnTo>
                    <a:pt x="8967" y="1149"/>
                  </a:lnTo>
                  <a:lnTo>
                    <a:pt x="8969" y="1187"/>
                  </a:lnTo>
                  <a:lnTo>
                    <a:pt x="8972" y="1225"/>
                  </a:lnTo>
                  <a:lnTo>
                    <a:pt x="8975" y="1244"/>
                  </a:lnTo>
                  <a:lnTo>
                    <a:pt x="8978" y="1263"/>
                  </a:lnTo>
                  <a:lnTo>
                    <a:pt x="8981" y="1283"/>
                  </a:lnTo>
                  <a:lnTo>
                    <a:pt x="8986" y="1301"/>
                  </a:lnTo>
                  <a:lnTo>
                    <a:pt x="8991" y="1320"/>
                  </a:lnTo>
                  <a:lnTo>
                    <a:pt x="8996" y="1340"/>
                  </a:lnTo>
                  <a:lnTo>
                    <a:pt x="9002" y="1359"/>
                  </a:lnTo>
                  <a:lnTo>
                    <a:pt x="9009" y="1377"/>
                  </a:lnTo>
                  <a:lnTo>
                    <a:pt x="9017" y="1396"/>
                  </a:lnTo>
                  <a:lnTo>
                    <a:pt x="9026" y="1416"/>
                  </a:lnTo>
                  <a:lnTo>
                    <a:pt x="9036" y="1435"/>
                  </a:lnTo>
                  <a:lnTo>
                    <a:pt x="9046" y="1453"/>
                  </a:lnTo>
                  <a:lnTo>
                    <a:pt x="9084" y="1497"/>
                  </a:lnTo>
                  <a:lnTo>
                    <a:pt x="9122" y="1540"/>
                  </a:lnTo>
                  <a:lnTo>
                    <a:pt x="9157" y="1582"/>
                  </a:lnTo>
                  <a:lnTo>
                    <a:pt x="9193" y="1626"/>
                  </a:lnTo>
                  <a:lnTo>
                    <a:pt x="9227" y="1668"/>
                  </a:lnTo>
                  <a:lnTo>
                    <a:pt x="9261" y="1711"/>
                  </a:lnTo>
                  <a:lnTo>
                    <a:pt x="9292" y="1755"/>
                  </a:lnTo>
                  <a:lnTo>
                    <a:pt x="9323" y="1797"/>
                  </a:lnTo>
                  <a:lnTo>
                    <a:pt x="9352" y="1841"/>
                  </a:lnTo>
                  <a:lnTo>
                    <a:pt x="9380" y="1884"/>
                  </a:lnTo>
                  <a:lnTo>
                    <a:pt x="9405" y="1926"/>
                  </a:lnTo>
                  <a:lnTo>
                    <a:pt x="9429" y="1969"/>
                  </a:lnTo>
                  <a:lnTo>
                    <a:pt x="9452" y="2012"/>
                  </a:lnTo>
                  <a:lnTo>
                    <a:pt x="9472" y="2055"/>
                  </a:lnTo>
                  <a:lnTo>
                    <a:pt x="9490" y="2099"/>
                  </a:lnTo>
                  <a:lnTo>
                    <a:pt x="9507" y="2141"/>
                  </a:lnTo>
                  <a:lnTo>
                    <a:pt x="9521" y="2184"/>
                  </a:lnTo>
                  <a:lnTo>
                    <a:pt x="9532" y="2228"/>
                  </a:lnTo>
                  <a:lnTo>
                    <a:pt x="9542" y="2270"/>
                  </a:lnTo>
                  <a:lnTo>
                    <a:pt x="9549" y="2314"/>
                  </a:lnTo>
                  <a:lnTo>
                    <a:pt x="9553" y="2356"/>
                  </a:lnTo>
                  <a:lnTo>
                    <a:pt x="9555" y="2399"/>
                  </a:lnTo>
                  <a:lnTo>
                    <a:pt x="9554" y="2442"/>
                  </a:lnTo>
                  <a:lnTo>
                    <a:pt x="9551" y="2485"/>
                  </a:lnTo>
                  <a:lnTo>
                    <a:pt x="9544" y="2528"/>
                  </a:lnTo>
                  <a:lnTo>
                    <a:pt x="9535" y="2572"/>
                  </a:lnTo>
                  <a:lnTo>
                    <a:pt x="9523" y="2614"/>
                  </a:lnTo>
                  <a:lnTo>
                    <a:pt x="9507" y="2657"/>
                  </a:lnTo>
                  <a:lnTo>
                    <a:pt x="9487" y="2701"/>
                  </a:lnTo>
                  <a:lnTo>
                    <a:pt x="9465" y="2743"/>
                  </a:lnTo>
                  <a:lnTo>
                    <a:pt x="9440" y="2786"/>
                  </a:lnTo>
                  <a:lnTo>
                    <a:pt x="9410" y="2829"/>
                  </a:lnTo>
                  <a:lnTo>
                    <a:pt x="9395" y="2839"/>
                  </a:lnTo>
                  <a:lnTo>
                    <a:pt x="9382" y="2848"/>
                  </a:lnTo>
                  <a:lnTo>
                    <a:pt x="9368" y="2857"/>
                  </a:lnTo>
                  <a:lnTo>
                    <a:pt x="9357" y="2866"/>
                  </a:lnTo>
                  <a:lnTo>
                    <a:pt x="9347" y="2875"/>
                  </a:lnTo>
                  <a:lnTo>
                    <a:pt x="9338" y="2884"/>
                  </a:lnTo>
                  <a:lnTo>
                    <a:pt x="9330" y="2893"/>
                  </a:lnTo>
                  <a:lnTo>
                    <a:pt x="9324" y="2902"/>
                  </a:lnTo>
                  <a:lnTo>
                    <a:pt x="9318" y="2912"/>
                  </a:lnTo>
                  <a:lnTo>
                    <a:pt x="9313" y="2922"/>
                  </a:lnTo>
                  <a:lnTo>
                    <a:pt x="9309" y="2931"/>
                  </a:lnTo>
                  <a:lnTo>
                    <a:pt x="9306" y="2940"/>
                  </a:lnTo>
                  <a:lnTo>
                    <a:pt x="9304" y="2949"/>
                  </a:lnTo>
                  <a:lnTo>
                    <a:pt x="9303" y="2958"/>
                  </a:lnTo>
                  <a:lnTo>
                    <a:pt x="9303" y="2967"/>
                  </a:lnTo>
                  <a:lnTo>
                    <a:pt x="9303" y="2977"/>
                  </a:lnTo>
                  <a:lnTo>
                    <a:pt x="9304" y="2986"/>
                  </a:lnTo>
                  <a:lnTo>
                    <a:pt x="9306" y="2995"/>
                  </a:lnTo>
                  <a:lnTo>
                    <a:pt x="9308" y="3004"/>
                  </a:lnTo>
                  <a:lnTo>
                    <a:pt x="9311" y="3014"/>
                  </a:lnTo>
                  <a:lnTo>
                    <a:pt x="9318" y="3032"/>
                  </a:lnTo>
                  <a:lnTo>
                    <a:pt x="9327" y="3051"/>
                  </a:lnTo>
                  <a:lnTo>
                    <a:pt x="9338" y="3069"/>
                  </a:lnTo>
                  <a:lnTo>
                    <a:pt x="9349" y="3088"/>
                  </a:lnTo>
                  <a:lnTo>
                    <a:pt x="9362" y="3106"/>
                  </a:lnTo>
                  <a:lnTo>
                    <a:pt x="9376" y="3125"/>
                  </a:lnTo>
                  <a:lnTo>
                    <a:pt x="9411" y="3161"/>
                  </a:lnTo>
                  <a:lnTo>
                    <a:pt x="9445" y="3198"/>
                  </a:lnTo>
                  <a:lnTo>
                    <a:pt x="9477" y="3234"/>
                  </a:lnTo>
                  <a:lnTo>
                    <a:pt x="9508" y="3271"/>
                  </a:lnTo>
                  <a:lnTo>
                    <a:pt x="9537" y="3307"/>
                  </a:lnTo>
                  <a:lnTo>
                    <a:pt x="9564" y="3344"/>
                  </a:lnTo>
                  <a:lnTo>
                    <a:pt x="9590" y="3379"/>
                  </a:lnTo>
                  <a:lnTo>
                    <a:pt x="9613" y="3415"/>
                  </a:lnTo>
                  <a:lnTo>
                    <a:pt x="9635" y="3452"/>
                  </a:lnTo>
                  <a:lnTo>
                    <a:pt x="9655" y="3487"/>
                  </a:lnTo>
                  <a:lnTo>
                    <a:pt x="9673" y="3523"/>
                  </a:lnTo>
                  <a:lnTo>
                    <a:pt x="9689" y="3558"/>
                  </a:lnTo>
                  <a:lnTo>
                    <a:pt x="9702" y="3594"/>
                  </a:lnTo>
                  <a:lnTo>
                    <a:pt x="9715" y="3629"/>
                  </a:lnTo>
                  <a:lnTo>
                    <a:pt x="9724" y="3664"/>
                  </a:lnTo>
                  <a:lnTo>
                    <a:pt x="9732" y="3699"/>
                  </a:lnTo>
                  <a:lnTo>
                    <a:pt x="9736" y="3734"/>
                  </a:lnTo>
                  <a:lnTo>
                    <a:pt x="9739" y="3768"/>
                  </a:lnTo>
                  <a:lnTo>
                    <a:pt x="9739" y="3804"/>
                  </a:lnTo>
                  <a:lnTo>
                    <a:pt x="9737" y="3837"/>
                  </a:lnTo>
                  <a:lnTo>
                    <a:pt x="9732" y="3872"/>
                  </a:lnTo>
                  <a:lnTo>
                    <a:pt x="9725" y="3906"/>
                  </a:lnTo>
                  <a:lnTo>
                    <a:pt x="9715" y="3940"/>
                  </a:lnTo>
                  <a:lnTo>
                    <a:pt x="9702" y="3974"/>
                  </a:lnTo>
                  <a:lnTo>
                    <a:pt x="9686" y="4008"/>
                  </a:lnTo>
                  <a:lnTo>
                    <a:pt x="9668" y="4041"/>
                  </a:lnTo>
                  <a:lnTo>
                    <a:pt x="9648" y="4075"/>
                  </a:lnTo>
                  <a:lnTo>
                    <a:pt x="9623" y="4107"/>
                  </a:lnTo>
                  <a:lnTo>
                    <a:pt x="9596" y="4141"/>
                  </a:lnTo>
                  <a:lnTo>
                    <a:pt x="9566" y="4173"/>
                  </a:lnTo>
                  <a:lnTo>
                    <a:pt x="9534" y="4206"/>
                  </a:lnTo>
                  <a:lnTo>
                    <a:pt x="9497" y="4238"/>
                  </a:lnTo>
                  <a:lnTo>
                    <a:pt x="9487" y="4260"/>
                  </a:lnTo>
                  <a:lnTo>
                    <a:pt x="9479" y="4282"/>
                  </a:lnTo>
                  <a:lnTo>
                    <a:pt x="9470" y="4304"/>
                  </a:lnTo>
                  <a:lnTo>
                    <a:pt x="9463" y="4325"/>
                  </a:lnTo>
                  <a:lnTo>
                    <a:pt x="9457" y="4348"/>
                  </a:lnTo>
                  <a:lnTo>
                    <a:pt x="9451" y="4369"/>
                  </a:lnTo>
                  <a:lnTo>
                    <a:pt x="9448" y="4391"/>
                  </a:lnTo>
                  <a:lnTo>
                    <a:pt x="9445" y="4413"/>
                  </a:lnTo>
                  <a:lnTo>
                    <a:pt x="9444" y="4434"/>
                  </a:lnTo>
                  <a:lnTo>
                    <a:pt x="9445" y="4456"/>
                  </a:lnTo>
                  <a:lnTo>
                    <a:pt x="9448" y="4478"/>
                  </a:lnTo>
                  <a:lnTo>
                    <a:pt x="9453" y="4500"/>
                  </a:lnTo>
                  <a:lnTo>
                    <a:pt x="9456" y="4511"/>
                  </a:lnTo>
                  <a:lnTo>
                    <a:pt x="9460" y="4521"/>
                  </a:lnTo>
                  <a:lnTo>
                    <a:pt x="9465" y="4532"/>
                  </a:lnTo>
                  <a:lnTo>
                    <a:pt x="9470" y="4544"/>
                  </a:lnTo>
                  <a:lnTo>
                    <a:pt x="9476" y="4554"/>
                  </a:lnTo>
                  <a:lnTo>
                    <a:pt x="9482" y="4565"/>
                  </a:lnTo>
                  <a:lnTo>
                    <a:pt x="9489" y="4576"/>
                  </a:lnTo>
                  <a:lnTo>
                    <a:pt x="9497" y="4587"/>
                  </a:lnTo>
                  <a:lnTo>
                    <a:pt x="9529" y="4639"/>
                  </a:lnTo>
                  <a:lnTo>
                    <a:pt x="9558" y="4691"/>
                  </a:lnTo>
                  <a:lnTo>
                    <a:pt x="9586" y="4741"/>
                  </a:lnTo>
                  <a:lnTo>
                    <a:pt x="9612" y="4793"/>
                  </a:lnTo>
                  <a:lnTo>
                    <a:pt x="9635" y="4843"/>
                  </a:lnTo>
                  <a:lnTo>
                    <a:pt x="9657" y="4894"/>
                  </a:lnTo>
                  <a:lnTo>
                    <a:pt x="9675" y="4943"/>
                  </a:lnTo>
                  <a:lnTo>
                    <a:pt x="9692" y="4992"/>
                  </a:lnTo>
                  <a:lnTo>
                    <a:pt x="9706" y="5041"/>
                  </a:lnTo>
                  <a:lnTo>
                    <a:pt x="9718" y="5090"/>
                  </a:lnTo>
                  <a:lnTo>
                    <a:pt x="9727" y="5137"/>
                  </a:lnTo>
                  <a:lnTo>
                    <a:pt x="9734" y="5185"/>
                  </a:lnTo>
                  <a:lnTo>
                    <a:pt x="9737" y="5232"/>
                  </a:lnTo>
                  <a:lnTo>
                    <a:pt x="9738" y="5278"/>
                  </a:lnTo>
                  <a:lnTo>
                    <a:pt x="9736" y="5324"/>
                  </a:lnTo>
                  <a:lnTo>
                    <a:pt x="9732" y="5370"/>
                  </a:lnTo>
                  <a:lnTo>
                    <a:pt x="9724" y="5414"/>
                  </a:lnTo>
                  <a:lnTo>
                    <a:pt x="9713" y="5459"/>
                  </a:lnTo>
                  <a:lnTo>
                    <a:pt x="9698" y="5503"/>
                  </a:lnTo>
                  <a:lnTo>
                    <a:pt x="9682" y="5546"/>
                  </a:lnTo>
                  <a:lnTo>
                    <a:pt x="9662" y="5588"/>
                  </a:lnTo>
                  <a:lnTo>
                    <a:pt x="9637" y="5630"/>
                  </a:lnTo>
                  <a:lnTo>
                    <a:pt x="9610" y="5672"/>
                  </a:lnTo>
                  <a:lnTo>
                    <a:pt x="9580" y="5713"/>
                  </a:lnTo>
                  <a:lnTo>
                    <a:pt x="9546" y="5752"/>
                  </a:lnTo>
                  <a:lnTo>
                    <a:pt x="9508" y="5792"/>
                  </a:lnTo>
                  <a:lnTo>
                    <a:pt x="9466" y="5830"/>
                  </a:lnTo>
                  <a:lnTo>
                    <a:pt x="9421" y="5868"/>
                  </a:lnTo>
                  <a:lnTo>
                    <a:pt x="9373" y="5906"/>
                  </a:lnTo>
                  <a:lnTo>
                    <a:pt x="9319" y="5942"/>
                  </a:lnTo>
                  <a:lnTo>
                    <a:pt x="9262" y="5979"/>
                  </a:lnTo>
                  <a:lnTo>
                    <a:pt x="9201" y="6013"/>
                  </a:lnTo>
                  <a:lnTo>
                    <a:pt x="9160" y="6024"/>
                  </a:lnTo>
                  <a:lnTo>
                    <a:pt x="9119" y="6035"/>
                  </a:lnTo>
                  <a:lnTo>
                    <a:pt x="9078" y="6046"/>
                  </a:lnTo>
                  <a:lnTo>
                    <a:pt x="9037" y="6057"/>
                  </a:lnTo>
                  <a:lnTo>
                    <a:pt x="8996" y="6068"/>
                  </a:lnTo>
                  <a:lnTo>
                    <a:pt x="8954" y="6079"/>
                  </a:lnTo>
                  <a:lnTo>
                    <a:pt x="8913" y="6090"/>
                  </a:lnTo>
                  <a:lnTo>
                    <a:pt x="8872" y="6101"/>
                  </a:lnTo>
                  <a:lnTo>
                    <a:pt x="8717" y="6102"/>
                  </a:lnTo>
                  <a:lnTo>
                    <a:pt x="8562" y="6103"/>
                  </a:lnTo>
                  <a:lnTo>
                    <a:pt x="8406" y="6104"/>
                  </a:lnTo>
                  <a:lnTo>
                    <a:pt x="8251" y="6105"/>
                  </a:lnTo>
                  <a:lnTo>
                    <a:pt x="8096" y="6106"/>
                  </a:lnTo>
                  <a:lnTo>
                    <a:pt x="7941" y="6107"/>
                  </a:lnTo>
                  <a:lnTo>
                    <a:pt x="7785" y="6108"/>
                  </a:lnTo>
                  <a:lnTo>
                    <a:pt x="7631" y="6110"/>
                  </a:lnTo>
                  <a:lnTo>
                    <a:pt x="7476" y="6111"/>
                  </a:lnTo>
                  <a:lnTo>
                    <a:pt x="7320" y="6112"/>
                  </a:lnTo>
                  <a:lnTo>
                    <a:pt x="7165" y="6113"/>
                  </a:lnTo>
                  <a:lnTo>
                    <a:pt x="7010" y="6114"/>
                  </a:lnTo>
                  <a:lnTo>
                    <a:pt x="6855" y="6115"/>
                  </a:lnTo>
                  <a:lnTo>
                    <a:pt x="6699" y="6116"/>
                  </a:lnTo>
                  <a:lnTo>
                    <a:pt x="6545" y="6117"/>
                  </a:lnTo>
                  <a:lnTo>
                    <a:pt x="6390" y="6118"/>
                  </a:lnTo>
                  <a:lnTo>
                    <a:pt x="6379" y="6144"/>
                  </a:lnTo>
                  <a:lnTo>
                    <a:pt x="6369" y="6170"/>
                  </a:lnTo>
                  <a:lnTo>
                    <a:pt x="6359" y="6198"/>
                  </a:lnTo>
                  <a:lnTo>
                    <a:pt x="6350" y="6225"/>
                  </a:lnTo>
                  <a:lnTo>
                    <a:pt x="6343" y="6254"/>
                  </a:lnTo>
                  <a:lnTo>
                    <a:pt x="6336" y="6283"/>
                  </a:lnTo>
                  <a:lnTo>
                    <a:pt x="6332" y="6313"/>
                  </a:lnTo>
                  <a:lnTo>
                    <a:pt x="6328" y="6344"/>
                  </a:lnTo>
                  <a:lnTo>
                    <a:pt x="6326" y="6376"/>
                  </a:lnTo>
                  <a:lnTo>
                    <a:pt x="6326" y="6410"/>
                  </a:lnTo>
                  <a:lnTo>
                    <a:pt x="6328" y="6444"/>
                  </a:lnTo>
                  <a:lnTo>
                    <a:pt x="6332" y="6480"/>
                  </a:lnTo>
                  <a:lnTo>
                    <a:pt x="6338" y="6517"/>
                  </a:lnTo>
                  <a:lnTo>
                    <a:pt x="6347" y="6557"/>
                  </a:lnTo>
                  <a:lnTo>
                    <a:pt x="6358" y="6598"/>
                  </a:lnTo>
                  <a:lnTo>
                    <a:pt x="6372" y="6640"/>
                  </a:lnTo>
                  <a:lnTo>
                    <a:pt x="6417" y="6739"/>
                  </a:lnTo>
                  <a:lnTo>
                    <a:pt x="6464" y="6837"/>
                  </a:lnTo>
                  <a:lnTo>
                    <a:pt x="6513" y="6935"/>
                  </a:lnTo>
                  <a:lnTo>
                    <a:pt x="6561" y="7032"/>
                  </a:lnTo>
                  <a:lnTo>
                    <a:pt x="6611" y="7129"/>
                  </a:lnTo>
                  <a:lnTo>
                    <a:pt x="6660" y="7226"/>
                  </a:lnTo>
                  <a:lnTo>
                    <a:pt x="6710" y="7323"/>
                  </a:lnTo>
                  <a:lnTo>
                    <a:pt x="6758" y="7421"/>
                  </a:lnTo>
                  <a:lnTo>
                    <a:pt x="6806" y="7518"/>
                  </a:lnTo>
                  <a:lnTo>
                    <a:pt x="6852" y="7617"/>
                  </a:lnTo>
                  <a:lnTo>
                    <a:pt x="6896" y="7716"/>
                  </a:lnTo>
                  <a:lnTo>
                    <a:pt x="6940" y="7816"/>
                  </a:lnTo>
                  <a:lnTo>
                    <a:pt x="6960" y="7865"/>
                  </a:lnTo>
                  <a:lnTo>
                    <a:pt x="6979" y="7916"/>
                  </a:lnTo>
                  <a:lnTo>
                    <a:pt x="6999" y="7967"/>
                  </a:lnTo>
                  <a:lnTo>
                    <a:pt x="7018" y="8017"/>
                  </a:lnTo>
                  <a:lnTo>
                    <a:pt x="7035" y="8068"/>
                  </a:lnTo>
                  <a:lnTo>
                    <a:pt x="7053" y="8120"/>
                  </a:lnTo>
                  <a:lnTo>
                    <a:pt x="7068" y="8172"/>
                  </a:lnTo>
                  <a:lnTo>
                    <a:pt x="7083" y="8223"/>
                  </a:lnTo>
                  <a:lnTo>
                    <a:pt x="7096" y="8272"/>
                  </a:lnTo>
                  <a:lnTo>
                    <a:pt x="7107" y="8321"/>
                  </a:lnTo>
                  <a:lnTo>
                    <a:pt x="7117" y="8370"/>
                  </a:lnTo>
                  <a:lnTo>
                    <a:pt x="7125" y="8419"/>
                  </a:lnTo>
                  <a:lnTo>
                    <a:pt x="7132" y="8468"/>
                  </a:lnTo>
                  <a:lnTo>
                    <a:pt x="7137" y="8518"/>
                  </a:lnTo>
                  <a:lnTo>
                    <a:pt x="7141" y="8568"/>
                  </a:lnTo>
                  <a:lnTo>
                    <a:pt x="7143" y="8617"/>
                  </a:lnTo>
                  <a:lnTo>
                    <a:pt x="7144" y="8667"/>
                  </a:lnTo>
                  <a:lnTo>
                    <a:pt x="7143" y="8717"/>
                  </a:lnTo>
                  <a:lnTo>
                    <a:pt x="7142" y="8766"/>
                  </a:lnTo>
                  <a:lnTo>
                    <a:pt x="7139" y="8817"/>
                  </a:lnTo>
                  <a:lnTo>
                    <a:pt x="7135" y="8867"/>
                  </a:lnTo>
                  <a:lnTo>
                    <a:pt x="7130" y="8918"/>
                  </a:lnTo>
                  <a:lnTo>
                    <a:pt x="7123" y="8967"/>
                  </a:lnTo>
                  <a:lnTo>
                    <a:pt x="7115" y="9018"/>
                  </a:lnTo>
                  <a:lnTo>
                    <a:pt x="7106" y="9069"/>
                  </a:lnTo>
                  <a:lnTo>
                    <a:pt x="7097" y="9119"/>
                  </a:lnTo>
                  <a:lnTo>
                    <a:pt x="7086" y="9169"/>
                  </a:lnTo>
                  <a:lnTo>
                    <a:pt x="7075" y="9220"/>
                  </a:lnTo>
                  <a:lnTo>
                    <a:pt x="7063" y="9271"/>
                  </a:lnTo>
                  <a:lnTo>
                    <a:pt x="7048" y="9322"/>
                  </a:lnTo>
                  <a:lnTo>
                    <a:pt x="7035" y="9372"/>
                  </a:lnTo>
                  <a:lnTo>
                    <a:pt x="7020" y="9422"/>
                  </a:lnTo>
                  <a:lnTo>
                    <a:pt x="7004" y="9473"/>
                  </a:lnTo>
                  <a:lnTo>
                    <a:pt x="6988" y="9524"/>
                  </a:lnTo>
                  <a:lnTo>
                    <a:pt x="6970" y="9573"/>
                  </a:lnTo>
                  <a:lnTo>
                    <a:pt x="6952" y="9624"/>
                  </a:lnTo>
                  <a:lnTo>
                    <a:pt x="6915" y="9724"/>
                  </a:lnTo>
                  <a:lnTo>
                    <a:pt x="6875" y="9825"/>
                  </a:lnTo>
                  <a:lnTo>
                    <a:pt x="6848" y="9859"/>
                  </a:lnTo>
                  <a:lnTo>
                    <a:pt x="6819" y="9893"/>
                  </a:lnTo>
                  <a:lnTo>
                    <a:pt x="6791" y="9925"/>
                  </a:lnTo>
                  <a:lnTo>
                    <a:pt x="6762" y="9956"/>
                  </a:lnTo>
                  <a:lnTo>
                    <a:pt x="6734" y="9984"/>
                  </a:lnTo>
                  <a:lnTo>
                    <a:pt x="6704" y="10012"/>
                  </a:lnTo>
                  <a:lnTo>
                    <a:pt x="6674" y="10037"/>
                  </a:lnTo>
                  <a:lnTo>
                    <a:pt x="6645" y="10061"/>
                  </a:lnTo>
                  <a:lnTo>
                    <a:pt x="6614" y="10085"/>
                  </a:lnTo>
                  <a:lnTo>
                    <a:pt x="6583" y="10106"/>
                  </a:lnTo>
                  <a:lnTo>
                    <a:pt x="6551" y="10126"/>
                  </a:lnTo>
                  <a:lnTo>
                    <a:pt x="6519" y="10145"/>
                  </a:lnTo>
                  <a:lnTo>
                    <a:pt x="6486" y="10162"/>
                  </a:lnTo>
                  <a:lnTo>
                    <a:pt x="6454" y="10177"/>
                  </a:lnTo>
                  <a:lnTo>
                    <a:pt x="6420" y="10191"/>
                  </a:lnTo>
                  <a:lnTo>
                    <a:pt x="6387" y="10205"/>
                  </a:lnTo>
                  <a:lnTo>
                    <a:pt x="6352" y="10216"/>
                  </a:lnTo>
                  <a:lnTo>
                    <a:pt x="6318" y="10226"/>
                  </a:lnTo>
                  <a:lnTo>
                    <a:pt x="6282" y="10234"/>
                  </a:lnTo>
                  <a:lnTo>
                    <a:pt x="6246" y="10242"/>
                  </a:lnTo>
                  <a:lnTo>
                    <a:pt x="6209" y="10247"/>
                  </a:lnTo>
                  <a:lnTo>
                    <a:pt x="6172" y="10252"/>
                  </a:lnTo>
                  <a:lnTo>
                    <a:pt x="6134" y="10255"/>
                  </a:lnTo>
                  <a:lnTo>
                    <a:pt x="6096" y="10257"/>
                  </a:lnTo>
                  <a:lnTo>
                    <a:pt x="6057" y="10258"/>
                  </a:lnTo>
                  <a:lnTo>
                    <a:pt x="6016" y="10257"/>
                  </a:lnTo>
                  <a:lnTo>
                    <a:pt x="5977" y="10255"/>
                  </a:lnTo>
                  <a:lnTo>
                    <a:pt x="5935" y="10251"/>
                  </a:lnTo>
                  <a:lnTo>
                    <a:pt x="5894" y="10247"/>
                  </a:lnTo>
                  <a:lnTo>
                    <a:pt x="5851" y="10241"/>
                  </a:lnTo>
                  <a:lnTo>
                    <a:pt x="5808" y="10234"/>
                  </a:lnTo>
                  <a:lnTo>
                    <a:pt x="5765" y="10226"/>
                  </a:lnTo>
                  <a:lnTo>
                    <a:pt x="5755" y="10063"/>
                  </a:lnTo>
                  <a:lnTo>
                    <a:pt x="5745" y="9901"/>
                  </a:lnTo>
                  <a:lnTo>
                    <a:pt x="5740" y="9820"/>
                  </a:lnTo>
                  <a:lnTo>
                    <a:pt x="5735" y="9739"/>
                  </a:lnTo>
                  <a:lnTo>
                    <a:pt x="5729" y="9658"/>
                  </a:lnTo>
                  <a:lnTo>
                    <a:pt x="5722" y="9577"/>
                  </a:lnTo>
                  <a:lnTo>
                    <a:pt x="5715" y="9497"/>
                  </a:lnTo>
                  <a:lnTo>
                    <a:pt x="5707" y="9417"/>
                  </a:lnTo>
                  <a:lnTo>
                    <a:pt x="5698" y="9337"/>
                  </a:lnTo>
                  <a:lnTo>
                    <a:pt x="5687" y="9258"/>
                  </a:lnTo>
                  <a:lnTo>
                    <a:pt x="5674" y="9178"/>
                  </a:lnTo>
                  <a:lnTo>
                    <a:pt x="5661" y="9100"/>
                  </a:lnTo>
                  <a:lnTo>
                    <a:pt x="5647" y="9022"/>
                  </a:lnTo>
                  <a:lnTo>
                    <a:pt x="5630" y="8945"/>
                  </a:lnTo>
                  <a:lnTo>
                    <a:pt x="5611" y="8867"/>
                  </a:lnTo>
                  <a:lnTo>
                    <a:pt x="5591" y="8791"/>
                  </a:lnTo>
                  <a:lnTo>
                    <a:pt x="5569" y="8716"/>
                  </a:lnTo>
                  <a:lnTo>
                    <a:pt x="5544" y="8641"/>
                  </a:lnTo>
                  <a:lnTo>
                    <a:pt x="5518" y="8565"/>
                  </a:lnTo>
                  <a:lnTo>
                    <a:pt x="5489" y="8492"/>
                  </a:lnTo>
                  <a:lnTo>
                    <a:pt x="5457" y="8419"/>
                  </a:lnTo>
                  <a:lnTo>
                    <a:pt x="5423" y="8347"/>
                  </a:lnTo>
                  <a:lnTo>
                    <a:pt x="5385" y="8276"/>
                  </a:lnTo>
                  <a:lnTo>
                    <a:pt x="5345" y="8206"/>
                  </a:lnTo>
                  <a:lnTo>
                    <a:pt x="5302" y="8136"/>
                  </a:lnTo>
                  <a:lnTo>
                    <a:pt x="5255" y="8068"/>
                  </a:lnTo>
                  <a:lnTo>
                    <a:pt x="5205" y="8001"/>
                  </a:lnTo>
                  <a:lnTo>
                    <a:pt x="5152" y="7935"/>
                  </a:lnTo>
                  <a:lnTo>
                    <a:pt x="5095" y="7870"/>
                  </a:lnTo>
                  <a:lnTo>
                    <a:pt x="5035" y="7806"/>
                  </a:lnTo>
                  <a:lnTo>
                    <a:pt x="4996" y="7767"/>
                  </a:lnTo>
                  <a:lnTo>
                    <a:pt x="4959" y="7727"/>
                  </a:lnTo>
                  <a:lnTo>
                    <a:pt x="4921" y="7687"/>
                  </a:lnTo>
                  <a:lnTo>
                    <a:pt x="4886" y="7646"/>
                  </a:lnTo>
                  <a:lnTo>
                    <a:pt x="4849" y="7605"/>
                  </a:lnTo>
                  <a:lnTo>
                    <a:pt x="4815" y="7564"/>
                  </a:lnTo>
                  <a:lnTo>
                    <a:pt x="4779" y="7521"/>
                  </a:lnTo>
                  <a:lnTo>
                    <a:pt x="4746" y="7480"/>
                  </a:lnTo>
                  <a:lnTo>
                    <a:pt x="4712" y="7436"/>
                  </a:lnTo>
                  <a:lnTo>
                    <a:pt x="4680" y="7392"/>
                  </a:lnTo>
                  <a:lnTo>
                    <a:pt x="4647" y="7349"/>
                  </a:lnTo>
                  <a:lnTo>
                    <a:pt x="4615" y="7304"/>
                  </a:lnTo>
                  <a:lnTo>
                    <a:pt x="4584" y="7258"/>
                  </a:lnTo>
                  <a:lnTo>
                    <a:pt x="4553" y="7213"/>
                  </a:lnTo>
                  <a:lnTo>
                    <a:pt x="4522" y="7167"/>
                  </a:lnTo>
                  <a:lnTo>
                    <a:pt x="4493" y="7119"/>
                  </a:lnTo>
                  <a:lnTo>
                    <a:pt x="4464" y="7072"/>
                  </a:lnTo>
                  <a:lnTo>
                    <a:pt x="4435" y="7024"/>
                  </a:lnTo>
                  <a:lnTo>
                    <a:pt x="4407" y="6975"/>
                  </a:lnTo>
                  <a:lnTo>
                    <a:pt x="4379" y="6925"/>
                  </a:lnTo>
                  <a:lnTo>
                    <a:pt x="4352" y="6876"/>
                  </a:lnTo>
                  <a:lnTo>
                    <a:pt x="4325" y="6824"/>
                  </a:lnTo>
                  <a:lnTo>
                    <a:pt x="4298" y="6773"/>
                  </a:lnTo>
                  <a:lnTo>
                    <a:pt x="4273" y="6720"/>
                  </a:lnTo>
                  <a:lnTo>
                    <a:pt x="4246" y="6668"/>
                  </a:lnTo>
                  <a:lnTo>
                    <a:pt x="4222" y="6614"/>
                  </a:lnTo>
                  <a:lnTo>
                    <a:pt x="4198" y="6559"/>
                  </a:lnTo>
                  <a:lnTo>
                    <a:pt x="4173" y="6504"/>
                  </a:lnTo>
                  <a:lnTo>
                    <a:pt x="4149" y="6447"/>
                  </a:lnTo>
                  <a:lnTo>
                    <a:pt x="4126" y="6391"/>
                  </a:lnTo>
                  <a:lnTo>
                    <a:pt x="4102" y="6334"/>
                  </a:lnTo>
                  <a:lnTo>
                    <a:pt x="4080" y="6275"/>
                  </a:lnTo>
                  <a:lnTo>
                    <a:pt x="4049" y="6196"/>
                  </a:lnTo>
                  <a:lnTo>
                    <a:pt x="4016" y="6118"/>
                  </a:lnTo>
                  <a:lnTo>
                    <a:pt x="3983" y="6040"/>
                  </a:lnTo>
                  <a:lnTo>
                    <a:pt x="3947" y="5966"/>
                  </a:lnTo>
                  <a:lnTo>
                    <a:pt x="3910" y="5893"/>
                  </a:lnTo>
                  <a:lnTo>
                    <a:pt x="3873" y="5822"/>
                  </a:lnTo>
                  <a:lnTo>
                    <a:pt x="3834" y="5752"/>
                  </a:lnTo>
                  <a:lnTo>
                    <a:pt x="3795" y="5685"/>
                  </a:lnTo>
                  <a:lnTo>
                    <a:pt x="3753" y="5619"/>
                  </a:lnTo>
                  <a:lnTo>
                    <a:pt x="3712" y="5555"/>
                  </a:lnTo>
                  <a:lnTo>
                    <a:pt x="3668" y="5493"/>
                  </a:lnTo>
                  <a:lnTo>
                    <a:pt x="3623" y="5433"/>
                  </a:lnTo>
                  <a:lnTo>
                    <a:pt x="3578" y="5375"/>
                  </a:lnTo>
                  <a:lnTo>
                    <a:pt x="3530" y="5319"/>
                  </a:lnTo>
                  <a:lnTo>
                    <a:pt x="3482" y="5264"/>
                  </a:lnTo>
                  <a:lnTo>
                    <a:pt x="3433" y="5212"/>
                  </a:lnTo>
                  <a:lnTo>
                    <a:pt x="3383" y="5163"/>
                  </a:lnTo>
                  <a:lnTo>
                    <a:pt x="3331" y="5115"/>
                  </a:lnTo>
                  <a:lnTo>
                    <a:pt x="3279" y="5069"/>
                  </a:lnTo>
                  <a:lnTo>
                    <a:pt x="3225" y="5026"/>
                  </a:lnTo>
                  <a:lnTo>
                    <a:pt x="3171" y="4985"/>
                  </a:lnTo>
                  <a:lnTo>
                    <a:pt x="3115" y="4946"/>
                  </a:lnTo>
                  <a:lnTo>
                    <a:pt x="3058" y="4910"/>
                  </a:lnTo>
                  <a:lnTo>
                    <a:pt x="3000" y="4875"/>
                  </a:lnTo>
                  <a:lnTo>
                    <a:pt x="2941" y="4844"/>
                  </a:lnTo>
                  <a:lnTo>
                    <a:pt x="2881" y="4815"/>
                  </a:lnTo>
                  <a:lnTo>
                    <a:pt x="2821" y="4787"/>
                  </a:lnTo>
                  <a:lnTo>
                    <a:pt x="2759" y="4763"/>
                  </a:lnTo>
                  <a:lnTo>
                    <a:pt x="2695" y="4741"/>
                  </a:lnTo>
                  <a:lnTo>
                    <a:pt x="2631" y="4722"/>
                  </a:lnTo>
                  <a:lnTo>
                    <a:pt x="2566" y="4705"/>
                  </a:lnTo>
                  <a:lnTo>
                    <a:pt x="2500" y="46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32" name="TextBox 31">
            <a:extLst>
              <a:ext uri="{FF2B5EF4-FFF2-40B4-BE49-F238E27FC236}">
                <a16:creationId xmlns:a16="http://schemas.microsoft.com/office/drawing/2014/main" id="{B42A6DD0-AD97-49E8-9B55-85ACBE5AC32B}"/>
              </a:ext>
            </a:extLst>
          </p:cNvPr>
          <p:cNvSpPr txBox="1"/>
          <p:nvPr/>
        </p:nvSpPr>
        <p:spPr>
          <a:xfrm>
            <a:off x="355054" y="3032141"/>
            <a:ext cx="2835307" cy="276999"/>
          </a:xfrm>
          <a:prstGeom prst="rect">
            <a:avLst/>
          </a:prstGeom>
          <a:noFill/>
        </p:spPr>
        <p:txBody>
          <a:bodyPr wrap="square">
            <a:spAutoFit/>
          </a:bodyPr>
          <a:lstStyle/>
          <a:p>
            <a:r>
              <a:rPr lang="en-GB" baseline="30000" dirty="0">
                <a:latin typeface="Tahoma" panose="020B0604030504040204" pitchFamily="34" charset="0"/>
                <a:ea typeface="Tahoma" panose="020B0604030504040204" pitchFamily="34" charset="0"/>
                <a:cs typeface="Tahoma" panose="020B0604030504040204" pitchFamily="34" charset="0"/>
              </a:rPr>
              <a:t>		</a:t>
            </a:r>
            <a:r>
              <a:rPr lang="en-GB" b="1" baseline="30000" dirty="0">
                <a:latin typeface="Tahoma" panose="020B0604030504040204" pitchFamily="34" charset="0"/>
                <a:ea typeface="Tahoma" panose="020B0604030504040204" pitchFamily="34" charset="0"/>
                <a:cs typeface="Tahoma" panose="020B0604030504040204" pitchFamily="34" charset="0"/>
              </a:rPr>
              <a:t>Cheap to construct</a:t>
            </a:r>
          </a:p>
        </p:txBody>
      </p:sp>
      <p:sp>
        <p:nvSpPr>
          <p:cNvPr id="34" name="TextBox 33">
            <a:extLst>
              <a:ext uri="{FF2B5EF4-FFF2-40B4-BE49-F238E27FC236}">
                <a16:creationId xmlns:a16="http://schemas.microsoft.com/office/drawing/2014/main" id="{A6464F32-8663-4713-AEEA-72D320F41053}"/>
              </a:ext>
            </a:extLst>
          </p:cNvPr>
          <p:cNvSpPr txBox="1"/>
          <p:nvPr/>
        </p:nvSpPr>
        <p:spPr>
          <a:xfrm>
            <a:off x="1268039" y="3546286"/>
            <a:ext cx="1862355" cy="404406"/>
          </a:xfrm>
          <a:prstGeom prst="rect">
            <a:avLst/>
          </a:prstGeom>
          <a:noFill/>
        </p:spPr>
        <p:txBody>
          <a:bodyPr wrap="square">
            <a:spAutoFit/>
          </a:bodyPr>
          <a:lstStyle/>
          <a:p>
            <a:pPr>
              <a:lnSpc>
                <a:spcPct val="200000"/>
              </a:lnSpc>
            </a:pPr>
            <a:r>
              <a:rPr lang="en-GB" b="1" baseline="30000" dirty="0">
                <a:latin typeface="Tahoma" panose="020B0604030504040204" pitchFamily="34" charset="0"/>
                <a:ea typeface="Tahoma" panose="020B0604030504040204" pitchFamily="34" charset="0"/>
                <a:cs typeface="Tahoma" panose="020B0604030504040204" pitchFamily="34" charset="0"/>
              </a:rPr>
              <a:t>Easy to manufacture</a:t>
            </a:r>
          </a:p>
        </p:txBody>
      </p:sp>
      <p:sp>
        <p:nvSpPr>
          <p:cNvPr id="36" name="TextBox 35">
            <a:extLst>
              <a:ext uri="{FF2B5EF4-FFF2-40B4-BE49-F238E27FC236}">
                <a16:creationId xmlns:a16="http://schemas.microsoft.com/office/drawing/2014/main" id="{795587B2-4AD7-42B5-8E3A-6B08019F4AA8}"/>
              </a:ext>
            </a:extLst>
          </p:cNvPr>
          <p:cNvSpPr txBox="1"/>
          <p:nvPr/>
        </p:nvSpPr>
        <p:spPr>
          <a:xfrm>
            <a:off x="1268039" y="4226440"/>
            <a:ext cx="1610686" cy="404406"/>
          </a:xfrm>
          <a:prstGeom prst="rect">
            <a:avLst/>
          </a:prstGeom>
          <a:noFill/>
        </p:spPr>
        <p:txBody>
          <a:bodyPr wrap="square">
            <a:spAutoFit/>
          </a:bodyPr>
          <a:lstStyle/>
          <a:p>
            <a:pPr>
              <a:lnSpc>
                <a:spcPct val="200000"/>
              </a:lnSpc>
            </a:pPr>
            <a:r>
              <a:rPr lang="en-GB" b="1" baseline="30000" dirty="0">
                <a:latin typeface="Tahoma" panose="020B0604030504040204" pitchFamily="34" charset="0"/>
                <a:ea typeface="Tahoma" panose="020B0604030504040204" pitchFamily="34" charset="0"/>
                <a:cs typeface="Tahoma" panose="020B0604030504040204" pitchFamily="34" charset="0"/>
              </a:rPr>
              <a:t>Not very beautiful</a:t>
            </a:r>
            <a:endParaRPr lang="en-ZA" b="1" baseline="30000" dirty="0">
              <a:latin typeface="Tahoma" panose="020B0604030504040204" pitchFamily="34" charset="0"/>
              <a:ea typeface="Tahoma" panose="020B0604030504040204" pitchFamily="34" charset="0"/>
              <a:cs typeface="Tahoma" panose="020B0604030504040204" pitchFamily="34" charset="0"/>
            </a:endParaRPr>
          </a:p>
        </p:txBody>
      </p:sp>
      <p:sp>
        <p:nvSpPr>
          <p:cNvPr id="19" name="Rectangle 18">
            <a:extLst>
              <a:ext uri="{FF2B5EF4-FFF2-40B4-BE49-F238E27FC236}">
                <a16:creationId xmlns:a16="http://schemas.microsoft.com/office/drawing/2014/main" id="{DF2523A0-60D0-4ADD-83CD-6131384BD52F}"/>
              </a:ext>
            </a:extLst>
          </p:cNvPr>
          <p:cNvSpPr/>
          <p:nvPr/>
        </p:nvSpPr>
        <p:spPr>
          <a:xfrm>
            <a:off x="7379238" y="4748051"/>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20" name="Picture 2">
            <a:extLst>
              <a:ext uri="{FF2B5EF4-FFF2-40B4-BE49-F238E27FC236}">
                <a16:creationId xmlns:a16="http://schemas.microsoft.com/office/drawing/2014/main" id="{B7C54C26-0444-4921-B24A-98E0065176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9238" y="4649282"/>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a:extLst>
              <a:ext uri="{FF2B5EF4-FFF2-40B4-BE49-F238E27FC236}">
                <a16:creationId xmlns:a16="http://schemas.microsoft.com/office/drawing/2014/main" id="{0217BD35-D1F9-4E2D-8AF6-0150D8D62FD0}"/>
              </a:ext>
            </a:extLst>
          </p:cNvPr>
          <p:cNvPicPr>
            <a:picLocks noChangeAspect="1"/>
          </p:cNvPicPr>
          <p:nvPr/>
        </p:nvPicPr>
        <p:blipFill>
          <a:blip r:embed="rId5"/>
          <a:stretch>
            <a:fillRect/>
          </a:stretch>
        </p:blipFill>
        <p:spPr>
          <a:xfrm>
            <a:off x="5301384" y="2090003"/>
            <a:ext cx="400050" cy="304800"/>
          </a:xfrm>
          <a:prstGeom prst="rect">
            <a:avLst/>
          </a:prstGeom>
        </p:spPr>
      </p:pic>
      <p:pic>
        <p:nvPicPr>
          <p:cNvPr id="30" name="Picture 29">
            <a:extLst>
              <a:ext uri="{FF2B5EF4-FFF2-40B4-BE49-F238E27FC236}">
                <a16:creationId xmlns:a16="http://schemas.microsoft.com/office/drawing/2014/main" id="{0AF195C6-A5E4-4A91-99E9-E2C921320ADE}"/>
              </a:ext>
            </a:extLst>
          </p:cNvPr>
          <p:cNvPicPr>
            <a:picLocks noChangeAspect="1"/>
          </p:cNvPicPr>
          <p:nvPr/>
        </p:nvPicPr>
        <p:blipFill>
          <a:blip r:embed="rId6"/>
          <a:stretch>
            <a:fillRect/>
          </a:stretch>
        </p:blipFill>
        <p:spPr>
          <a:xfrm>
            <a:off x="5034464" y="4077241"/>
            <a:ext cx="514350" cy="504825"/>
          </a:xfrm>
          <a:prstGeom prst="rect">
            <a:avLst/>
          </a:prstGeom>
        </p:spPr>
      </p:pic>
      <p:pic>
        <p:nvPicPr>
          <p:cNvPr id="31" name="Picture 30">
            <a:extLst>
              <a:ext uri="{FF2B5EF4-FFF2-40B4-BE49-F238E27FC236}">
                <a16:creationId xmlns:a16="http://schemas.microsoft.com/office/drawing/2014/main" id="{D701092B-84D5-4528-B289-86F7821FF403}"/>
              </a:ext>
            </a:extLst>
          </p:cNvPr>
          <p:cNvPicPr>
            <a:picLocks noChangeAspect="1"/>
          </p:cNvPicPr>
          <p:nvPr/>
        </p:nvPicPr>
        <p:blipFill>
          <a:blip r:embed="rId5"/>
          <a:stretch>
            <a:fillRect/>
          </a:stretch>
        </p:blipFill>
        <p:spPr>
          <a:xfrm>
            <a:off x="5291639" y="4595651"/>
            <a:ext cx="400050" cy="304800"/>
          </a:xfrm>
          <a:prstGeom prst="rect">
            <a:avLst/>
          </a:prstGeom>
        </p:spPr>
      </p:pic>
      <p:pic>
        <p:nvPicPr>
          <p:cNvPr id="33" name="Picture 32" descr="A picture containing qr code&#10;&#10;Description automatically generated">
            <a:extLst>
              <a:ext uri="{FF2B5EF4-FFF2-40B4-BE49-F238E27FC236}">
                <a16:creationId xmlns:a16="http://schemas.microsoft.com/office/drawing/2014/main" id="{AB946740-4611-4314-878F-3A3569AE8AE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5400000">
            <a:off x="6216929" y="-624549"/>
            <a:ext cx="2403592" cy="3635111"/>
          </a:xfrm>
          <a:prstGeom prst="rect">
            <a:avLst/>
          </a:prstGeom>
        </p:spPr>
      </p:pic>
    </p:spTree>
    <p:extLst>
      <p:ext uri="{BB962C8B-B14F-4D97-AF65-F5344CB8AC3E}">
        <p14:creationId xmlns:p14="http://schemas.microsoft.com/office/powerpoint/2010/main" val="46970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4976" y="4671128"/>
            <a:ext cx="1702597" cy="464757"/>
          </a:xfrm>
          <a:prstGeom prst="rect">
            <a:avLst/>
          </a:prstGeom>
          <a:solidFill>
            <a:schemeClr val="bg1"/>
          </a:solidFill>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340" y="1409700"/>
            <a:ext cx="4073660" cy="2714623"/>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5654" y="1409700"/>
            <a:ext cx="4073660" cy="2714623"/>
          </a:xfrm>
          <a:prstGeom prst="rect">
            <a:avLst/>
          </a:prstGeom>
        </p:spPr>
      </p:pic>
      <p:sp>
        <p:nvSpPr>
          <p:cNvPr id="11" name="Title 2"/>
          <p:cNvSpPr txBox="1">
            <a:spLocks/>
          </p:cNvSpPr>
          <p:nvPr/>
        </p:nvSpPr>
        <p:spPr>
          <a:xfrm>
            <a:off x="218904" y="228307"/>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BOX GIRDER BRIDGES </a:t>
            </a:r>
          </a:p>
          <a:p>
            <a:br>
              <a:rPr lang="en-GB" dirty="0">
                <a:latin typeface="Arial" panose="020B0604020202020204" pitchFamily="34" charset="0"/>
                <a:cs typeface="Arial" panose="020B0604020202020204" pitchFamily="34" charset="0"/>
              </a:rPr>
            </a:br>
            <a:endParaRPr lang="en-GB" dirty="0"/>
          </a:p>
        </p:txBody>
      </p:sp>
      <p:sp>
        <p:nvSpPr>
          <p:cNvPr id="12" name="Rectangle 11"/>
          <p:cNvSpPr/>
          <p:nvPr/>
        </p:nvSpPr>
        <p:spPr>
          <a:xfrm>
            <a:off x="842445" y="947815"/>
            <a:ext cx="3076746" cy="301647"/>
          </a:xfrm>
          <a:prstGeom prst="rect">
            <a:avLst/>
          </a:prstGeom>
          <a:solidFill>
            <a:srgbClr val="FAB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3" name="Title 2"/>
          <p:cNvSpPr txBox="1">
            <a:spLocks/>
          </p:cNvSpPr>
          <p:nvPr/>
        </p:nvSpPr>
        <p:spPr>
          <a:xfrm>
            <a:off x="861495" y="826587"/>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1800" baseline="30000" dirty="0" err="1">
                <a:solidFill>
                  <a:schemeClr val="tx1"/>
                </a:solidFill>
                <a:latin typeface="Tahoma" panose="020B0604030504040204" pitchFamily="34" charset="0"/>
                <a:ea typeface="Tahoma" panose="020B0604030504040204" pitchFamily="34" charset="0"/>
                <a:cs typeface="Tahoma" panose="020B0604030504040204" pitchFamily="34" charset="0"/>
              </a:rPr>
              <a:t>Cleddau</a:t>
            </a:r>
            <a:r>
              <a:rPr lang="en-GB" sz="1800" baseline="30000" dirty="0">
                <a:solidFill>
                  <a:schemeClr val="tx1"/>
                </a:solidFill>
                <a:latin typeface="Tahoma" panose="020B0604030504040204" pitchFamily="34" charset="0"/>
                <a:ea typeface="Tahoma" panose="020B0604030504040204" pitchFamily="34" charset="0"/>
                <a:cs typeface="Tahoma" panose="020B0604030504040204" pitchFamily="34" charset="0"/>
              </a:rPr>
              <a:t> Bridge, Pembrokeshire, Wales</a:t>
            </a:r>
          </a:p>
          <a:p>
            <a:br>
              <a:rPr lang="en-GB" dirty="0">
                <a:latin typeface="Arial" panose="020B0604020202020204" pitchFamily="34" charset="0"/>
                <a:cs typeface="Arial" panose="020B0604020202020204" pitchFamily="34" charset="0"/>
              </a:rPr>
            </a:br>
            <a:endParaRPr lang="en-GB" dirty="0"/>
          </a:p>
        </p:txBody>
      </p:sp>
      <p:grpSp>
        <p:nvGrpSpPr>
          <p:cNvPr id="14" name="Group 13"/>
          <p:cNvGrpSpPr/>
          <p:nvPr/>
        </p:nvGrpSpPr>
        <p:grpSpPr>
          <a:xfrm>
            <a:off x="5329584" y="820294"/>
            <a:ext cx="3681238" cy="1581740"/>
            <a:chOff x="5462934" y="3279324"/>
            <a:chExt cx="3681238" cy="1581740"/>
          </a:xfrm>
        </p:grpSpPr>
        <p:sp>
          <p:nvSpPr>
            <p:cNvPr id="15" name="Rectangle 14"/>
            <p:cNvSpPr/>
            <p:nvPr/>
          </p:nvSpPr>
          <p:spPr>
            <a:xfrm>
              <a:off x="5462934" y="3400552"/>
              <a:ext cx="2952921" cy="301647"/>
            </a:xfrm>
            <a:prstGeom prst="rect">
              <a:avLst/>
            </a:prstGeom>
            <a:solidFill>
              <a:srgbClr val="FAB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16" name="Title 2"/>
            <p:cNvSpPr txBox="1">
              <a:spLocks/>
            </p:cNvSpPr>
            <p:nvPr/>
          </p:nvSpPr>
          <p:spPr>
            <a:xfrm>
              <a:off x="5462935" y="3279324"/>
              <a:ext cx="3681237" cy="1581740"/>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ZA" sz="1800" baseline="30000" dirty="0">
                  <a:solidFill>
                    <a:schemeClr val="tx1"/>
                  </a:solidFill>
                  <a:latin typeface="Tahoma" panose="020B0604030504040204" pitchFamily="34" charset="0"/>
                  <a:ea typeface="Tahoma" panose="020B0604030504040204" pitchFamily="34" charset="0"/>
                  <a:cs typeface="Tahoma" panose="020B0604030504040204" pitchFamily="34" charset="0"/>
                </a:rPr>
                <a:t>A cross section of a box girder bridge</a:t>
              </a:r>
            </a:p>
            <a:p>
              <a:br>
                <a:rPr lang="en-GB" dirty="0">
                  <a:solidFill>
                    <a:schemeClr val="bg1"/>
                  </a:solidFill>
                  <a:latin typeface="Arial" panose="020B0604020202020204" pitchFamily="34" charset="0"/>
                  <a:cs typeface="Arial" panose="020B0604020202020204" pitchFamily="34" charset="0"/>
                </a:rPr>
              </a:br>
              <a:endParaRPr lang="en-GB" dirty="0">
                <a:solidFill>
                  <a:schemeClr val="bg1"/>
                </a:solidFill>
              </a:endParaRPr>
            </a:p>
          </p:txBody>
        </p:sp>
      </p:grpSp>
      <p:sp>
        <p:nvSpPr>
          <p:cNvPr id="20" name="Rectangle 19"/>
          <p:cNvSpPr/>
          <p:nvPr/>
        </p:nvSpPr>
        <p:spPr>
          <a:xfrm>
            <a:off x="8119716" y="357181"/>
            <a:ext cx="390525" cy="3905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ZA"/>
          </a:p>
        </p:txBody>
      </p:sp>
      <p:sp>
        <p:nvSpPr>
          <p:cNvPr id="26" name="Rectangle 25">
            <a:extLst>
              <a:ext uri="{FF2B5EF4-FFF2-40B4-BE49-F238E27FC236}">
                <a16:creationId xmlns:a16="http://schemas.microsoft.com/office/drawing/2014/main" id="{2F3CF8A6-C453-4020-A4A2-F0F8C900C255}"/>
              </a:ext>
            </a:extLst>
          </p:cNvPr>
          <p:cNvSpPr/>
          <p:nvPr/>
        </p:nvSpPr>
        <p:spPr>
          <a:xfrm>
            <a:off x="7332855" y="4753783"/>
            <a:ext cx="1702597"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27" name="Picture 2">
            <a:extLst>
              <a:ext uri="{FF2B5EF4-FFF2-40B4-BE49-F238E27FC236}">
                <a16:creationId xmlns:a16="http://schemas.microsoft.com/office/drawing/2014/main" id="{08222327-8987-4676-ACBF-85883B328A3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76656" y="4671128"/>
            <a:ext cx="1702597" cy="28164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descr="A picture containing qr code&#10;&#10;Description automatically generated">
            <a:extLst>
              <a:ext uri="{FF2B5EF4-FFF2-40B4-BE49-F238E27FC236}">
                <a16:creationId xmlns:a16="http://schemas.microsoft.com/office/drawing/2014/main" id="{8C6D8FF0-9BE5-4651-82C8-CE2BE96FB05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74686" y="1409700"/>
            <a:ext cx="1836791" cy="2738544"/>
          </a:xfrm>
          <a:prstGeom prst="rect">
            <a:avLst/>
          </a:prstGeom>
        </p:spPr>
      </p:pic>
      <p:pic>
        <p:nvPicPr>
          <p:cNvPr id="29" name="Picture 28" descr="A picture containing qr code&#10;&#10;Description automatically generated">
            <a:extLst>
              <a:ext uri="{FF2B5EF4-FFF2-40B4-BE49-F238E27FC236}">
                <a16:creationId xmlns:a16="http://schemas.microsoft.com/office/drawing/2014/main" id="{FB4861EB-D0D6-4F16-AB5D-E71042D8049E}"/>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10800000">
            <a:off x="7056177" y="1382832"/>
            <a:ext cx="1836791" cy="2792279"/>
          </a:xfrm>
          <a:prstGeom prst="rect">
            <a:avLst/>
          </a:prstGeom>
        </p:spPr>
      </p:pic>
    </p:spTree>
    <p:extLst>
      <p:ext uri="{BB962C8B-B14F-4D97-AF65-F5344CB8AC3E}">
        <p14:creationId xmlns:p14="http://schemas.microsoft.com/office/powerpoint/2010/main" val="477981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280" y="0"/>
            <a:ext cx="9141291" cy="5143500"/>
          </a:xfrm>
          <a:prstGeom prst="rect">
            <a:avLst/>
          </a:prstGeom>
        </p:spPr>
      </p:pic>
      <p:sp>
        <p:nvSpPr>
          <p:cNvPr id="6" name="Title 2"/>
          <p:cNvSpPr txBox="1">
            <a:spLocks/>
          </p:cNvSpPr>
          <p:nvPr/>
        </p:nvSpPr>
        <p:spPr>
          <a:xfrm>
            <a:off x="271164" y="-126656"/>
            <a:ext cx="3681237"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BOX GIRDER BRIDGES</a:t>
            </a:r>
            <a:br>
              <a:rPr lang="en-GB" dirty="0">
                <a:solidFill>
                  <a:srgbClr val="1F1F1F"/>
                </a:solidFill>
                <a:latin typeface="Tahoma" panose="020B0604030504040204" pitchFamily="34" charset="0"/>
                <a:ea typeface="Tahoma" panose="020B0604030504040204" pitchFamily="34" charset="0"/>
                <a:cs typeface="Tahoma" panose="020B0604030504040204" pitchFamily="34" charset="0"/>
              </a:rPr>
            </a:br>
            <a:endParaRPr lang="en-GB" dirty="0">
              <a:solidFill>
                <a:srgbClr val="1F1F1F"/>
              </a:solidFill>
              <a:latin typeface="Tahoma" panose="020B0604030504040204" pitchFamily="34" charset="0"/>
              <a:ea typeface="Tahoma" panose="020B0604030504040204" pitchFamily="34" charset="0"/>
              <a:cs typeface="Tahoma" panose="020B0604030504040204" pitchFamily="34" charset="0"/>
            </a:endParaRPr>
          </a:p>
        </p:txBody>
      </p:sp>
      <p:sp>
        <p:nvSpPr>
          <p:cNvPr id="7" name="TextBox 6"/>
          <p:cNvSpPr txBox="1"/>
          <p:nvPr/>
        </p:nvSpPr>
        <p:spPr>
          <a:xfrm>
            <a:off x="400628" y="826102"/>
            <a:ext cx="4333297" cy="913070"/>
          </a:xfrm>
          <a:prstGeom prst="rect">
            <a:avLst/>
          </a:prstGeom>
          <a:noFill/>
        </p:spPr>
        <p:txBody>
          <a:bodyPr wrap="square" lIns="91440" tIns="45720" rIns="91440" bIns="45720" rtlCol="0" anchor="t">
            <a:spAutoFit/>
          </a:bodyPr>
          <a:lstStyle/>
          <a:p>
            <a:pPr marL="285750" indent="-285750">
              <a:buClr>
                <a:srgbClr val="FAB000"/>
              </a:buClr>
              <a:buFont typeface="Arial" pitchFamily="34" charset="0"/>
              <a:buChar char="•"/>
            </a:pPr>
            <a:r>
              <a:rPr lang="en-GB" sz="2000" baseline="30000" dirty="0">
                <a:latin typeface="Tahoma"/>
                <a:ea typeface="Tahoma"/>
                <a:cs typeface="Tahoma"/>
              </a:rPr>
              <a:t>Similar to beam bridges</a:t>
            </a:r>
          </a:p>
          <a:p>
            <a:pPr marL="285750" indent="-285750">
              <a:buClr>
                <a:srgbClr val="FAB000"/>
              </a:buClr>
              <a:buFont typeface="Arial" pitchFamily="34" charset="0"/>
              <a:buChar char="•"/>
            </a:pPr>
            <a:endParaRPr lang="en-GB" sz="2000" b="1" baseline="30000" dirty="0">
              <a:latin typeface="Tahoma" panose="020B0604030504040204" pitchFamily="34" charset="0"/>
              <a:ea typeface="Tahoma" panose="020B0604030504040204" pitchFamily="34" charset="0"/>
              <a:cs typeface="Tahoma" panose="020B0604030504040204" pitchFamily="34" charset="0"/>
            </a:endParaRPr>
          </a:p>
          <a:p>
            <a:pPr marL="285750" indent="-285750">
              <a:buClr>
                <a:srgbClr val="FAB000"/>
              </a:buClr>
              <a:buFont typeface="Arial" pitchFamily="34" charset="0"/>
              <a:buChar char="•"/>
            </a:pPr>
            <a:r>
              <a:rPr lang="en-ZA" sz="2000" baseline="30000" dirty="0">
                <a:latin typeface="Tahoma" panose="020B0604030504040204" pitchFamily="34" charset="0"/>
                <a:ea typeface="Tahoma" panose="020B0604030504040204" pitchFamily="34" charset="0"/>
                <a:cs typeface="Tahoma" panose="020B0604030504040204" pitchFamily="34" charset="0"/>
              </a:rPr>
              <a:t>With well-designed girders, a box girder bridge will be stronger than a simple beam bridge</a:t>
            </a:r>
          </a:p>
        </p:txBody>
      </p:sp>
      <p:grpSp>
        <p:nvGrpSpPr>
          <p:cNvPr id="14" name="Group 13">
            <a:extLst>
              <a:ext uri="{FF2B5EF4-FFF2-40B4-BE49-F238E27FC236}">
                <a16:creationId xmlns:a16="http://schemas.microsoft.com/office/drawing/2014/main" id="{017D3A66-FDAC-4104-BF3E-2306DD70F836}"/>
              </a:ext>
            </a:extLst>
          </p:cNvPr>
          <p:cNvGrpSpPr/>
          <p:nvPr/>
        </p:nvGrpSpPr>
        <p:grpSpPr>
          <a:xfrm>
            <a:off x="519950" y="2146543"/>
            <a:ext cx="561975" cy="561975"/>
            <a:chOff x="563290" y="3469275"/>
            <a:chExt cx="561975" cy="561975"/>
          </a:xfrm>
        </p:grpSpPr>
        <p:sp>
          <p:nvSpPr>
            <p:cNvPr id="15" name="Freeform 5">
              <a:extLst>
                <a:ext uri="{FF2B5EF4-FFF2-40B4-BE49-F238E27FC236}">
                  <a16:creationId xmlns:a16="http://schemas.microsoft.com/office/drawing/2014/main" id="{AF88CF53-ED74-47F4-A7A1-D5BAC19981C0}"/>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 name="Freeform 11">
              <a:extLst>
                <a:ext uri="{FF2B5EF4-FFF2-40B4-BE49-F238E27FC236}">
                  <a16:creationId xmlns:a16="http://schemas.microsoft.com/office/drawing/2014/main" id="{6F3FA30D-EE33-486D-BE31-7F1A29EBCF4F}"/>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17" name="Group 16">
            <a:extLst>
              <a:ext uri="{FF2B5EF4-FFF2-40B4-BE49-F238E27FC236}">
                <a16:creationId xmlns:a16="http://schemas.microsoft.com/office/drawing/2014/main" id="{6FE72770-DE0A-4F99-838C-7031D89EEE76}"/>
              </a:ext>
            </a:extLst>
          </p:cNvPr>
          <p:cNvGrpSpPr/>
          <p:nvPr/>
        </p:nvGrpSpPr>
        <p:grpSpPr>
          <a:xfrm>
            <a:off x="522752" y="2881213"/>
            <a:ext cx="561975" cy="561975"/>
            <a:chOff x="563290" y="3469275"/>
            <a:chExt cx="561975" cy="561975"/>
          </a:xfrm>
        </p:grpSpPr>
        <p:sp>
          <p:nvSpPr>
            <p:cNvPr id="18" name="Freeform 5">
              <a:extLst>
                <a:ext uri="{FF2B5EF4-FFF2-40B4-BE49-F238E27FC236}">
                  <a16:creationId xmlns:a16="http://schemas.microsoft.com/office/drawing/2014/main" id="{8F49189C-4517-4EE0-B04A-A69E223DCF24}"/>
                </a:ext>
              </a:extLst>
            </p:cNvPr>
            <p:cNvSpPr>
              <a:spLocks/>
            </p:cNvSpPr>
            <p:nvPr/>
          </p:nvSpPr>
          <p:spPr bwMode="auto">
            <a:xfrm>
              <a:off x="563290" y="3469275"/>
              <a:ext cx="561975" cy="561975"/>
            </a:xfrm>
            <a:custGeom>
              <a:avLst/>
              <a:gdLst>
                <a:gd name="T0" fmla="*/ 13457 w 16284"/>
                <a:gd name="T1" fmla="*/ 2827 h 16284"/>
                <a:gd name="T2" fmla="*/ 13457 w 16284"/>
                <a:gd name="T3" fmla="*/ 0 h 16284"/>
                <a:gd name="T4" fmla="*/ 0 w 16284"/>
                <a:gd name="T5" fmla="*/ 0 h 16284"/>
                <a:gd name="T6" fmla="*/ 0 w 16284"/>
                <a:gd name="T7" fmla="*/ 16284 h 16284"/>
                <a:gd name="T8" fmla="*/ 16284 w 16284"/>
                <a:gd name="T9" fmla="*/ 16284 h 16284"/>
                <a:gd name="T10" fmla="*/ 16284 w 16284"/>
                <a:gd name="T11" fmla="*/ 2827 h 16284"/>
                <a:gd name="T12" fmla="*/ 13457 w 16284"/>
                <a:gd name="T13" fmla="*/ 2827 h 16284"/>
              </a:gdLst>
              <a:ahLst/>
              <a:cxnLst>
                <a:cxn ang="0">
                  <a:pos x="T0" y="T1"/>
                </a:cxn>
                <a:cxn ang="0">
                  <a:pos x="T2" y="T3"/>
                </a:cxn>
                <a:cxn ang="0">
                  <a:pos x="T4" y="T5"/>
                </a:cxn>
                <a:cxn ang="0">
                  <a:pos x="T6" y="T7"/>
                </a:cxn>
                <a:cxn ang="0">
                  <a:pos x="T8" y="T9"/>
                </a:cxn>
                <a:cxn ang="0">
                  <a:pos x="T10" y="T11"/>
                </a:cxn>
                <a:cxn ang="0">
                  <a:pos x="T12" y="T13"/>
                </a:cxn>
              </a:cxnLst>
              <a:rect l="0" t="0" r="r" b="b"/>
              <a:pathLst>
                <a:path w="16284" h="16284">
                  <a:moveTo>
                    <a:pt x="13457" y="2827"/>
                  </a:moveTo>
                  <a:lnTo>
                    <a:pt x="13457" y="0"/>
                  </a:lnTo>
                  <a:lnTo>
                    <a:pt x="0" y="0"/>
                  </a:lnTo>
                  <a:lnTo>
                    <a:pt x="0" y="16284"/>
                  </a:lnTo>
                  <a:lnTo>
                    <a:pt x="16284" y="16284"/>
                  </a:lnTo>
                  <a:lnTo>
                    <a:pt x="16284" y="2827"/>
                  </a:lnTo>
                  <a:lnTo>
                    <a:pt x="13457" y="2827"/>
                  </a:lnTo>
                  <a:close/>
                </a:path>
              </a:pathLst>
            </a:custGeom>
            <a:solidFill>
              <a:srgbClr val="1F1F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11">
              <a:extLst>
                <a:ext uri="{FF2B5EF4-FFF2-40B4-BE49-F238E27FC236}">
                  <a16:creationId xmlns:a16="http://schemas.microsoft.com/office/drawing/2014/main" id="{76AD945E-2843-43CF-A7DF-9E80C387061B}"/>
                </a:ext>
              </a:extLst>
            </p:cNvPr>
            <p:cNvSpPr>
              <a:spLocks noEditPoints="1"/>
            </p:cNvSpPr>
            <p:nvPr/>
          </p:nvSpPr>
          <p:spPr bwMode="auto">
            <a:xfrm>
              <a:off x="656457" y="3573256"/>
              <a:ext cx="336550" cy="354012"/>
            </a:xfrm>
            <a:custGeom>
              <a:avLst/>
              <a:gdLst>
                <a:gd name="T0" fmla="*/ 1733 w 9767"/>
                <a:gd name="T1" fmla="*/ 5448 h 10258"/>
                <a:gd name="T2" fmla="*/ 1999 w 9767"/>
                <a:gd name="T3" fmla="*/ 5647 h 10258"/>
                <a:gd name="T4" fmla="*/ 2145 w 9767"/>
                <a:gd name="T5" fmla="*/ 5950 h 10258"/>
                <a:gd name="T6" fmla="*/ 2138 w 9767"/>
                <a:gd name="T7" fmla="*/ 9534 h 10258"/>
                <a:gd name="T8" fmla="*/ 1978 w 9767"/>
                <a:gd name="T9" fmla="*/ 9828 h 10258"/>
                <a:gd name="T10" fmla="*/ 1701 w 9767"/>
                <a:gd name="T11" fmla="*/ 10015 h 10258"/>
                <a:gd name="T12" fmla="*/ 627 w 9767"/>
                <a:gd name="T13" fmla="*/ 10054 h 10258"/>
                <a:gd name="T14" fmla="*/ 309 w 9767"/>
                <a:gd name="T15" fmla="*/ 9938 h 10258"/>
                <a:gd name="T16" fmla="*/ 85 w 9767"/>
                <a:gd name="T17" fmla="*/ 9692 h 10258"/>
                <a:gd name="T18" fmla="*/ 0 w 9767"/>
                <a:gd name="T19" fmla="*/ 9362 h 10258"/>
                <a:gd name="T20" fmla="*/ 70 w 9767"/>
                <a:gd name="T21" fmla="*/ 5788 h 10258"/>
                <a:gd name="T22" fmla="*/ 281 w 9767"/>
                <a:gd name="T23" fmla="*/ 5532 h 10258"/>
                <a:gd name="T24" fmla="*/ 592 w 9767"/>
                <a:gd name="T25" fmla="*/ 5402 h 10258"/>
                <a:gd name="T26" fmla="*/ 2871 w 9767"/>
                <a:gd name="T27" fmla="*/ 9793 h 10258"/>
                <a:gd name="T28" fmla="*/ 4087 w 9767"/>
                <a:gd name="T29" fmla="*/ 10057 h 10258"/>
                <a:gd name="T30" fmla="*/ 4913 w 9767"/>
                <a:gd name="T31" fmla="*/ 10191 h 10258"/>
                <a:gd name="T32" fmla="*/ 5989 w 9767"/>
                <a:gd name="T33" fmla="*/ 10255 h 10258"/>
                <a:gd name="T34" fmla="*/ 7067 w 9767"/>
                <a:gd name="T35" fmla="*/ 10234 h 10258"/>
                <a:gd name="T36" fmla="*/ 8145 w 9767"/>
                <a:gd name="T37" fmla="*/ 10126 h 10258"/>
                <a:gd name="T38" fmla="*/ 8646 w 9767"/>
                <a:gd name="T39" fmla="*/ 9876 h 10258"/>
                <a:gd name="T40" fmla="*/ 8878 w 9767"/>
                <a:gd name="T41" fmla="*/ 9654 h 10258"/>
                <a:gd name="T42" fmla="*/ 9008 w 9767"/>
                <a:gd name="T43" fmla="*/ 9337 h 10258"/>
                <a:gd name="T44" fmla="*/ 9006 w 9767"/>
                <a:gd name="T45" fmla="*/ 8976 h 10258"/>
                <a:gd name="T46" fmla="*/ 9110 w 9767"/>
                <a:gd name="T47" fmla="*/ 8762 h 10258"/>
                <a:gd name="T48" fmla="*/ 9432 w 9767"/>
                <a:gd name="T49" fmla="*/ 8332 h 10258"/>
                <a:gd name="T50" fmla="*/ 9580 w 9767"/>
                <a:gd name="T51" fmla="*/ 7902 h 10258"/>
                <a:gd name="T52" fmla="*/ 9466 w 9767"/>
                <a:gd name="T53" fmla="*/ 7472 h 10258"/>
                <a:gd name="T54" fmla="*/ 9344 w 9767"/>
                <a:gd name="T55" fmla="*/ 7346 h 10258"/>
                <a:gd name="T56" fmla="*/ 9334 w 9767"/>
                <a:gd name="T57" fmla="*/ 7254 h 10258"/>
                <a:gd name="T58" fmla="*/ 9504 w 9767"/>
                <a:gd name="T59" fmla="*/ 7023 h 10258"/>
                <a:gd name="T60" fmla="*/ 9730 w 9767"/>
                <a:gd name="T61" fmla="*/ 6665 h 10258"/>
                <a:gd name="T62" fmla="*/ 9742 w 9767"/>
                <a:gd name="T63" fmla="*/ 6318 h 10258"/>
                <a:gd name="T64" fmla="*/ 9514 w 9767"/>
                <a:gd name="T65" fmla="*/ 5998 h 10258"/>
                <a:gd name="T66" fmla="*/ 9475 w 9767"/>
                <a:gd name="T67" fmla="*/ 5780 h 10258"/>
                <a:gd name="T68" fmla="*/ 9556 w 9767"/>
                <a:gd name="T69" fmla="*/ 5620 h 10258"/>
                <a:gd name="T70" fmla="*/ 9754 w 9767"/>
                <a:gd name="T71" fmla="*/ 5120 h 10258"/>
                <a:gd name="T72" fmla="*/ 9689 w 9767"/>
                <a:gd name="T73" fmla="*/ 4670 h 10258"/>
                <a:gd name="T74" fmla="*/ 9288 w 9767"/>
                <a:gd name="T75" fmla="*/ 4280 h 10258"/>
                <a:gd name="T76" fmla="*/ 8742 w 9767"/>
                <a:gd name="T77" fmla="*/ 4156 h 10258"/>
                <a:gd name="T78" fmla="*/ 7186 w 9767"/>
                <a:gd name="T79" fmla="*/ 4146 h 10258"/>
                <a:gd name="T80" fmla="*/ 6361 w 9767"/>
                <a:gd name="T81" fmla="*/ 4004 h 10258"/>
                <a:gd name="T82" fmla="*/ 6377 w 9767"/>
                <a:gd name="T83" fmla="*/ 3661 h 10258"/>
                <a:gd name="T84" fmla="*/ 6825 w 9767"/>
                <a:gd name="T85" fmla="*/ 2740 h 10258"/>
                <a:gd name="T86" fmla="*/ 7088 w 9767"/>
                <a:gd name="T87" fmla="*/ 2087 h 10258"/>
                <a:gd name="T88" fmla="*/ 7164 w 9767"/>
                <a:gd name="T89" fmla="*/ 1592 h 10258"/>
                <a:gd name="T90" fmla="*/ 7106 w 9767"/>
                <a:gd name="T91" fmla="*/ 1088 h 10258"/>
                <a:gd name="T92" fmla="*/ 6934 w 9767"/>
                <a:gd name="T93" fmla="*/ 534 h 10258"/>
                <a:gd name="T94" fmla="*/ 6633 w 9767"/>
                <a:gd name="T95" fmla="*/ 174 h 10258"/>
                <a:gd name="T96" fmla="*/ 6300 w 9767"/>
                <a:gd name="T97" fmla="*/ 24 h 10258"/>
                <a:gd name="T98" fmla="*/ 5910 w 9767"/>
                <a:gd name="T99" fmla="*/ 12 h 10258"/>
                <a:gd name="T100" fmla="*/ 5731 w 9767"/>
                <a:gd name="T101" fmla="*/ 762 h 10258"/>
                <a:gd name="T102" fmla="*/ 5585 w 9767"/>
                <a:gd name="T103" fmla="*/ 1543 h 10258"/>
                <a:gd name="T104" fmla="*/ 5220 w 9767"/>
                <a:gd name="T105" fmla="*/ 2257 h 10258"/>
                <a:gd name="T106" fmla="*/ 4793 w 9767"/>
                <a:gd name="T107" fmla="*/ 2737 h 10258"/>
                <a:gd name="T108" fmla="*/ 4476 w 9767"/>
                <a:gd name="T109" fmla="*/ 3186 h 10258"/>
                <a:gd name="T110" fmla="*/ 4210 w 9767"/>
                <a:gd name="T111" fmla="*/ 3699 h 10258"/>
                <a:gd name="T112" fmla="*/ 3922 w 9767"/>
                <a:gd name="T113" fmla="*/ 4365 h 10258"/>
                <a:gd name="T114" fmla="*/ 3492 w 9767"/>
                <a:gd name="T115" fmla="*/ 4994 h 10258"/>
                <a:gd name="T116" fmla="*/ 2950 w 9767"/>
                <a:gd name="T117" fmla="*/ 5415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67" h="10258">
                  <a:moveTo>
                    <a:pt x="698" y="5393"/>
                  </a:moveTo>
                  <a:lnTo>
                    <a:pt x="1461" y="5393"/>
                  </a:lnTo>
                  <a:lnTo>
                    <a:pt x="1497" y="5394"/>
                  </a:lnTo>
                  <a:lnTo>
                    <a:pt x="1532" y="5398"/>
                  </a:lnTo>
                  <a:lnTo>
                    <a:pt x="1568" y="5402"/>
                  </a:lnTo>
                  <a:lnTo>
                    <a:pt x="1601" y="5408"/>
                  </a:lnTo>
                  <a:lnTo>
                    <a:pt x="1635" y="5416"/>
                  </a:lnTo>
                  <a:lnTo>
                    <a:pt x="1668" y="5425"/>
                  </a:lnTo>
                  <a:lnTo>
                    <a:pt x="1701" y="5436"/>
                  </a:lnTo>
                  <a:lnTo>
                    <a:pt x="1733" y="5448"/>
                  </a:lnTo>
                  <a:lnTo>
                    <a:pt x="1763" y="5462"/>
                  </a:lnTo>
                  <a:lnTo>
                    <a:pt x="1794" y="5478"/>
                  </a:lnTo>
                  <a:lnTo>
                    <a:pt x="1822" y="5495"/>
                  </a:lnTo>
                  <a:lnTo>
                    <a:pt x="1851" y="5512"/>
                  </a:lnTo>
                  <a:lnTo>
                    <a:pt x="1878" y="5532"/>
                  </a:lnTo>
                  <a:lnTo>
                    <a:pt x="1905" y="5553"/>
                  </a:lnTo>
                  <a:lnTo>
                    <a:pt x="1930" y="5575"/>
                  </a:lnTo>
                  <a:lnTo>
                    <a:pt x="1954" y="5597"/>
                  </a:lnTo>
                  <a:lnTo>
                    <a:pt x="1978" y="5622"/>
                  </a:lnTo>
                  <a:lnTo>
                    <a:pt x="1999" y="5647"/>
                  </a:lnTo>
                  <a:lnTo>
                    <a:pt x="2021" y="5674"/>
                  </a:lnTo>
                  <a:lnTo>
                    <a:pt x="2040" y="5701"/>
                  </a:lnTo>
                  <a:lnTo>
                    <a:pt x="2058" y="5729"/>
                  </a:lnTo>
                  <a:lnTo>
                    <a:pt x="2074" y="5759"/>
                  </a:lnTo>
                  <a:lnTo>
                    <a:pt x="2090" y="5788"/>
                  </a:lnTo>
                  <a:lnTo>
                    <a:pt x="2104" y="5820"/>
                  </a:lnTo>
                  <a:lnTo>
                    <a:pt x="2116" y="5851"/>
                  </a:lnTo>
                  <a:lnTo>
                    <a:pt x="2127" y="5884"/>
                  </a:lnTo>
                  <a:lnTo>
                    <a:pt x="2138" y="5916"/>
                  </a:lnTo>
                  <a:lnTo>
                    <a:pt x="2145" y="5950"/>
                  </a:lnTo>
                  <a:lnTo>
                    <a:pt x="2151" y="5984"/>
                  </a:lnTo>
                  <a:lnTo>
                    <a:pt x="2156" y="6019"/>
                  </a:lnTo>
                  <a:lnTo>
                    <a:pt x="2158" y="6054"/>
                  </a:lnTo>
                  <a:lnTo>
                    <a:pt x="2159" y="6090"/>
                  </a:lnTo>
                  <a:lnTo>
                    <a:pt x="2159" y="9362"/>
                  </a:lnTo>
                  <a:lnTo>
                    <a:pt x="2158" y="9397"/>
                  </a:lnTo>
                  <a:lnTo>
                    <a:pt x="2156" y="9432"/>
                  </a:lnTo>
                  <a:lnTo>
                    <a:pt x="2151" y="9467"/>
                  </a:lnTo>
                  <a:lnTo>
                    <a:pt x="2145" y="9501"/>
                  </a:lnTo>
                  <a:lnTo>
                    <a:pt x="2138" y="9534"/>
                  </a:lnTo>
                  <a:lnTo>
                    <a:pt x="2127" y="9568"/>
                  </a:lnTo>
                  <a:lnTo>
                    <a:pt x="2116" y="9600"/>
                  </a:lnTo>
                  <a:lnTo>
                    <a:pt x="2104" y="9632"/>
                  </a:lnTo>
                  <a:lnTo>
                    <a:pt x="2090" y="9662"/>
                  </a:lnTo>
                  <a:lnTo>
                    <a:pt x="2074" y="9692"/>
                  </a:lnTo>
                  <a:lnTo>
                    <a:pt x="2058" y="9722"/>
                  </a:lnTo>
                  <a:lnTo>
                    <a:pt x="2040" y="9749"/>
                  </a:lnTo>
                  <a:lnTo>
                    <a:pt x="2021" y="9777"/>
                  </a:lnTo>
                  <a:lnTo>
                    <a:pt x="1999" y="9803"/>
                  </a:lnTo>
                  <a:lnTo>
                    <a:pt x="1978" y="9828"/>
                  </a:lnTo>
                  <a:lnTo>
                    <a:pt x="1954" y="9853"/>
                  </a:lnTo>
                  <a:lnTo>
                    <a:pt x="1930" y="9876"/>
                  </a:lnTo>
                  <a:lnTo>
                    <a:pt x="1905" y="9897"/>
                  </a:lnTo>
                  <a:lnTo>
                    <a:pt x="1878" y="9919"/>
                  </a:lnTo>
                  <a:lnTo>
                    <a:pt x="1851" y="9938"/>
                  </a:lnTo>
                  <a:lnTo>
                    <a:pt x="1822" y="9956"/>
                  </a:lnTo>
                  <a:lnTo>
                    <a:pt x="1794" y="9974"/>
                  </a:lnTo>
                  <a:lnTo>
                    <a:pt x="1763" y="9989"/>
                  </a:lnTo>
                  <a:lnTo>
                    <a:pt x="1733" y="10003"/>
                  </a:lnTo>
                  <a:lnTo>
                    <a:pt x="1701" y="10015"/>
                  </a:lnTo>
                  <a:lnTo>
                    <a:pt x="1668" y="10026"/>
                  </a:lnTo>
                  <a:lnTo>
                    <a:pt x="1635" y="10035"/>
                  </a:lnTo>
                  <a:lnTo>
                    <a:pt x="1601" y="10044"/>
                  </a:lnTo>
                  <a:lnTo>
                    <a:pt x="1568" y="10050"/>
                  </a:lnTo>
                  <a:lnTo>
                    <a:pt x="1532" y="10054"/>
                  </a:lnTo>
                  <a:lnTo>
                    <a:pt x="1497" y="10057"/>
                  </a:lnTo>
                  <a:lnTo>
                    <a:pt x="1461" y="10058"/>
                  </a:lnTo>
                  <a:lnTo>
                    <a:pt x="698" y="10058"/>
                  </a:lnTo>
                  <a:lnTo>
                    <a:pt x="662" y="10057"/>
                  </a:lnTo>
                  <a:lnTo>
                    <a:pt x="627" y="10054"/>
                  </a:lnTo>
                  <a:lnTo>
                    <a:pt x="592" y="10050"/>
                  </a:lnTo>
                  <a:lnTo>
                    <a:pt x="558" y="10044"/>
                  </a:lnTo>
                  <a:lnTo>
                    <a:pt x="524" y="10035"/>
                  </a:lnTo>
                  <a:lnTo>
                    <a:pt x="491" y="10026"/>
                  </a:lnTo>
                  <a:lnTo>
                    <a:pt x="458" y="10015"/>
                  </a:lnTo>
                  <a:lnTo>
                    <a:pt x="427" y="10003"/>
                  </a:lnTo>
                  <a:lnTo>
                    <a:pt x="396" y="9989"/>
                  </a:lnTo>
                  <a:lnTo>
                    <a:pt x="366" y="9974"/>
                  </a:lnTo>
                  <a:lnTo>
                    <a:pt x="337" y="9956"/>
                  </a:lnTo>
                  <a:lnTo>
                    <a:pt x="309" y="9938"/>
                  </a:lnTo>
                  <a:lnTo>
                    <a:pt x="281" y="9919"/>
                  </a:lnTo>
                  <a:lnTo>
                    <a:pt x="255" y="9897"/>
                  </a:lnTo>
                  <a:lnTo>
                    <a:pt x="229" y="9876"/>
                  </a:lnTo>
                  <a:lnTo>
                    <a:pt x="205" y="9853"/>
                  </a:lnTo>
                  <a:lnTo>
                    <a:pt x="182" y="9828"/>
                  </a:lnTo>
                  <a:lnTo>
                    <a:pt x="160" y="9803"/>
                  </a:lnTo>
                  <a:lnTo>
                    <a:pt x="139" y="9777"/>
                  </a:lnTo>
                  <a:lnTo>
                    <a:pt x="119" y="9749"/>
                  </a:lnTo>
                  <a:lnTo>
                    <a:pt x="101" y="9722"/>
                  </a:lnTo>
                  <a:lnTo>
                    <a:pt x="85" y="9692"/>
                  </a:lnTo>
                  <a:lnTo>
                    <a:pt x="70" y="9662"/>
                  </a:lnTo>
                  <a:lnTo>
                    <a:pt x="55" y="9632"/>
                  </a:lnTo>
                  <a:lnTo>
                    <a:pt x="42" y="9600"/>
                  </a:lnTo>
                  <a:lnTo>
                    <a:pt x="32" y="9568"/>
                  </a:lnTo>
                  <a:lnTo>
                    <a:pt x="22" y="9534"/>
                  </a:lnTo>
                  <a:lnTo>
                    <a:pt x="15" y="9501"/>
                  </a:lnTo>
                  <a:lnTo>
                    <a:pt x="8" y="9467"/>
                  </a:lnTo>
                  <a:lnTo>
                    <a:pt x="3" y="9432"/>
                  </a:lnTo>
                  <a:lnTo>
                    <a:pt x="0" y="9397"/>
                  </a:lnTo>
                  <a:lnTo>
                    <a:pt x="0" y="9362"/>
                  </a:lnTo>
                  <a:lnTo>
                    <a:pt x="0" y="6090"/>
                  </a:lnTo>
                  <a:lnTo>
                    <a:pt x="0" y="6054"/>
                  </a:lnTo>
                  <a:lnTo>
                    <a:pt x="3" y="6019"/>
                  </a:lnTo>
                  <a:lnTo>
                    <a:pt x="8" y="5984"/>
                  </a:lnTo>
                  <a:lnTo>
                    <a:pt x="15" y="5950"/>
                  </a:lnTo>
                  <a:lnTo>
                    <a:pt x="22" y="5916"/>
                  </a:lnTo>
                  <a:lnTo>
                    <a:pt x="32" y="5884"/>
                  </a:lnTo>
                  <a:lnTo>
                    <a:pt x="42" y="5851"/>
                  </a:lnTo>
                  <a:lnTo>
                    <a:pt x="55" y="5820"/>
                  </a:lnTo>
                  <a:lnTo>
                    <a:pt x="70" y="5788"/>
                  </a:lnTo>
                  <a:lnTo>
                    <a:pt x="85" y="5759"/>
                  </a:lnTo>
                  <a:lnTo>
                    <a:pt x="101" y="5729"/>
                  </a:lnTo>
                  <a:lnTo>
                    <a:pt x="119" y="5701"/>
                  </a:lnTo>
                  <a:lnTo>
                    <a:pt x="139" y="5674"/>
                  </a:lnTo>
                  <a:lnTo>
                    <a:pt x="160" y="5647"/>
                  </a:lnTo>
                  <a:lnTo>
                    <a:pt x="182" y="5622"/>
                  </a:lnTo>
                  <a:lnTo>
                    <a:pt x="205" y="5597"/>
                  </a:lnTo>
                  <a:lnTo>
                    <a:pt x="229" y="5575"/>
                  </a:lnTo>
                  <a:lnTo>
                    <a:pt x="255" y="5553"/>
                  </a:lnTo>
                  <a:lnTo>
                    <a:pt x="281" y="5532"/>
                  </a:lnTo>
                  <a:lnTo>
                    <a:pt x="309" y="5512"/>
                  </a:lnTo>
                  <a:lnTo>
                    <a:pt x="337" y="5495"/>
                  </a:lnTo>
                  <a:lnTo>
                    <a:pt x="366" y="5478"/>
                  </a:lnTo>
                  <a:lnTo>
                    <a:pt x="396" y="5462"/>
                  </a:lnTo>
                  <a:lnTo>
                    <a:pt x="427" y="5448"/>
                  </a:lnTo>
                  <a:lnTo>
                    <a:pt x="458" y="5436"/>
                  </a:lnTo>
                  <a:lnTo>
                    <a:pt x="491" y="5425"/>
                  </a:lnTo>
                  <a:lnTo>
                    <a:pt x="524" y="5416"/>
                  </a:lnTo>
                  <a:lnTo>
                    <a:pt x="558" y="5408"/>
                  </a:lnTo>
                  <a:lnTo>
                    <a:pt x="592" y="5402"/>
                  </a:lnTo>
                  <a:lnTo>
                    <a:pt x="627" y="5398"/>
                  </a:lnTo>
                  <a:lnTo>
                    <a:pt x="662" y="5394"/>
                  </a:lnTo>
                  <a:lnTo>
                    <a:pt x="698" y="5393"/>
                  </a:lnTo>
                  <a:close/>
                  <a:moveTo>
                    <a:pt x="2507" y="5567"/>
                  </a:moveTo>
                  <a:lnTo>
                    <a:pt x="2507" y="9744"/>
                  </a:lnTo>
                  <a:lnTo>
                    <a:pt x="2580" y="9751"/>
                  </a:lnTo>
                  <a:lnTo>
                    <a:pt x="2654" y="9760"/>
                  </a:lnTo>
                  <a:lnTo>
                    <a:pt x="2727" y="9771"/>
                  </a:lnTo>
                  <a:lnTo>
                    <a:pt x="2799" y="9781"/>
                  </a:lnTo>
                  <a:lnTo>
                    <a:pt x="2871" y="9793"/>
                  </a:lnTo>
                  <a:lnTo>
                    <a:pt x="2944" y="9805"/>
                  </a:lnTo>
                  <a:lnTo>
                    <a:pt x="3016" y="9818"/>
                  </a:lnTo>
                  <a:lnTo>
                    <a:pt x="3088" y="9833"/>
                  </a:lnTo>
                  <a:lnTo>
                    <a:pt x="3232" y="9862"/>
                  </a:lnTo>
                  <a:lnTo>
                    <a:pt x="3374" y="9893"/>
                  </a:lnTo>
                  <a:lnTo>
                    <a:pt x="3517" y="9926"/>
                  </a:lnTo>
                  <a:lnTo>
                    <a:pt x="3660" y="9958"/>
                  </a:lnTo>
                  <a:lnTo>
                    <a:pt x="3802" y="9992"/>
                  </a:lnTo>
                  <a:lnTo>
                    <a:pt x="3944" y="10025"/>
                  </a:lnTo>
                  <a:lnTo>
                    <a:pt x="4087" y="10057"/>
                  </a:lnTo>
                  <a:lnTo>
                    <a:pt x="4230" y="10087"/>
                  </a:lnTo>
                  <a:lnTo>
                    <a:pt x="4301" y="10101"/>
                  </a:lnTo>
                  <a:lnTo>
                    <a:pt x="4373" y="10115"/>
                  </a:lnTo>
                  <a:lnTo>
                    <a:pt x="4445" y="10128"/>
                  </a:lnTo>
                  <a:lnTo>
                    <a:pt x="4516" y="10140"/>
                  </a:lnTo>
                  <a:lnTo>
                    <a:pt x="4588" y="10151"/>
                  </a:lnTo>
                  <a:lnTo>
                    <a:pt x="4661" y="10161"/>
                  </a:lnTo>
                  <a:lnTo>
                    <a:pt x="4733" y="10171"/>
                  </a:lnTo>
                  <a:lnTo>
                    <a:pt x="4806" y="10180"/>
                  </a:lnTo>
                  <a:lnTo>
                    <a:pt x="4913" y="10191"/>
                  </a:lnTo>
                  <a:lnTo>
                    <a:pt x="5020" y="10201"/>
                  </a:lnTo>
                  <a:lnTo>
                    <a:pt x="5128" y="10210"/>
                  </a:lnTo>
                  <a:lnTo>
                    <a:pt x="5235" y="10219"/>
                  </a:lnTo>
                  <a:lnTo>
                    <a:pt x="5342" y="10226"/>
                  </a:lnTo>
                  <a:lnTo>
                    <a:pt x="5450" y="10233"/>
                  </a:lnTo>
                  <a:lnTo>
                    <a:pt x="5557" y="10239"/>
                  </a:lnTo>
                  <a:lnTo>
                    <a:pt x="5665" y="10245"/>
                  </a:lnTo>
                  <a:lnTo>
                    <a:pt x="5773" y="10250"/>
                  </a:lnTo>
                  <a:lnTo>
                    <a:pt x="5881" y="10253"/>
                  </a:lnTo>
                  <a:lnTo>
                    <a:pt x="5989" y="10255"/>
                  </a:lnTo>
                  <a:lnTo>
                    <a:pt x="6096" y="10257"/>
                  </a:lnTo>
                  <a:lnTo>
                    <a:pt x="6204" y="10258"/>
                  </a:lnTo>
                  <a:lnTo>
                    <a:pt x="6311" y="10258"/>
                  </a:lnTo>
                  <a:lnTo>
                    <a:pt x="6419" y="10257"/>
                  </a:lnTo>
                  <a:lnTo>
                    <a:pt x="6527" y="10256"/>
                  </a:lnTo>
                  <a:lnTo>
                    <a:pt x="6635" y="10253"/>
                  </a:lnTo>
                  <a:lnTo>
                    <a:pt x="6743" y="10250"/>
                  </a:lnTo>
                  <a:lnTo>
                    <a:pt x="6851" y="10246"/>
                  </a:lnTo>
                  <a:lnTo>
                    <a:pt x="6959" y="10240"/>
                  </a:lnTo>
                  <a:lnTo>
                    <a:pt x="7067" y="10234"/>
                  </a:lnTo>
                  <a:lnTo>
                    <a:pt x="7174" y="10227"/>
                  </a:lnTo>
                  <a:lnTo>
                    <a:pt x="7282" y="10219"/>
                  </a:lnTo>
                  <a:lnTo>
                    <a:pt x="7390" y="10211"/>
                  </a:lnTo>
                  <a:lnTo>
                    <a:pt x="7498" y="10201"/>
                  </a:lnTo>
                  <a:lnTo>
                    <a:pt x="7606" y="10191"/>
                  </a:lnTo>
                  <a:lnTo>
                    <a:pt x="7714" y="10180"/>
                  </a:lnTo>
                  <a:lnTo>
                    <a:pt x="7822" y="10167"/>
                  </a:lnTo>
                  <a:lnTo>
                    <a:pt x="7930" y="10154"/>
                  </a:lnTo>
                  <a:lnTo>
                    <a:pt x="8037" y="10141"/>
                  </a:lnTo>
                  <a:lnTo>
                    <a:pt x="8145" y="10126"/>
                  </a:lnTo>
                  <a:lnTo>
                    <a:pt x="8252" y="10111"/>
                  </a:lnTo>
                  <a:lnTo>
                    <a:pt x="8318" y="10077"/>
                  </a:lnTo>
                  <a:lnTo>
                    <a:pt x="8383" y="10044"/>
                  </a:lnTo>
                  <a:lnTo>
                    <a:pt x="8446" y="10009"/>
                  </a:lnTo>
                  <a:lnTo>
                    <a:pt x="8506" y="9973"/>
                  </a:lnTo>
                  <a:lnTo>
                    <a:pt x="8535" y="9954"/>
                  </a:lnTo>
                  <a:lnTo>
                    <a:pt x="8564" y="9935"/>
                  </a:lnTo>
                  <a:lnTo>
                    <a:pt x="8592" y="9916"/>
                  </a:lnTo>
                  <a:lnTo>
                    <a:pt x="8620" y="9896"/>
                  </a:lnTo>
                  <a:lnTo>
                    <a:pt x="8646" y="9876"/>
                  </a:lnTo>
                  <a:lnTo>
                    <a:pt x="8673" y="9856"/>
                  </a:lnTo>
                  <a:lnTo>
                    <a:pt x="8698" y="9835"/>
                  </a:lnTo>
                  <a:lnTo>
                    <a:pt x="8723" y="9814"/>
                  </a:lnTo>
                  <a:lnTo>
                    <a:pt x="8747" y="9792"/>
                  </a:lnTo>
                  <a:lnTo>
                    <a:pt x="8771" y="9771"/>
                  </a:lnTo>
                  <a:lnTo>
                    <a:pt x="8794" y="9748"/>
                  </a:lnTo>
                  <a:lnTo>
                    <a:pt x="8816" y="9725"/>
                  </a:lnTo>
                  <a:lnTo>
                    <a:pt x="8837" y="9702"/>
                  </a:lnTo>
                  <a:lnTo>
                    <a:pt x="8858" y="9678"/>
                  </a:lnTo>
                  <a:lnTo>
                    <a:pt x="8878" y="9654"/>
                  </a:lnTo>
                  <a:lnTo>
                    <a:pt x="8896" y="9630"/>
                  </a:lnTo>
                  <a:lnTo>
                    <a:pt x="8915" y="9604"/>
                  </a:lnTo>
                  <a:lnTo>
                    <a:pt x="8932" y="9579"/>
                  </a:lnTo>
                  <a:lnTo>
                    <a:pt x="8949" y="9552"/>
                  </a:lnTo>
                  <a:lnTo>
                    <a:pt x="8965" y="9526"/>
                  </a:lnTo>
                  <a:lnTo>
                    <a:pt x="8980" y="9499"/>
                  </a:lnTo>
                  <a:lnTo>
                    <a:pt x="8994" y="9471"/>
                  </a:lnTo>
                  <a:lnTo>
                    <a:pt x="9006" y="9443"/>
                  </a:lnTo>
                  <a:lnTo>
                    <a:pt x="9019" y="9414"/>
                  </a:lnTo>
                  <a:lnTo>
                    <a:pt x="9008" y="9337"/>
                  </a:lnTo>
                  <a:lnTo>
                    <a:pt x="8999" y="9261"/>
                  </a:lnTo>
                  <a:lnTo>
                    <a:pt x="8996" y="9224"/>
                  </a:lnTo>
                  <a:lnTo>
                    <a:pt x="8993" y="9185"/>
                  </a:lnTo>
                  <a:lnTo>
                    <a:pt x="8992" y="9147"/>
                  </a:lnTo>
                  <a:lnTo>
                    <a:pt x="8992" y="9109"/>
                  </a:lnTo>
                  <a:lnTo>
                    <a:pt x="8994" y="9071"/>
                  </a:lnTo>
                  <a:lnTo>
                    <a:pt x="8997" y="9033"/>
                  </a:lnTo>
                  <a:lnTo>
                    <a:pt x="9000" y="9014"/>
                  </a:lnTo>
                  <a:lnTo>
                    <a:pt x="9003" y="8995"/>
                  </a:lnTo>
                  <a:lnTo>
                    <a:pt x="9006" y="8976"/>
                  </a:lnTo>
                  <a:lnTo>
                    <a:pt x="9011" y="8957"/>
                  </a:lnTo>
                  <a:lnTo>
                    <a:pt x="9017" y="8937"/>
                  </a:lnTo>
                  <a:lnTo>
                    <a:pt x="9022" y="8919"/>
                  </a:lnTo>
                  <a:lnTo>
                    <a:pt x="9028" y="8900"/>
                  </a:lnTo>
                  <a:lnTo>
                    <a:pt x="9035" y="8881"/>
                  </a:lnTo>
                  <a:lnTo>
                    <a:pt x="9043" y="8861"/>
                  </a:lnTo>
                  <a:lnTo>
                    <a:pt x="9052" y="8843"/>
                  </a:lnTo>
                  <a:lnTo>
                    <a:pt x="9061" y="8824"/>
                  </a:lnTo>
                  <a:lnTo>
                    <a:pt x="9072" y="8804"/>
                  </a:lnTo>
                  <a:lnTo>
                    <a:pt x="9110" y="8762"/>
                  </a:lnTo>
                  <a:lnTo>
                    <a:pt x="9148" y="8718"/>
                  </a:lnTo>
                  <a:lnTo>
                    <a:pt x="9183" y="8676"/>
                  </a:lnTo>
                  <a:lnTo>
                    <a:pt x="9219" y="8633"/>
                  </a:lnTo>
                  <a:lnTo>
                    <a:pt x="9254" y="8590"/>
                  </a:lnTo>
                  <a:lnTo>
                    <a:pt x="9287" y="8547"/>
                  </a:lnTo>
                  <a:lnTo>
                    <a:pt x="9319" y="8504"/>
                  </a:lnTo>
                  <a:lnTo>
                    <a:pt x="9349" y="8460"/>
                  </a:lnTo>
                  <a:lnTo>
                    <a:pt x="9379" y="8418"/>
                  </a:lnTo>
                  <a:lnTo>
                    <a:pt x="9406" y="8375"/>
                  </a:lnTo>
                  <a:lnTo>
                    <a:pt x="9432" y="8332"/>
                  </a:lnTo>
                  <a:lnTo>
                    <a:pt x="9456" y="8289"/>
                  </a:lnTo>
                  <a:lnTo>
                    <a:pt x="9479" y="8246"/>
                  </a:lnTo>
                  <a:lnTo>
                    <a:pt x="9499" y="8203"/>
                  </a:lnTo>
                  <a:lnTo>
                    <a:pt x="9517" y="8160"/>
                  </a:lnTo>
                  <a:lnTo>
                    <a:pt x="9534" y="8117"/>
                  </a:lnTo>
                  <a:lnTo>
                    <a:pt x="9548" y="8074"/>
                  </a:lnTo>
                  <a:lnTo>
                    <a:pt x="9559" y="8031"/>
                  </a:lnTo>
                  <a:lnTo>
                    <a:pt x="9569" y="7987"/>
                  </a:lnTo>
                  <a:lnTo>
                    <a:pt x="9576" y="7945"/>
                  </a:lnTo>
                  <a:lnTo>
                    <a:pt x="9580" y="7902"/>
                  </a:lnTo>
                  <a:lnTo>
                    <a:pt x="9582" y="7859"/>
                  </a:lnTo>
                  <a:lnTo>
                    <a:pt x="9581" y="7816"/>
                  </a:lnTo>
                  <a:lnTo>
                    <a:pt x="9578" y="7773"/>
                  </a:lnTo>
                  <a:lnTo>
                    <a:pt x="9571" y="7730"/>
                  </a:lnTo>
                  <a:lnTo>
                    <a:pt x="9562" y="7687"/>
                  </a:lnTo>
                  <a:lnTo>
                    <a:pt x="9550" y="7644"/>
                  </a:lnTo>
                  <a:lnTo>
                    <a:pt x="9534" y="7601"/>
                  </a:lnTo>
                  <a:lnTo>
                    <a:pt x="9514" y="7558"/>
                  </a:lnTo>
                  <a:lnTo>
                    <a:pt x="9492" y="7516"/>
                  </a:lnTo>
                  <a:lnTo>
                    <a:pt x="9466" y="7472"/>
                  </a:lnTo>
                  <a:lnTo>
                    <a:pt x="9437" y="7429"/>
                  </a:lnTo>
                  <a:lnTo>
                    <a:pt x="9422" y="7420"/>
                  </a:lnTo>
                  <a:lnTo>
                    <a:pt x="9408" y="7411"/>
                  </a:lnTo>
                  <a:lnTo>
                    <a:pt x="9395" y="7402"/>
                  </a:lnTo>
                  <a:lnTo>
                    <a:pt x="9384" y="7392"/>
                  </a:lnTo>
                  <a:lnTo>
                    <a:pt x="9374" y="7384"/>
                  </a:lnTo>
                  <a:lnTo>
                    <a:pt x="9365" y="7373"/>
                  </a:lnTo>
                  <a:lnTo>
                    <a:pt x="9356" y="7364"/>
                  </a:lnTo>
                  <a:lnTo>
                    <a:pt x="9350" y="7355"/>
                  </a:lnTo>
                  <a:lnTo>
                    <a:pt x="9344" y="7346"/>
                  </a:lnTo>
                  <a:lnTo>
                    <a:pt x="9339" y="7337"/>
                  </a:lnTo>
                  <a:lnTo>
                    <a:pt x="9335" y="7328"/>
                  </a:lnTo>
                  <a:lnTo>
                    <a:pt x="9332" y="7319"/>
                  </a:lnTo>
                  <a:lnTo>
                    <a:pt x="9330" y="7310"/>
                  </a:lnTo>
                  <a:lnTo>
                    <a:pt x="9329" y="7300"/>
                  </a:lnTo>
                  <a:lnTo>
                    <a:pt x="9329" y="7291"/>
                  </a:lnTo>
                  <a:lnTo>
                    <a:pt x="9329" y="7281"/>
                  </a:lnTo>
                  <a:lnTo>
                    <a:pt x="9330" y="7272"/>
                  </a:lnTo>
                  <a:lnTo>
                    <a:pt x="9332" y="7263"/>
                  </a:lnTo>
                  <a:lnTo>
                    <a:pt x="9334" y="7254"/>
                  </a:lnTo>
                  <a:lnTo>
                    <a:pt x="9337" y="7245"/>
                  </a:lnTo>
                  <a:lnTo>
                    <a:pt x="9344" y="7226"/>
                  </a:lnTo>
                  <a:lnTo>
                    <a:pt x="9353" y="7208"/>
                  </a:lnTo>
                  <a:lnTo>
                    <a:pt x="9365" y="7189"/>
                  </a:lnTo>
                  <a:lnTo>
                    <a:pt x="9376" y="7170"/>
                  </a:lnTo>
                  <a:lnTo>
                    <a:pt x="9389" y="7152"/>
                  </a:lnTo>
                  <a:lnTo>
                    <a:pt x="9402" y="7133"/>
                  </a:lnTo>
                  <a:lnTo>
                    <a:pt x="9438" y="7096"/>
                  </a:lnTo>
                  <a:lnTo>
                    <a:pt x="9472" y="7060"/>
                  </a:lnTo>
                  <a:lnTo>
                    <a:pt x="9504" y="7023"/>
                  </a:lnTo>
                  <a:lnTo>
                    <a:pt x="9535" y="6988"/>
                  </a:lnTo>
                  <a:lnTo>
                    <a:pt x="9564" y="6951"/>
                  </a:lnTo>
                  <a:lnTo>
                    <a:pt x="9592" y="6915"/>
                  </a:lnTo>
                  <a:lnTo>
                    <a:pt x="9617" y="6879"/>
                  </a:lnTo>
                  <a:lnTo>
                    <a:pt x="9640" y="6843"/>
                  </a:lnTo>
                  <a:lnTo>
                    <a:pt x="9663" y="6807"/>
                  </a:lnTo>
                  <a:lnTo>
                    <a:pt x="9682" y="6772"/>
                  </a:lnTo>
                  <a:lnTo>
                    <a:pt x="9700" y="6735"/>
                  </a:lnTo>
                  <a:lnTo>
                    <a:pt x="9717" y="6701"/>
                  </a:lnTo>
                  <a:lnTo>
                    <a:pt x="9730" y="6665"/>
                  </a:lnTo>
                  <a:lnTo>
                    <a:pt x="9742" y="6630"/>
                  </a:lnTo>
                  <a:lnTo>
                    <a:pt x="9751" y="6594"/>
                  </a:lnTo>
                  <a:lnTo>
                    <a:pt x="9760" y="6560"/>
                  </a:lnTo>
                  <a:lnTo>
                    <a:pt x="9764" y="6524"/>
                  </a:lnTo>
                  <a:lnTo>
                    <a:pt x="9767" y="6490"/>
                  </a:lnTo>
                  <a:lnTo>
                    <a:pt x="9767" y="6455"/>
                  </a:lnTo>
                  <a:lnTo>
                    <a:pt x="9765" y="6421"/>
                  </a:lnTo>
                  <a:lnTo>
                    <a:pt x="9760" y="6386"/>
                  </a:lnTo>
                  <a:lnTo>
                    <a:pt x="9752" y="6353"/>
                  </a:lnTo>
                  <a:lnTo>
                    <a:pt x="9742" y="6318"/>
                  </a:lnTo>
                  <a:lnTo>
                    <a:pt x="9730" y="6285"/>
                  </a:lnTo>
                  <a:lnTo>
                    <a:pt x="9714" y="6251"/>
                  </a:lnTo>
                  <a:lnTo>
                    <a:pt x="9695" y="6218"/>
                  </a:lnTo>
                  <a:lnTo>
                    <a:pt x="9675" y="6184"/>
                  </a:lnTo>
                  <a:lnTo>
                    <a:pt x="9651" y="6151"/>
                  </a:lnTo>
                  <a:lnTo>
                    <a:pt x="9623" y="6118"/>
                  </a:lnTo>
                  <a:lnTo>
                    <a:pt x="9594" y="6086"/>
                  </a:lnTo>
                  <a:lnTo>
                    <a:pt x="9561" y="6052"/>
                  </a:lnTo>
                  <a:lnTo>
                    <a:pt x="9524" y="6021"/>
                  </a:lnTo>
                  <a:lnTo>
                    <a:pt x="9514" y="5998"/>
                  </a:lnTo>
                  <a:lnTo>
                    <a:pt x="9506" y="5977"/>
                  </a:lnTo>
                  <a:lnTo>
                    <a:pt x="9497" y="5955"/>
                  </a:lnTo>
                  <a:lnTo>
                    <a:pt x="9490" y="5932"/>
                  </a:lnTo>
                  <a:lnTo>
                    <a:pt x="9484" y="5911"/>
                  </a:lnTo>
                  <a:lnTo>
                    <a:pt x="9478" y="5889"/>
                  </a:lnTo>
                  <a:lnTo>
                    <a:pt x="9475" y="5867"/>
                  </a:lnTo>
                  <a:lnTo>
                    <a:pt x="9472" y="5846"/>
                  </a:lnTo>
                  <a:lnTo>
                    <a:pt x="9470" y="5824"/>
                  </a:lnTo>
                  <a:lnTo>
                    <a:pt x="9472" y="5802"/>
                  </a:lnTo>
                  <a:lnTo>
                    <a:pt x="9475" y="5780"/>
                  </a:lnTo>
                  <a:lnTo>
                    <a:pt x="9480" y="5759"/>
                  </a:lnTo>
                  <a:lnTo>
                    <a:pt x="9483" y="5748"/>
                  </a:lnTo>
                  <a:lnTo>
                    <a:pt x="9487" y="5737"/>
                  </a:lnTo>
                  <a:lnTo>
                    <a:pt x="9492" y="5726"/>
                  </a:lnTo>
                  <a:lnTo>
                    <a:pt x="9497" y="5715"/>
                  </a:lnTo>
                  <a:lnTo>
                    <a:pt x="9503" y="5704"/>
                  </a:lnTo>
                  <a:lnTo>
                    <a:pt x="9509" y="5694"/>
                  </a:lnTo>
                  <a:lnTo>
                    <a:pt x="9516" y="5683"/>
                  </a:lnTo>
                  <a:lnTo>
                    <a:pt x="9524" y="5672"/>
                  </a:lnTo>
                  <a:lnTo>
                    <a:pt x="9556" y="5620"/>
                  </a:lnTo>
                  <a:lnTo>
                    <a:pt x="9585" y="5568"/>
                  </a:lnTo>
                  <a:lnTo>
                    <a:pt x="9613" y="5517"/>
                  </a:lnTo>
                  <a:lnTo>
                    <a:pt x="9639" y="5466"/>
                  </a:lnTo>
                  <a:lnTo>
                    <a:pt x="9663" y="5415"/>
                  </a:lnTo>
                  <a:lnTo>
                    <a:pt x="9684" y="5365"/>
                  </a:lnTo>
                  <a:lnTo>
                    <a:pt x="9703" y="5315"/>
                  </a:lnTo>
                  <a:lnTo>
                    <a:pt x="9720" y="5266"/>
                  </a:lnTo>
                  <a:lnTo>
                    <a:pt x="9734" y="5217"/>
                  </a:lnTo>
                  <a:lnTo>
                    <a:pt x="9745" y="5169"/>
                  </a:lnTo>
                  <a:lnTo>
                    <a:pt x="9754" y="5120"/>
                  </a:lnTo>
                  <a:lnTo>
                    <a:pt x="9762" y="5074"/>
                  </a:lnTo>
                  <a:lnTo>
                    <a:pt x="9765" y="5026"/>
                  </a:lnTo>
                  <a:lnTo>
                    <a:pt x="9766" y="4980"/>
                  </a:lnTo>
                  <a:lnTo>
                    <a:pt x="9764" y="4934"/>
                  </a:lnTo>
                  <a:lnTo>
                    <a:pt x="9760" y="4889"/>
                  </a:lnTo>
                  <a:lnTo>
                    <a:pt x="9751" y="4843"/>
                  </a:lnTo>
                  <a:lnTo>
                    <a:pt x="9740" y="4800"/>
                  </a:lnTo>
                  <a:lnTo>
                    <a:pt x="9726" y="4756"/>
                  </a:lnTo>
                  <a:lnTo>
                    <a:pt x="9710" y="4712"/>
                  </a:lnTo>
                  <a:lnTo>
                    <a:pt x="9689" y="4670"/>
                  </a:lnTo>
                  <a:lnTo>
                    <a:pt x="9665" y="4628"/>
                  </a:lnTo>
                  <a:lnTo>
                    <a:pt x="9637" y="4587"/>
                  </a:lnTo>
                  <a:lnTo>
                    <a:pt x="9607" y="4546"/>
                  </a:lnTo>
                  <a:lnTo>
                    <a:pt x="9573" y="4505"/>
                  </a:lnTo>
                  <a:lnTo>
                    <a:pt x="9535" y="4467"/>
                  </a:lnTo>
                  <a:lnTo>
                    <a:pt x="9493" y="4428"/>
                  </a:lnTo>
                  <a:lnTo>
                    <a:pt x="9448" y="4390"/>
                  </a:lnTo>
                  <a:lnTo>
                    <a:pt x="9399" y="4352"/>
                  </a:lnTo>
                  <a:lnTo>
                    <a:pt x="9345" y="4316"/>
                  </a:lnTo>
                  <a:lnTo>
                    <a:pt x="9288" y="4280"/>
                  </a:lnTo>
                  <a:lnTo>
                    <a:pt x="9227" y="4245"/>
                  </a:lnTo>
                  <a:lnTo>
                    <a:pt x="9187" y="4234"/>
                  </a:lnTo>
                  <a:lnTo>
                    <a:pt x="9145" y="4223"/>
                  </a:lnTo>
                  <a:lnTo>
                    <a:pt x="9104" y="4212"/>
                  </a:lnTo>
                  <a:lnTo>
                    <a:pt x="9062" y="4201"/>
                  </a:lnTo>
                  <a:lnTo>
                    <a:pt x="9022" y="4191"/>
                  </a:lnTo>
                  <a:lnTo>
                    <a:pt x="8980" y="4180"/>
                  </a:lnTo>
                  <a:lnTo>
                    <a:pt x="8938" y="4168"/>
                  </a:lnTo>
                  <a:lnTo>
                    <a:pt x="8897" y="4157"/>
                  </a:lnTo>
                  <a:lnTo>
                    <a:pt x="8742" y="4156"/>
                  </a:lnTo>
                  <a:lnTo>
                    <a:pt x="8586" y="4155"/>
                  </a:lnTo>
                  <a:lnTo>
                    <a:pt x="8430" y="4154"/>
                  </a:lnTo>
                  <a:lnTo>
                    <a:pt x="8275" y="4153"/>
                  </a:lnTo>
                  <a:lnTo>
                    <a:pt x="8119" y="4152"/>
                  </a:lnTo>
                  <a:lnTo>
                    <a:pt x="7963" y="4151"/>
                  </a:lnTo>
                  <a:lnTo>
                    <a:pt x="7807" y="4150"/>
                  </a:lnTo>
                  <a:lnTo>
                    <a:pt x="7653" y="4149"/>
                  </a:lnTo>
                  <a:lnTo>
                    <a:pt x="7497" y="4148"/>
                  </a:lnTo>
                  <a:lnTo>
                    <a:pt x="7341" y="4147"/>
                  </a:lnTo>
                  <a:lnTo>
                    <a:pt x="7186" y="4146"/>
                  </a:lnTo>
                  <a:lnTo>
                    <a:pt x="7030" y="4145"/>
                  </a:lnTo>
                  <a:lnTo>
                    <a:pt x="6874" y="4144"/>
                  </a:lnTo>
                  <a:lnTo>
                    <a:pt x="6718" y="4142"/>
                  </a:lnTo>
                  <a:lnTo>
                    <a:pt x="6564" y="4142"/>
                  </a:lnTo>
                  <a:lnTo>
                    <a:pt x="6408" y="4141"/>
                  </a:lnTo>
                  <a:lnTo>
                    <a:pt x="6397" y="4115"/>
                  </a:lnTo>
                  <a:lnTo>
                    <a:pt x="6387" y="4087"/>
                  </a:lnTo>
                  <a:lnTo>
                    <a:pt x="6378" y="4061"/>
                  </a:lnTo>
                  <a:lnTo>
                    <a:pt x="6368" y="4033"/>
                  </a:lnTo>
                  <a:lnTo>
                    <a:pt x="6361" y="4004"/>
                  </a:lnTo>
                  <a:lnTo>
                    <a:pt x="6354" y="3976"/>
                  </a:lnTo>
                  <a:lnTo>
                    <a:pt x="6350" y="3945"/>
                  </a:lnTo>
                  <a:lnTo>
                    <a:pt x="6346" y="3915"/>
                  </a:lnTo>
                  <a:lnTo>
                    <a:pt x="6344" y="3882"/>
                  </a:lnTo>
                  <a:lnTo>
                    <a:pt x="6344" y="3849"/>
                  </a:lnTo>
                  <a:lnTo>
                    <a:pt x="6346" y="3814"/>
                  </a:lnTo>
                  <a:lnTo>
                    <a:pt x="6350" y="3779"/>
                  </a:lnTo>
                  <a:lnTo>
                    <a:pt x="6356" y="3741"/>
                  </a:lnTo>
                  <a:lnTo>
                    <a:pt x="6365" y="3702"/>
                  </a:lnTo>
                  <a:lnTo>
                    <a:pt x="6377" y="3661"/>
                  </a:lnTo>
                  <a:lnTo>
                    <a:pt x="6390" y="3618"/>
                  </a:lnTo>
                  <a:lnTo>
                    <a:pt x="6436" y="3520"/>
                  </a:lnTo>
                  <a:lnTo>
                    <a:pt x="6482" y="3422"/>
                  </a:lnTo>
                  <a:lnTo>
                    <a:pt x="6531" y="3324"/>
                  </a:lnTo>
                  <a:lnTo>
                    <a:pt x="6580" y="3227"/>
                  </a:lnTo>
                  <a:lnTo>
                    <a:pt x="6630" y="3129"/>
                  </a:lnTo>
                  <a:lnTo>
                    <a:pt x="6679" y="3032"/>
                  </a:lnTo>
                  <a:lnTo>
                    <a:pt x="6729" y="2935"/>
                  </a:lnTo>
                  <a:lnTo>
                    <a:pt x="6778" y="2838"/>
                  </a:lnTo>
                  <a:lnTo>
                    <a:pt x="6825" y="2740"/>
                  </a:lnTo>
                  <a:lnTo>
                    <a:pt x="6871" y="2641"/>
                  </a:lnTo>
                  <a:lnTo>
                    <a:pt x="6916" y="2543"/>
                  </a:lnTo>
                  <a:lnTo>
                    <a:pt x="6960" y="2443"/>
                  </a:lnTo>
                  <a:lnTo>
                    <a:pt x="6980" y="2392"/>
                  </a:lnTo>
                  <a:lnTo>
                    <a:pt x="6999" y="2343"/>
                  </a:lnTo>
                  <a:lnTo>
                    <a:pt x="7019" y="2292"/>
                  </a:lnTo>
                  <a:lnTo>
                    <a:pt x="7038" y="2241"/>
                  </a:lnTo>
                  <a:lnTo>
                    <a:pt x="7055" y="2189"/>
                  </a:lnTo>
                  <a:lnTo>
                    <a:pt x="7073" y="2139"/>
                  </a:lnTo>
                  <a:lnTo>
                    <a:pt x="7088" y="2087"/>
                  </a:lnTo>
                  <a:lnTo>
                    <a:pt x="7103" y="2034"/>
                  </a:lnTo>
                  <a:lnTo>
                    <a:pt x="7116" y="1986"/>
                  </a:lnTo>
                  <a:lnTo>
                    <a:pt x="7128" y="1938"/>
                  </a:lnTo>
                  <a:lnTo>
                    <a:pt x="7138" y="1888"/>
                  </a:lnTo>
                  <a:lnTo>
                    <a:pt x="7145" y="1839"/>
                  </a:lnTo>
                  <a:lnTo>
                    <a:pt x="7152" y="1790"/>
                  </a:lnTo>
                  <a:lnTo>
                    <a:pt x="7157" y="1741"/>
                  </a:lnTo>
                  <a:lnTo>
                    <a:pt x="7161" y="1691"/>
                  </a:lnTo>
                  <a:lnTo>
                    <a:pt x="7163" y="1641"/>
                  </a:lnTo>
                  <a:lnTo>
                    <a:pt x="7164" y="1592"/>
                  </a:lnTo>
                  <a:lnTo>
                    <a:pt x="7163" y="1542"/>
                  </a:lnTo>
                  <a:lnTo>
                    <a:pt x="7162" y="1491"/>
                  </a:lnTo>
                  <a:lnTo>
                    <a:pt x="7159" y="1442"/>
                  </a:lnTo>
                  <a:lnTo>
                    <a:pt x="7155" y="1392"/>
                  </a:lnTo>
                  <a:lnTo>
                    <a:pt x="7150" y="1341"/>
                  </a:lnTo>
                  <a:lnTo>
                    <a:pt x="7143" y="1290"/>
                  </a:lnTo>
                  <a:lnTo>
                    <a:pt x="7136" y="1241"/>
                  </a:lnTo>
                  <a:lnTo>
                    <a:pt x="7127" y="1190"/>
                  </a:lnTo>
                  <a:lnTo>
                    <a:pt x="7117" y="1139"/>
                  </a:lnTo>
                  <a:lnTo>
                    <a:pt x="7106" y="1088"/>
                  </a:lnTo>
                  <a:lnTo>
                    <a:pt x="7095" y="1039"/>
                  </a:lnTo>
                  <a:lnTo>
                    <a:pt x="7083" y="988"/>
                  </a:lnTo>
                  <a:lnTo>
                    <a:pt x="7069" y="937"/>
                  </a:lnTo>
                  <a:lnTo>
                    <a:pt x="7055" y="886"/>
                  </a:lnTo>
                  <a:lnTo>
                    <a:pt x="7040" y="836"/>
                  </a:lnTo>
                  <a:lnTo>
                    <a:pt x="7024" y="786"/>
                  </a:lnTo>
                  <a:lnTo>
                    <a:pt x="7008" y="735"/>
                  </a:lnTo>
                  <a:lnTo>
                    <a:pt x="6990" y="684"/>
                  </a:lnTo>
                  <a:lnTo>
                    <a:pt x="6972" y="635"/>
                  </a:lnTo>
                  <a:lnTo>
                    <a:pt x="6934" y="534"/>
                  </a:lnTo>
                  <a:lnTo>
                    <a:pt x="6895" y="434"/>
                  </a:lnTo>
                  <a:lnTo>
                    <a:pt x="6867" y="398"/>
                  </a:lnTo>
                  <a:lnTo>
                    <a:pt x="6839" y="365"/>
                  </a:lnTo>
                  <a:lnTo>
                    <a:pt x="6810" y="333"/>
                  </a:lnTo>
                  <a:lnTo>
                    <a:pt x="6782" y="303"/>
                  </a:lnTo>
                  <a:lnTo>
                    <a:pt x="6753" y="274"/>
                  </a:lnTo>
                  <a:lnTo>
                    <a:pt x="6724" y="247"/>
                  </a:lnTo>
                  <a:lnTo>
                    <a:pt x="6693" y="221"/>
                  </a:lnTo>
                  <a:lnTo>
                    <a:pt x="6664" y="196"/>
                  </a:lnTo>
                  <a:lnTo>
                    <a:pt x="6633" y="174"/>
                  </a:lnTo>
                  <a:lnTo>
                    <a:pt x="6601" y="153"/>
                  </a:lnTo>
                  <a:lnTo>
                    <a:pt x="6570" y="132"/>
                  </a:lnTo>
                  <a:lnTo>
                    <a:pt x="6537" y="114"/>
                  </a:lnTo>
                  <a:lnTo>
                    <a:pt x="6505" y="97"/>
                  </a:lnTo>
                  <a:lnTo>
                    <a:pt x="6472" y="82"/>
                  </a:lnTo>
                  <a:lnTo>
                    <a:pt x="6439" y="67"/>
                  </a:lnTo>
                  <a:lnTo>
                    <a:pt x="6405" y="54"/>
                  </a:lnTo>
                  <a:lnTo>
                    <a:pt x="6370" y="43"/>
                  </a:lnTo>
                  <a:lnTo>
                    <a:pt x="6336" y="33"/>
                  </a:lnTo>
                  <a:lnTo>
                    <a:pt x="6300" y="24"/>
                  </a:lnTo>
                  <a:lnTo>
                    <a:pt x="6264" y="17"/>
                  </a:lnTo>
                  <a:lnTo>
                    <a:pt x="6227" y="11"/>
                  </a:lnTo>
                  <a:lnTo>
                    <a:pt x="6189" y="6"/>
                  </a:lnTo>
                  <a:lnTo>
                    <a:pt x="6152" y="3"/>
                  </a:lnTo>
                  <a:lnTo>
                    <a:pt x="6113" y="1"/>
                  </a:lnTo>
                  <a:lnTo>
                    <a:pt x="6074" y="0"/>
                  </a:lnTo>
                  <a:lnTo>
                    <a:pt x="6034" y="1"/>
                  </a:lnTo>
                  <a:lnTo>
                    <a:pt x="5994" y="3"/>
                  </a:lnTo>
                  <a:lnTo>
                    <a:pt x="5952" y="8"/>
                  </a:lnTo>
                  <a:lnTo>
                    <a:pt x="5910" y="12"/>
                  </a:lnTo>
                  <a:lnTo>
                    <a:pt x="5868" y="18"/>
                  </a:lnTo>
                  <a:lnTo>
                    <a:pt x="5825" y="25"/>
                  </a:lnTo>
                  <a:lnTo>
                    <a:pt x="5781" y="33"/>
                  </a:lnTo>
                  <a:lnTo>
                    <a:pt x="5771" y="195"/>
                  </a:lnTo>
                  <a:lnTo>
                    <a:pt x="5762" y="358"/>
                  </a:lnTo>
                  <a:lnTo>
                    <a:pt x="5757" y="439"/>
                  </a:lnTo>
                  <a:lnTo>
                    <a:pt x="5752" y="520"/>
                  </a:lnTo>
                  <a:lnTo>
                    <a:pt x="5746" y="601"/>
                  </a:lnTo>
                  <a:lnTo>
                    <a:pt x="5738" y="681"/>
                  </a:lnTo>
                  <a:lnTo>
                    <a:pt x="5731" y="762"/>
                  </a:lnTo>
                  <a:lnTo>
                    <a:pt x="5723" y="842"/>
                  </a:lnTo>
                  <a:lnTo>
                    <a:pt x="5714" y="922"/>
                  </a:lnTo>
                  <a:lnTo>
                    <a:pt x="5703" y="1001"/>
                  </a:lnTo>
                  <a:lnTo>
                    <a:pt x="5691" y="1080"/>
                  </a:lnTo>
                  <a:lnTo>
                    <a:pt x="5677" y="1158"/>
                  </a:lnTo>
                  <a:lnTo>
                    <a:pt x="5663" y="1237"/>
                  </a:lnTo>
                  <a:lnTo>
                    <a:pt x="5646" y="1314"/>
                  </a:lnTo>
                  <a:lnTo>
                    <a:pt x="5627" y="1391"/>
                  </a:lnTo>
                  <a:lnTo>
                    <a:pt x="5607" y="1468"/>
                  </a:lnTo>
                  <a:lnTo>
                    <a:pt x="5585" y="1543"/>
                  </a:lnTo>
                  <a:lnTo>
                    <a:pt x="5560" y="1618"/>
                  </a:lnTo>
                  <a:lnTo>
                    <a:pt x="5534" y="1692"/>
                  </a:lnTo>
                  <a:lnTo>
                    <a:pt x="5504" y="1766"/>
                  </a:lnTo>
                  <a:lnTo>
                    <a:pt x="5473" y="1839"/>
                  </a:lnTo>
                  <a:lnTo>
                    <a:pt x="5438" y="1911"/>
                  </a:lnTo>
                  <a:lnTo>
                    <a:pt x="5401" y="1982"/>
                  </a:lnTo>
                  <a:lnTo>
                    <a:pt x="5360" y="2052"/>
                  </a:lnTo>
                  <a:lnTo>
                    <a:pt x="5317" y="2121"/>
                  </a:lnTo>
                  <a:lnTo>
                    <a:pt x="5270" y="2189"/>
                  </a:lnTo>
                  <a:lnTo>
                    <a:pt x="5220" y="2257"/>
                  </a:lnTo>
                  <a:lnTo>
                    <a:pt x="5166" y="2323"/>
                  </a:lnTo>
                  <a:lnTo>
                    <a:pt x="5109" y="2388"/>
                  </a:lnTo>
                  <a:lnTo>
                    <a:pt x="5049" y="2452"/>
                  </a:lnTo>
                  <a:lnTo>
                    <a:pt x="5011" y="2492"/>
                  </a:lnTo>
                  <a:lnTo>
                    <a:pt x="4973" y="2532"/>
                  </a:lnTo>
                  <a:lnTo>
                    <a:pt x="4935" y="2571"/>
                  </a:lnTo>
                  <a:lnTo>
                    <a:pt x="4900" y="2612"/>
                  </a:lnTo>
                  <a:lnTo>
                    <a:pt x="4863" y="2653"/>
                  </a:lnTo>
                  <a:lnTo>
                    <a:pt x="4829" y="2695"/>
                  </a:lnTo>
                  <a:lnTo>
                    <a:pt x="4793" y="2737"/>
                  </a:lnTo>
                  <a:lnTo>
                    <a:pt x="4759" y="2779"/>
                  </a:lnTo>
                  <a:lnTo>
                    <a:pt x="4726" y="2822"/>
                  </a:lnTo>
                  <a:lnTo>
                    <a:pt x="4693" y="2865"/>
                  </a:lnTo>
                  <a:lnTo>
                    <a:pt x="4661" y="2910"/>
                  </a:lnTo>
                  <a:lnTo>
                    <a:pt x="4628" y="2955"/>
                  </a:lnTo>
                  <a:lnTo>
                    <a:pt x="4597" y="2999"/>
                  </a:lnTo>
                  <a:lnTo>
                    <a:pt x="4566" y="3045"/>
                  </a:lnTo>
                  <a:lnTo>
                    <a:pt x="4535" y="3092"/>
                  </a:lnTo>
                  <a:lnTo>
                    <a:pt x="4506" y="3138"/>
                  </a:lnTo>
                  <a:lnTo>
                    <a:pt x="4476" y="3186"/>
                  </a:lnTo>
                  <a:lnTo>
                    <a:pt x="4448" y="3235"/>
                  </a:lnTo>
                  <a:lnTo>
                    <a:pt x="4419" y="3284"/>
                  </a:lnTo>
                  <a:lnTo>
                    <a:pt x="4392" y="3333"/>
                  </a:lnTo>
                  <a:lnTo>
                    <a:pt x="4364" y="3383"/>
                  </a:lnTo>
                  <a:lnTo>
                    <a:pt x="4337" y="3434"/>
                  </a:lnTo>
                  <a:lnTo>
                    <a:pt x="4310" y="3485"/>
                  </a:lnTo>
                  <a:lnTo>
                    <a:pt x="4285" y="3538"/>
                  </a:lnTo>
                  <a:lnTo>
                    <a:pt x="4259" y="3591"/>
                  </a:lnTo>
                  <a:lnTo>
                    <a:pt x="4234" y="3645"/>
                  </a:lnTo>
                  <a:lnTo>
                    <a:pt x="4210" y="3699"/>
                  </a:lnTo>
                  <a:lnTo>
                    <a:pt x="4185" y="3754"/>
                  </a:lnTo>
                  <a:lnTo>
                    <a:pt x="4161" y="3810"/>
                  </a:lnTo>
                  <a:lnTo>
                    <a:pt x="4137" y="3867"/>
                  </a:lnTo>
                  <a:lnTo>
                    <a:pt x="4114" y="3925"/>
                  </a:lnTo>
                  <a:lnTo>
                    <a:pt x="4092" y="3984"/>
                  </a:lnTo>
                  <a:lnTo>
                    <a:pt x="4060" y="4063"/>
                  </a:lnTo>
                  <a:lnTo>
                    <a:pt x="4028" y="4141"/>
                  </a:lnTo>
                  <a:lnTo>
                    <a:pt x="3994" y="4217"/>
                  </a:lnTo>
                  <a:lnTo>
                    <a:pt x="3958" y="4292"/>
                  </a:lnTo>
                  <a:lnTo>
                    <a:pt x="3922" y="4365"/>
                  </a:lnTo>
                  <a:lnTo>
                    <a:pt x="3884" y="4436"/>
                  </a:lnTo>
                  <a:lnTo>
                    <a:pt x="3845" y="4505"/>
                  </a:lnTo>
                  <a:lnTo>
                    <a:pt x="3806" y="4573"/>
                  </a:lnTo>
                  <a:lnTo>
                    <a:pt x="3764" y="4639"/>
                  </a:lnTo>
                  <a:lnTo>
                    <a:pt x="3722" y="4703"/>
                  </a:lnTo>
                  <a:lnTo>
                    <a:pt x="3678" y="4765"/>
                  </a:lnTo>
                  <a:lnTo>
                    <a:pt x="3634" y="4825"/>
                  </a:lnTo>
                  <a:lnTo>
                    <a:pt x="3588" y="4884"/>
                  </a:lnTo>
                  <a:lnTo>
                    <a:pt x="3540" y="4940"/>
                  </a:lnTo>
                  <a:lnTo>
                    <a:pt x="3492" y="4994"/>
                  </a:lnTo>
                  <a:lnTo>
                    <a:pt x="3443" y="5045"/>
                  </a:lnTo>
                  <a:lnTo>
                    <a:pt x="3392" y="5096"/>
                  </a:lnTo>
                  <a:lnTo>
                    <a:pt x="3341" y="5144"/>
                  </a:lnTo>
                  <a:lnTo>
                    <a:pt x="3289" y="5189"/>
                  </a:lnTo>
                  <a:lnTo>
                    <a:pt x="3235" y="5232"/>
                  </a:lnTo>
                  <a:lnTo>
                    <a:pt x="3180" y="5274"/>
                  </a:lnTo>
                  <a:lnTo>
                    <a:pt x="3124" y="5312"/>
                  </a:lnTo>
                  <a:lnTo>
                    <a:pt x="3067" y="5349"/>
                  </a:lnTo>
                  <a:lnTo>
                    <a:pt x="3009" y="5383"/>
                  </a:lnTo>
                  <a:lnTo>
                    <a:pt x="2950" y="5415"/>
                  </a:lnTo>
                  <a:lnTo>
                    <a:pt x="2890" y="5444"/>
                  </a:lnTo>
                  <a:lnTo>
                    <a:pt x="2829" y="5471"/>
                  </a:lnTo>
                  <a:lnTo>
                    <a:pt x="2767" y="5495"/>
                  </a:lnTo>
                  <a:lnTo>
                    <a:pt x="2702" y="5517"/>
                  </a:lnTo>
                  <a:lnTo>
                    <a:pt x="2638" y="5537"/>
                  </a:lnTo>
                  <a:lnTo>
                    <a:pt x="2573" y="5553"/>
                  </a:lnTo>
                  <a:lnTo>
                    <a:pt x="2507" y="55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0" name="Group 14">
            <a:extLst>
              <a:ext uri="{FF2B5EF4-FFF2-40B4-BE49-F238E27FC236}">
                <a16:creationId xmlns:a16="http://schemas.microsoft.com/office/drawing/2014/main" id="{C92E96FA-5F38-4F58-B5EF-69E87429E72F}"/>
              </a:ext>
            </a:extLst>
          </p:cNvPr>
          <p:cNvGrpSpPr>
            <a:grpSpLocks noChangeAspect="1"/>
          </p:cNvGrpSpPr>
          <p:nvPr/>
        </p:nvGrpSpPr>
        <p:grpSpPr bwMode="auto">
          <a:xfrm>
            <a:off x="524497" y="3635067"/>
            <a:ext cx="560387" cy="560387"/>
            <a:chOff x="343" y="2585"/>
            <a:chExt cx="353" cy="353"/>
          </a:xfrm>
        </p:grpSpPr>
        <p:sp>
          <p:nvSpPr>
            <p:cNvPr id="21" name="AutoShape 13">
              <a:extLst>
                <a:ext uri="{FF2B5EF4-FFF2-40B4-BE49-F238E27FC236}">
                  <a16:creationId xmlns:a16="http://schemas.microsoft.com/office/drawing/2014/main" id="{7F5B817C-657B-4D96-BC64-83E6F8C9CF05}"/>
                </a:ext>
              </a:extLst>
            </p:cNvPr>
            <p:cNvSpPr>
              <a:spLocks noChangeAspect="1" noChangeArrowheads="1" noTextEdit="1"/>
            </p:cNvSpPr>
            <p:nvPr/>
          </p:nvSpPr>
          <p:spPr bwMode="auto">
            <a:xfrm>
              <a:off x="343" y="2585"/>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5">
              <a:extLst>
                <a:ext uri="{FF2B5EF4-FFF2-40B4-BE49-F238E27FC236}">
                  <a16:creationId xmlns:a16="http://schemas.microsoft.com/office/drawing/2014/main" id="{735AF8DB-AB7F-47E7-B102-115102E0F813}"/>
                </a:ext>
              </a:extLst>
            </p:cNvPr>
            <p:cNvSpPr>
              <a:spLocks/>
            </p:cNvSpPr>
            <p:nvPr/>
          </p:nvSpPr>
          <p:spPr bwMode="auto">
            <a:xfrm>
              <a:off x="343" y="2585"/>
              <a:ext cx="353" cy="353"/>
            </a:xfrm>
            <a:custGeom>
              <a:avLst/>
              <a:gdLst>
                <a:gd name="T0" fmla="*/ 13419 w 16238"/>
                <a:gd name="T1" fmla="*/ 2819 h 16238"/>
                <a:gd name="T2" fmla="*/ 13419 w 16238"/>
                <a:gd name="T3" fmla="*/ 0 h 16238"/>
                <a:gd name="T4" fmla="*/ 0 w 16238"/>
                <a:gd name="T5" fmla="*/ 0 h 16238"/>
                <a:gd name="T6" fmla="*/ 0 w 16238"/>
                <a:gd name="T7" fmla="*/ 16238 h 16238"/>
                <a:gd name="T8" fmla="*/ 16238 w 16238"/>
                <a:gd name="T9" fmla="*/ 16238 h 16238"/>
                <a:gd name="T10" fmla="*/ 16238 w 16238"/>
                <a:gd name="T11" fmla="*/ 2819 h 16238"/>
                <a:gd name="T12" fmla="*/ 13419 w 16238"/>
                <a:gd name="T13" fmla="*/ 2819 h 16238"/>
              </a:gdLst>
              <a:ahLst/>
              <a:cxnLst>
                <a:cxn ang="0">
                  <a:pos x="T0" y="T1"/>
                </a:cxn>
                <a:cxn ang="0">
                  <a:pos x="T2" y="T3"/>
                </a:cxn>
                <a:cxn ang="0">
                  <a:pos x="T4" y="T5"/>
                </a:cxn>
                <a:cxn ang="0">
                  <a:pos x="T6" y="T7"/>
                </a:cxn>
                <a:cxn ang="0">
                  <a:pos x="T8" y="T9"/>
                </a:cxn>
                <a:cxn ang="0">
                  <a:pos x="T10" y="T11"/>
                </a:cxn>
                <a:cxn ang="0">
                  <a:pos x="T12" y="T13"/>
                </a:cxn>
              </a:cxnLst>
              <a:rect l="0" t="0" r="r" b="b"/>
              <a:pathLst>
                <a:path w="16238" h="16238">
                  <a:moveTo>
                    <a:pt x="13419" y="2819"/>
                  </a:moveTo>
                  <a:lnTo>
                    <a:pt x="13419" y="0"/>
                  </a:lnTo>
                  <a:lnTo>
                    <a:pt x="0" y="0"/>
                  </a:lnTo>
                  <a:lnTo>
                    <a:pt x="0" y="16238"/>
                  </a:lnTo>
                  <a:lnTo>
                    <a:pt x="16238" y="16238"/>
                  </a:lnTo>
                  <a:lnTo>
                    <a:pt x="16238" y="2819"/>
                  </a:lnTo>
                  <a:lnTo>
                    <a:pt x="13419" y="2819"/>
                  </a:lnTo>
                  <a:close/>
                </a:path>
              </a:pathLst>
            </a:custGeom>
            <a:solidFill>
              <a:srgbClr val="FA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16">
              <a:extLst>
                <a:ext uri="{FF2B5EF4-FFF2-40B4-BE49-F238E27FC236}">
                  <a16:creationId xmlns:a16="http://schemas.microsoft.com/office/drawing/2014/main" id="{ED666776-5C0C-4101-BD21-D1CFB0BF1895}"/>
                </a:ext>
              </a:extLst>
            </p:cNvPr>
            <p:cNvSpPr>
              <a:spLocks noEditPoints="1"/>
            </p:cNvSpPr>
            <p:nvPr/>
          </p:nvSpPr>
          <p:spPr bwMode="auto">
            <a:xfrm>
              <a:off x="414" y="2667"/>
              <a:ext cx="211" cy="223"/>
            </a:xfrm>
            <a:custGeom>
              <a:avLst/>
              <a:gdLst>
                <a:gd name="T0" fmla="*/ 1727 w 9739"/>
                <a:gd name="T1" fmla="*/ 4810 h 10258"/>
                <a:gd name="T2" fmla="*/ 1993 w 9739"/>
                <a:gd name="T3" fmla="*/ 4611 h 10258"/>
                <a:gd name="T4" fmla="*/ 2139 w 9739"/>
                <a:gd name="T5" fmla="*/ 4308 h 10258"/>
                <a:gd name="T6" fmla="*/ 2131 w 9739"/>
                <a:gd name="T7" fmla="*/ 724 h 10258"/>
                <a:gd name="T8" fmla="*/ 1972 w 9739"/>
                <a:gd name="T9" fmla="*/ 429 h 10258"/>
                <a:gd name="T10" fmla="*/ 1696 w 9739"/>
                <a:gd name="T11" fmla="*/ 244 h 10258"/>
                <a:gd name="T12" fmla="*/ 625 w 9739"/>
                <a:gd name="T13" fmla="*/ 205 h 10258"/>
                <a:gd name="T14" fmla="*/ 308 w 9739"/>
                <a:gd name="T15" fmla="*/ 320 h 10258"/>
                <a:gd name="T16" fmla="*/ 84 w 9739"/>
                <a:gd name="T17" fmla="*/ 566 h 10258"/>
                <a:gd name="T18" fmla="*/ 0 w 9739"/>
                <a:gd name="T19" fmla="*/ 897 h 10258"/>
                <a:gd name="T20" fmla="*/ 69 w 9739"/>
                <a:gd name="T21" fmla="*/ 4469 h 10258"/>
                <a:gd name="T22" fmla="*/ 280 w 9739"/>
                <a:gd name="T23" fmla="*/ 4726 h 10258"/>
                <a:gd name="T24" fmla="*/ 590 w 9739"/>
                <a:gd name="T25" fmla="*/ 4857 h 10258"/>
                <a:gd name="T26" fmla="*/ 2863 w 9739"/>
                <a:gd name="T27" fmla="*/ 466 h 10258"/>
                <a:gd name="T28" fmla="*/ 4075 w 9739"/>
                <a:gd name="T29" fmla="*/ 202 h 10258"/>
                <a:gd name="T30" fmla="*/ 4899 w 9739"/>
                <a:gd name="T31" fmla="*/ 68 h 10258"/>
                <a:gd name="T32" fmla="*/ 5972 w 9739"/>
                <a:gd name="T33" fmla="*/ 3 h 10258"/>
                <a:gd name="T34" fmla="*/ 7046 w 9739"/>
                <a:gd name="T35" fmla="*/ 24 h 10258"/>
                <a:gd name="T36" fmla="*/ 8122 w 9739"/>
                <a:gd name="T37" fmla="*/ 132 h 10258"/>
                <a:gd name="T38" fmla="*/ 8622 w 9739"/>
                <a:gd name="T39" fmla="*/ 383 h 10258"/>
                <a:gd name="T40" fmla="*/ 8853 w 9739"/>
                <a:gd name="T41" fmla="*/ 605 h 10258"/>
                <a:gd name="T42" fmla="*/ 8983 w 9739"/>
                <a:gd name="T43" fmla="*/ 920 h 10258"/>
                <a:gd name="T44" fmla="*/ 8981 w 9739"/>
                <a:gd name="T45" fmla="*/ 1283 h 10258"/>
                <a:gd name="T46" fmla="*/ 9084 w 9739"/>
                <a:gd name="T47" fmla="*/ 1497 h 10258"/>
                <a:gd name="T48" fmla="*/ 9405 w 9739"/>
                <a:gd name="T49" fmla="*/ 1926 h 10258"/>
                <a:gd name="T50" fmla="*/ 9553 w 9739"/>
                <a:gd name="T51" fmla="*/ 2356 h 10258"/>
                <a:gd name="T52" fmla="*/ 9440 w 9739"/>
                <a:gd name="T53" fmla="*/ 2786 h 10258"/>
                <a:gd name="T54" fmla="*/ 9318 w 9739"/>
                <a:gd name="T55" fmla="*/ 2912 h 10258"/>
                <a:gd name="T56" fmla="*/ 9308 w 9739"/>
                <a:gd name="T57" fmla="*/ 3004 h 10258"/>
                <a:gd name="T58" fmla="*/ 9477 w 9739"/>
                <a:gd name="T59" fmla="*/ 3234 h 10258"/>
                <a:gd name="T60" fmla="*/ 9702 w 9739"/>
                <a:gd name="T61" fmla="*/ 3594 h 10258"/>
                <a:gd name="T62" fmla="*/ 9715 w 9739"/>
                <a:gd name="T63" fmla="*/ 3940 h 10258"/>
                <a:gd name="T64" fmla="*/ 9487 w 9739"/>
                <a:gd name="T65" fmla="*/ 4260 h 10258"/>
                <a:gd name="T66" fmla="*/ 9448 w 9739"/>
                <a:gd name="T67" fmla="*/ 4478 h 10258"/>
                <a:gd name="T68" fmla="*/ 9529 w 9739"/>
                <a:gd name="T69" fmla="*/ 4639 h 10258"/>
                <a:gd name="T70" fmla="*/ 9727 w 9739"/>
                <a:gd name="T71" fmla="*/ 5137 h 10258"/>
                <a:gd name="T72" fmla="*/ 9662 w 9739"/>
                <a:gd name="T73" fmla="*/ 5588 h 10258"/>
                <a:gd name="T74" fmla="*/ 9262 w 9739"/>
                <a:gd name="T75" fmla="*/ 5979 h 10258"/>
                <a:gd name="T76" fmla="*/ 8717 w 9739"/>
                <a:gd name="T77" fmla="*/ 6102 h 10258"/>
                <a:gd name="T78" fmla="*/ 7165 w 9739"/>
                <a:gd name="T79" fmla="*/ 6113 h 10258"/>
                <a:gd name="T80" fmla="*/ 6343 w 9739"/>
                <a:gd name="T81" fmla="*/ 6254 h 10258"/>
                <a:gd name="T82" fmla="*/ 6358 w 9739"/>
                <a:gd name="T83" fmla="*/ 6598 h 10258"/>
                <a:gd name="T84" fmla="*/ 6806 w 9739"/>
                <a:gd name="T85" fmla="*/ 7518 h 10258"/>
                <a:gd name="T86" fmla="*/ 7068 w 9739"/>
                <a:gd name="T87" fmla="*/ 8172 h 10258"/>
                <a:gd name="T88" fmla="*/ 7144 w 9739"/>
                <a:gd name="T89" fmla="*/ 8667 h 10258"/>
                <a:gd name="T90" fmla="*/ 7086 w 9739"/>
                <a:gd name="T91" fmla="*/ 9169 h 10258"/>
                <a:gd name="T92" fmla="*/ 6915 w 9739"/>
                <a:gd name="T93" fmla="*/ 9724 h 10258"/>
                <a:gd name="T94" fmla="*/ 6614 w 9739"/>
                <a:gd name="T95" fmla="*/ 10085 h 10258"/>
                <a:gd name="T96" fmla="*/ 6282 w 9739"/>
                <a:gd name="T97" fmla="*/ 10234 h 10258"/>
                <a:gd name="T98" fmla="*/ 5894 w 9739"/>
                <a:gd name="T99" fmla="*/ 10247 h 10258"/>
                <a:gd name="T100" fmla="*/ 5715 w 9739"/>
                <a:gd name="T101" fmla="*/ 9497 h 10258"/>
                <a:gd name="T102" fmla="*/ 5569 w 9739"/>
                <a:gd name="T103" fmla="*/ 8716 h 10258"/>
                <a:gd name="T104" fmla="*/ 5205 w 9739"/>
                <a:gd name="T105" fmla="*/ 8001 h 10258"/>
                <a:gd name="T106" fmla="*/ 4779 w 9739"/>
                <a:gd name="T107" fmla="*/ 7521 h 10258"/>
                <a:gd name="T108" fmla="*/ 4464 w 9739"/>
                <a:gd name="T109" fmla="*/ 7072 h 10258"/>
                <a:gd name="T110" fmla="*/ 4198 w 9739"/>
                <a:gd name="T111" fmla="*/ 6559 h 10258"/>
                <a:gd name="T112" fmla="*/ 3910 w 9739"/>
                <a:gd name="T113" fmla="*/ 5893 h 10258"/>
                <a:gd name="T114" fmla="*/ 3482 w 9739"/>
                <a:gd name="T115" fmla="*/ 5264 h 10258"/>
                <a:gd name="T116" fmla="*/ 2941 w 9739"/>
                <a:gd name="T117" fmla="*/ 4844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39" h="10258">
                  <a:moveTo>
                    <a:pt x="696" y="4865"/>
                  </a:moveTo>
                  <a:lnTo>
                    <a:pt x="1457" y="4865"/>
                  </a:lnTo>
                  <a:lnTo>
                    <a:pt x="1493" y="4864"/>
                  </a:lnTo>
                  <a:lnTo>
                    <a:pt x="1528" y="4861"/>
                  </a:lnTo>
                  <a:lnTo>
                    <a:pt x="1563" y="4857"/>
                  </a:lnTo>
                  <a:lnTo>
                    <a:pt x="1597" y="4851"/>
                  </a:lnTo>
                  <a:lnTo>
                    <a:pt x="1630" y="4843"/>
                  </a:lnTo>
                  <a:lnTo>
                    <a:pt x="1664" y="4834"/>
                  </a:lnTo>
                  <a:lnTo>
                    <a:pt x="1696" y="4823"/>
                  </a:lnTo>
                  <a:lnTo>
                    <a:pt x="1727" y="4810"/>
                  </a:lnTo>
                  <a:lnTo>
                    <a:pt x="1758" y="4796"/>
                  </a:lnTo>
                  <a:lnTo>
                    <a:pt x="1788" y="4781"/>
                  </a:lnTo>
                  <a:lnTo>
                    <a:pt x="1817" y="4764"/>
                  </a:lnTo>
                  <a:lnTo>
                    <a:pt x="1845" y="4746"/>
                  </a:lnTo>
                  <a:lnTo>
                    <a:pt x="1873" y="4726"/>
                  </a:lnTo>
                  <a:lnTo>
                    <a:pt x="1899" y="4705"/>
                  </a:lnTo>
                  <a:lnTo>
                    <a:pt x="1924" y="4684"/>
                  </a:lnTo>
                  <a:lnTo>
                    <a:pt x="1949" y="4660"/>
                  </a:lnTo>
                  <a:lnTo>
                    <a:pt x="1972" y="4636"/>
                  </a:lnTo>
                  <a:lnTo>
                    <a:pt x="1993" y="4611"/>
                  </a:lnTo>
                  <a:lnTo>
                    <a:pt x="2015" y="4584"/>
                  </a:lnTo>
                  <a:lnTo>
                    <a:pt x="2034" y="4557"/>
                  </a:lnTo>
                  <a:lnTo>
                    <a:pt x="2052" y="4529"/>
                  </a:lnTo>
                  <a:lnTo>
                    <a:pt x="2068" y="4500"/>
                  </a:lnTo>
                  <a:lnTo>
                    <a:pt x="2084" y="4469"/>
                  </a:lnTo>
                  <a:lnTo>
                    <a:pt x="2098" y="4439"/>
                  </a:lnTo>
                  <a:lnTo>
                    <a:pt x="2110" y="4408"/>
                  </a:lnTo>
                  <a:lnTo>
                    <a:pt x="2121" y="4375"/>
                  </a:lnTo>
                  <a:lnTo>
                    <a:pt x="2131" y="4342"/>
                  </a:lnTo>
                  <a:lnTo>
                    <a:pt x="2139" y="4308"/>
                  </a:lnTo>
                  <a:lnTo>
                    <a:pt x="2145" y="4275"/>
                  </a:lnTo>
                  <a:lnTo>
                    <a:pt x="2150" y="4240"/>
                  </a:lnTo>
                  <a:lnTo>
                    <a:pt x="2152" y="4205"/>
                  </a:lnTo>
                  <a:lnTo>
                    <a:pt x="2153" y="4169"/>
                  </a:lnTo>
                  <a:lnTo>
                    <a:pt x="2153" y="897"/>
                  </a:lnTo>
                  <a:lnTo>
                    <a:pt x="2152" y="862"/>
                  </a:lnTo>
                  <a:lnTo>
                    <a:pt x="2150" y="826"/>
                  </a:lnTo>
                  <a:lnTo>
                    <a:pt x="2145" y="792"/>
                  </a:lnTo>
                  <a:lnTo>
                    <a:pt x="2139" y="757"/>
                  </a:lnTo>
                  <a:lnTo>
                    <a:pt x="2131" y="724"/>
                  </a:lnTo>
                  <a:lnTo>
                    <a:pt x="2121" y="691"/>
                  </a:lnTo>
                  <a:lnTo>
                    <a:pt x="2110" y="659"/>
                  </a:lnTo>
                  <a:lnTo>
                    <a:pt x="2098" y="627"/>
                  </a:lnTo>
                  <a:lnTo>
                    <a:pt x="2084" y="596"/>
                  </a:lnTo>
                  <a:lnTo>
                    <a:pt x="2068" y="566"/>
                  </a:lnTo>
                  <a:lnTo>
                    <a:pt x="2052" y="537"/>
                  </a:lnTo>
                  <a:lnTo>
                    <a:pt x="2034" y="508"/>
                  </a:lnTo>
                  <a:lnTo>
                    <a:pt x="2015" y="481"/>
                  </a:lnTo>
                  <a:lnTo>
                    <a:pt x="1993" y="455"/>
                  </a:lnTo>
                  <a:lnTo>
                    <a:pt x="1972" y="429"/>
                  </a:lnTo>
                  <a:lnTo>
                    <a:pt x="1949" y="405"/>
                  </a:lnTo>
                  <a:lnTo>
                    <a:pt x="1924" y="383"/>
                  </a:lnTo>
                  <a:lnTo>
                    <a:pt x="1899" y="360"/>
                  </a:lnTo>
                  <a:lnTo>
                    <a:pt x="1873" y="340"/>
                  </a:lnTo>
                  <a:lnTo>
                    <a:pt x="1845" y="320"/>
                  </a:lnTo>
                  <a:lnTo>
                    <a:pt x="1817" y="302"/>
                  </a:lnTo>
                  <a:lnTo>
                    <a:pt x="1788" y="285"/>
                  </a:lnTo>
                  <a:lnTo>
                    <a:pt x="1758" y="270"/>
                  </a:lnTo>
                  <a:lnTo>
                    <a:pt x="1727" y="256"/>
                  </a:lnTo>
                  <a:lnTo>
                    <a:pt x="1696" y="244"/>
                  </a:lnTo>
                  <a:lnTo>
                    <a:pt x="1664" y="232"/>
                  </a:lnTo>
                  <a:lnTo>
                    <a:pt x="1630" y="223"/>
                  </a:lnTo>
                  <a:lnTo>
                    <a:pt x="1597" y="215"/>
                  </a:lnTo>
                  <a:lnTo>
                    <a:pt x="1563" y="209"/>
                  </a:lnTo>
                  <a:lnTo>
                    <a:pt x="1528" y="205"/>
                  </a:lnTo>
                  <a:lnTo>
                    <a:pt x="1493" y="202"/>
                  </a:lnTo>
                  <a:lnTo>
                    <a:pt x="1457" y="201"/>
                  </a:lnTo>
                  <a:lnTo>
                    <a:pt x="696" y="201"/>
                  </a:lnTo>
                  <a:lnTo>
                    <a:pt x="660" y="202"/>
                  </a:lnTo>
                  <a:lnTo>
                    <a:pt x="625" y="205"/>
                  </a:lnTo>
                  <a:lnTo>
                    <a:pt x="590" y="209"/>
                  </a:lnTo>
                  <a:lnTo>
                    <a:pt x="556" y="215"/>
                  </a:lnTo>
                  <a:lnTo>
                    <a:pt x="523" y="223"/>
                  </a:lnTo>
                  <a:lnTo>
                    <a:pt x="489" y="232"/>
                  </a:lnTo>
                  <a:lnTo>
                    <a:pt x="457" y="244"/>
                  </a:lnTo>
                  <a:lnTo>
                    <a:pt x="425" y="256"/>
                  </a:lnTo>
                  <a:lnTo>
                    <a:pt x="395" y="270"/>
                  </a:lnTo>
                  <a:lnTo>
                    <a:pt x="365" y="285"/>
                  </a:lnTo>
                  <a:lnTo>
                    <a:pt x="336" y="302"/>
                  </a:lnTo>
                  <a:lnTo>
                    <a:pt x="308" y="320"/>
                  </a:lnTo>
                  <a:lnTo>
                    <a:pt x="280" y="340"/>
                  </a:lnTo>
                  <a:lnTo>
                    <a:pt x="254" y="360"/>
                  </a:lnTo>
                  <a:lnTo>
                    <a:pt x="229" y="383"/>
                  </a:lnTo>
                  <a:lnTo>
                    <a:pt x="204" y="405"/>
                  </a:lnTo>
                  <a:lnTo>
                    <a:pt x="182" y="429"/>
                  </a:lnTo>
                  <a:lnTo>
                    <a:pt x="160" y="455"/>
                  </a:lnTo>
                  <a:lnTo>
                    <a:pt x="138" y="481"/>
                  </a:lnTo>
                  <a:lnTo>
                    <a:pt x="119" y="508"/>
                  </a:lnTo>
                  <a:lnTo>
                    <a:pt x="101" y="537"/>
                  </a:lnTo>
                  <a:lnTo>
                    <a:pt x="84" y="566"/>
                  </a:lnTo>
                  <a:lnTo>
                    <a:pt x="69" y="596"/>
                  </a:lnTo>
                  <a:lnTo>
                    <a:pt x="55" y="627"/>
                  </a:lnTo>
                  <a:lnTo>
                    <a:pt x="42" y="659"/>
                  </a:lnTo>
                  <a:lnTo>
                    <a:pt x="32" y="691"/>
                  </a:lnTo>
                  <a:lnTo>
                    <a:pt x="21" y="724"/>
                  </a:lnTo>
                  <a:lnTo>
                    <a:pt x="14" y="757"/>
                  </a:lnTo>
                  <a:lnTo>
                    <a:pt x="8" y="792"/>
                  </a:lnTo>
                  <a:lnTo>
                    <a:pt x="3" y="826"/>
                  </a:lnTo>
                  <a:lnTo>
                    <a:pt x="0" y="862"/>
                  </a:lnTo>
                  <a:lnTo>
                    <a:pt x="0" y="897"/>
                  </a:lnTo>
                  <a:lnTo>
                    <a:pt x="0" y="4169"/>
                  </a:lnTo>
                  <a:lnTo>
                    <a:pt x="0" y="4205"/>
                  </a:lnTo>
                  <a:lnTo>
                    <a:pt x="3" y="4240"/>
                  </a:lnTo>
                  <a:lnTo>
                    <a:pt x="8" y="4275"/>
                  </a:lnTo>
                  <a:lnTo>
                    <a:pt x="14" y="4308"/>
                  </a:lnTo>
                  <a:lnTo>
                    <a:pt x="21" y="4342"/>
                  </a:lnTo>
                  <a:lnTo>
                    <a:pt x="32" y="4375"/>
                  </a:lnTo>
                  <a:lnTo>
                    <a:pt x="42" y="4408"/>
                  </a:lnTo>
                  <a:lnTo>
                    <a:pt x="55" y="4439"/>
                  </a:lnTo>
                  <a:lnTo>
                    <a:pt x="69" y="4469"/>
                  </a:lnTo>
                  <a:lnTo>
                    <a:pt x="84" y="4500"/>
                  </a:lnTo>
                  <a:lnTo>
                    <a:pt x="101" y="4529"/>
                  </a:lnTo>
                  <a:lnTo>
                    <a:pt x="119" y="4557"/>
                  </a:lnTo>
                  <a:lnTo>
                    <a:pt x="138" y="4584"/>
                  </a:lnTo>
                  <a:lnTo>
                    <a:pt x="160" y="4611"/>
                  </a:lnTo>
                  <a:lnTo>
                    <a:pt x="182" y="4636"/>
                  </a:lnTo>
                  <a:lnTo>
                    <a:pt x="204" y="4660"/>
                  </a:lnTo>
                  <a:lnTo>
                    <a:pt x="229" y="4684"/>
                  </a:lnTo>
                  <a:lnTo>
                    <a:pt x="254" y="4705"/>
                  </a:lnTo>
                  <a:lnTo>
                    <a:pt x="280" y="4726"/>
                  </a:lnTo>
                  <a:lnTo>
                    <a:pt x="308" y="4746"/>
                  </a:lnTo>
                  <a:lnTo>
                    <a:pt x="336" y="4764"/>
                  </a:lnTo>
                  <a:lnTo>
                    <a:pt x="365" y="4781"/>
                  </a:lnTo>
                  <a:lnTo>
                    <a:pt x="395" y="4796"/>
                  </a:lnTo>
                  <a:lnTo>
                    <a:pt x="425" y="4810"/>
                  </a:lnTo>
                  <a:lnTo>
                    <a:pt x="457" y="4823"/>
                  </a:lnTo>
                  <a:lnTo>
                    <a:pt x="489" y="4834"/>
                  </a:lnTo>
                  <a:lnTo>
                    <a:pt x="523" y="4843"/>
                  </a:lnTo>
                  <a:lnTo>
                    <a:pt x="556" y="4851"/>
                  </a:lnTo>
                  <a:lnTo>
                    <a:pt x="590" y="4857"/>
                  </a:lnTo>
                  <a:lnTo>
                    <a:pt x="625" y="4861"/>
                  </a:lnTo>
                  <a:lnTo>
                    <a:pt x="660" y="4864"/>
                  </a:lnTo>
                  <a:lnTo>
                    <a:pt x="696" y="4865"/>
                  </a:lnTo>
                  <a:close/>
                  <a:moveTo>
                    <a:pt x="2500" y="4691"/>
                  </a:moveTo>
                  <a:lnTo>
                    <a:pt x="2500" y="514"/>
                  </a:lnTo>
                  <a:lnTo>
                    <a:pt x="2573" y="506"/>
                  </a:lnTo>
                  <a:lnTo>
                    <a:pt x="2646" y="498"/>
                  </a:lnTo>
                  <a:lnTo>
                    <a:pt x="2719" y="488"/>
                  </a:lnTo>
                  <a:lnTo>
                    <a:pt x="2791" y="477"/>
                  </a:lnTo>
                  <a:lnTo>
                    <a:pt x="2863" y="466"/>
                  </a:lnTo>
                  <a:lnTo>
                    <a:pt x="2935" y="453"/>
                  </a:lnTo>
                  <a:lnTo>
                    <a:pt x="3007" y="439"/>
                  </a:lnTo>
                  <a:lnTo>
                    <a:pt x="3079" y="426"/>
                  </a:lnTo>
                  <a:lnTo>
                    <a:pt x="3222" y="397"/>
                  </a:lnTo>
                  <a:lnTo>
                    <a:pt x="3364" y="365"/>
                  </a:lnTo>
                  <a:lnTo>
                    <a:pt x="3507" y="333"/>
                  </a:lnTo>
                  <a:lnTo>
                    <a:pt x="3650" y="299"/>
                  </a:lnTo>
                  <a:lnTo>
                    <a:pt x="3791" y="266"/>
                  </a:lnTo>
                  <a:lnTo>
                    <a:pt x="3933" y="233"/>
                  </a:lnTo>
                  <a:lnTo>
                    <a:pt x="4075" y="202"/>
                  </a:lnTo>
                  <a:lnTo>
                    <a:pt x="4218" y="171"/>
                  </a:lnTo>
                  <a:lnTo>
                    <a:pt x="4289" y="157"/>
                  </a:lnTo>
                  <a:lnTo>
                    <a:pt x="4360" y="143"/>
                  </a:lnTo>
                  <a:lnTo>
                    <a:pt x="4432" y="130"/>
                  </a:lnTo>
                  <a:lnTo>
                    <a:pt x="4503" y="119"/>
                  </a:lnTo>
                  <a:lnTo>
                    <a:pt x="4575" y="107"/>
                  </a:lnTo>
                  <a:lnTo>
                    <a:pt x="4647" y="96"/>
                  </a:lnTo>
                  <a:lnTo>
                    <a:pt x="4719" y="87"/>
                  </a:lnTo>
                  <a:lnTo>
                    <a:pt x="4792" y="79"/>
                  </a:lnTo>
                  <a:lnTo>
                    <a:pt x="4899" y="68"/>
                  </a:lnTo>
                  <a:lnTo>
                    <a:pt x="5006" y="58"/>
                  </a:lnTo>
                  <a:lnTo>
                    <a:pt x="5113" y="48"/>
                  </a:lnTo>
                  <a:lnTo>
                    <a:pt x="5220" y="40"/>
                  </a:lnTo>
                  <a:lnTo>
                    <a:pt x="5327" y="31"/>
                  </a:lnTo>
                  <a:lnTo>
                    <a:pt x="5435" y="24"/>
                  </a:lnTo>
                  <a:lnTo>
                    <a:pt x="5541" y="18"/>
                  </a:lnTo>
                  <a:lnTo>
                    <a:pt x="5649" y="13"/>
                  </a:lnTo>
                  <a:lnTo>
                    <a:pt x="5757" y="9"/>
                  </a:lnTo>
                  <a:lnTo>
                    <a:pt x="5864" y="6"/>
                  </a:lnTo>
                  <a:lnTo>
                    <a:pt x="5972" y="3"/>
                  </a:lnTo>
                  <a:lnTo>
                    <a:pt x="6078" y="1"/>
                  </a:lnTo>
                  <a:lnTo>
                    <a:pt x="6186" y="0"/>
                  </a:lnTo>
                  <a:lnTo>
                    <a:pt x="6293" y="0"/>
                  </a:lnTo>
                  <a:lnTo>
                    <a:pt x="6401" y="1"/>
                  </a:lnTo>
                  <a:lnTo>
                    <a:pt x="6509" y="3"/>
                  </a:lnTo>
                  <a:lnTo>
                    <a:pt x="6616" y="5"/>
                  </a:lnTo>
                  <a:lnTo>
                    <a:pt x="6724" y="9"/>
                  </a:lnTo>
                  <a:lnTo>
                    <a:pt x="6831" y="13"/>
                  </a:lnTo>
                  <a:lnTo>
                    <a:pt x="6939" y="18"/>
                  </a:lnTo>
                  <a:lnTo>
                    <a:pt x="7046" y="24"/>
                  </a:lnTo>
                  <a:lnTo>
                    <a:pt x="7154" y="31"/>
                  </a:lnTo>
                  <a:lnTo>
                    <a:pt x="7262" y="39"/>
                  </a:lnTo>
                  <a:lnTo>
                    <a:pt x="7369" y="48"/>
                  </a:lnTo>
                  <a:lnTo>
                    <a:pt x="7477" y="57"/>
                  </a:lnTo>
                  <a:lnTo>
                    <a:pt x="7584" y="67"/>
                  </a:lnTo>
                  <a:lnTo>
                    <a:pt x="7692" y="78"/>
                  </a:lnTo>
                  <a:lnTo>
                    <a:pt x="7799" y="90"/>
                  </a:lnTo>
                  <a:lnTo>
                    <a:pt x="7907" y="103"/>
                  </a:lnTo>
                  <a:lnTo>
                    <a:pt x="8015" y="118"/>
                  </a:lnTo>
                  <a:lnTo>
                    <a:pt x="8122" y="132"/>
                  </a:lnTo>
                  <a:lnTo>
                    <a:pt x="8229" y="148"/>
                  </a:lnTo>
                  <a:lnTo>
                    <a:pt x="8295" y="181"/>
                  </a:lnTo>
                  <a:lnTo>
                    <a:pt x="8359" y="215"/>
                  </a:lnTo>
                  <a:lnTo>
                    <a:pt x="8422" y="250"/>
                  </a:lnTo>
                  <a:lnTo>
                    <a:pt x="8481" y="286"/>
                  </a:lnTo>
                  <a:lnTo>
                    <a:pt x="8511" y="304"/>
                  </a:lnTo>
                  <a:lnTo>
                    <a:pt x="8539" y="323"/>
                  </a:lnTo>
                  <a:lnTo>
                    <a:pt x="8568" y="343"/>
                  </a:lnTo>
                  <a:lnTo>
                    <a:pt x="8595" y="362"/>
                  </a:lnTo>
                  <a:lnTo>
                    <a:pt x="8622" y="383"/>
                  </a:lnTo>
                  <a:lnTo>
                    <a:pt x="8648" y="403"/>
                  </a:lnTo>
                  <a:lnTo>
                    <a:pt x="8673" y="423"/>
                  </a:lnTo>
                  <a:lnTo>
                    <a:pt x="8699" y="444"/>
                  </a:lnTo>
                  <a:lnTo>
                    <a:pt x="8722" y="466"/>
                  </a:lnTo>
                  <a:lnTo>
                    <a:pt x="8746" y="488"/>
                  </a:lnTo>
                  <a:lnTo>
                    <a:pt x="8769" y="510"/>
                  </a:lnTo>
                  <a:lnTo>
                    <a:pt x="8791" y="533"/>
                  </a:lnTo>
                  <a:lnTo>
                    <a:pt x="8812" y="556"/>
                  </a:lnTo>
                  <a:lnTo>
                    <a:pt x="8833" y="580"/>
                  </a:lnTo>
                  <a:lnTo>
                    <a:pt x="8853" y="605"/>
                  </a:lnTo>
                  <a:lnTo>
                    <a:pt x="8871" y="629"/>
                  </a:lnTo>
                  <a:lnTo>
                    <a:pt x="8889" y="655"/>
                  </a:lnTo>
                  <a:lnTo>
                    <a:pt x="8907" y="680"/>
                  </a:lnTo>
                  <a:lnTo>
                    <a:pt x="8924" y="706"/>
                  </a:lnTo>
                  <a:lnTo>
                    <a:pt x="8939" y="733"/>
                  </a:lnTo>
                  <a:lnTo>
                    <a:pt x="8954" y="760"/>
                  </a:lnTo>
                  <a:lnTo>
                    <a:pt x="8969" y="787"/>
                  </a:lnTo>
                  <a:lnTo>
                    <a:pt x="8981" y="816"/>
                  </a:lnTo>
                  <a:lnTo>
                    <a:pt x="8993" y="844"/>
                  </a:lnTo>
                  <a:lnTo>
                    <a:pt x="8983" y="920"/>
                  </a:lnTo>
                  <a:lnTo>
                    <a:pt x="8974" y="997"/>
                  </a:lnTo>
                  <a:lnTo>
                    <a:pt x="8971" y="1035"/>
                  </a:lnTo>
                  <a:lnTo>
                    <a:pt x="8968" y="1073"/>
                  </a:lnTo>
                  <a:lnTo>
                    <a:pt x="8967" y="1111"/>
                  </a:lnTo>
                  <a:lnTo>
                    <a:pt x="8967" y="1149"/>
                  </a:lnTo>
                  <a:lnTo>
                    <a:pt x="8969" y="1187"/>
                  </a:lnTo>
                  <a:lnTo>
                    <a:pt x="8972" y="1225"/>
                  </a:lnTo>
                  <a:lnTo>
                    <a:pt x="8975" y="1244"/>
                  </a:lnTo>
                  <a:lnTo>
                    <a:pt x="8978" y="1263"/>
                  </a:lnTo>
                  <a:lnTo>
                    <a:pt x="8981" y="1283"/>
                  </a:lnTo>
                  <a:lnTo>
                    <a:pt x="8986" y="1301"/>
                  </a:lnTo>
                  <a:lnTo>
                    <a:pt x="8991" y="1320"/>
                  </a:lnTo>
                  <a:lnTo>
                    <a:pt x="8996" y="1340"/>
                  </a:lnTo>
                  <a:lnTo>
                    <a:pt x="9002" y="1359"/>
                  </a:lnTo>
                  <a:lnTo>
                    <a:pt x="9009" y="1377"/>
                  </a:lnTo>
                  <a:lnTo>
                    <a:pt x="9017" y="1396"/>
                  </a:lnTo>
                  <a:lnTo>
                    <a:pt x="9026" y="1416"/>
                  </a:lnTo>
                  <a:lnTo>
                    <a:pt x="9036" y="1435"/>
                  </a:lnTo>
                  <a:lnTo>
                    <a:pt x="9046" y="1453"/>
                  </a:lnTo>
                  <a:lnTo>
                    <a:pt x="9084" y="1497"/>
                  </a:lnTo>
                  <a:lnTo>
                    <a:pt x="9122" y="1540"/>
                  </a:lnTo>
                  <a:lnTo>
                    <a:pt x="9157" y="1582"/>
                  </a:lnTo>
                  <a:lnTo>
                    <a:pt x="9193" y="1626"/>
                  </a:lnTo>
                  <a:lnTo>
                    <a:pt x="9227" y="1668"/>
                  </a:lnTo>
                  <a:lnTo>
                    <a:pt x="9261" y="1711"/>
                  </a:lnTo>
                  <a:lnTo>
                    <a:pt x="9292" y="1755"/>
                  </a:lnTo>
                  <a:lnTo>
                    <a:pt x="9323" y="1797"/>
                  </a:lnTo>
                  <a:lnTo>
                    <a:pt x="9352" y="1841"/>
                  </a:lnTo>
                  <a:lnTo>
                    <a:pt x="9380" y="1884"/>
                  </a:lnTo>
                  <a:lnTo>
                    <a:pt x="9405" y="1926"/>
                  </a:lnTo>
                  <a:lnTo>
                    <a:pt x="9429" y="1969"/>
                  </a:lnTo>
                  <a:lnTo>
                    <a:pt x="9452" y="2012"/>
                  </a:lnTo>
                  <a:lnTo>
                    <a:pt x="9472" y="2055"/>
                  </a:lnTo>
                  <a:lnTo>
                    <a:pt x="9490" y="2099"/>
                  </a:lnTo>
                  <a:lnTo>
                    <a:pt x="9507" y="2141"/>
                  </a:lnTo>
                  <a:lnTo>
                    <a:pt x="9521" y="2184"/>
                  </a:lnTo>
                  <a:lnTo>
                    <a:pt x="9532" y="2228"/>
                  </a:lnTo>
                  <a:lnTo>
                    <a:pt x="9542" y="2270"/>
                  </a:lnTo>
                  <a:lnTo>
                    <a:pt x="9549" y="2314"/>
                  </a:lnTo>
                  <a:lnTo>
                    <a:pt x="9553" y="2356"/>
                  </a:lnTo>
                  <a:lnTo>
                    <a:pt x="9555" y="2399"/>
                  </a:lnTo>
                  <a:lnTo>
                    <a:pt x="9554" y="2442"/>
                  </a:lnTo>
                  <a:lnTo>
                    <a:pt x="9551" y="2485"/>
                  </a:lnTo>
                  <a:lnTo>
                    <a:pt x="9544" y="2528"/>
                  </a:lnTo>
                  <a:lnTo>
                    <a:pt x="9535" y="2572"/>
                  </a:lnTo>
                  <a:lnTo>
                    <a:pt x="9523" y="2614"/>
                  </a:lnTo>
                  <a:lnTo>
                    <a:pt x="9507" y="2657"/>
                  </a:lnTo>
                  <a:lnTo>
                    <a:pt x="9487" y="2701"/>
                  </a:lnTo>
                  <a:lnTo>
                    <a:pt x="9465" y="2743"/>
                  </a:lnTo>
                  <a:lnTo>
                    <a:pt x="9440" y="2786"/>
                  </a:lnTo>
                  <a:lnTo>
                    <a:pt x="9410" y="2829"/>
                  </a:lnTo>
                  <a:lnTo>
                    <a:pt x="9395" y="2839"/>
                  </a:lnTo>
                  <a:lnTo>
                    <a:pt x="9382" y="2848"/>
                  </a:lnTo>
                  <a:lnTo>
                    <a:pt x="9368" y="2857"/>
                  </a:lnTo>
                  <a:lnTo>
                    <a:pt x="9357" y="2866"/>
                  </a:lnTo>
                  <a:lnTo>
                    <a:pt x="9347" y="2875"/>
                  </a:lnTo>
                  <a:lnTo>
                    <a:pt x="9338" y="2884"/>
                  </a:lnTo>
                  <a:lnTo>
                    <a:pt x="9330" y="2893"/>
                  </a:lnTo>
                  <a:lnTo>
                    <a:pt x="9324" y="2902"/>
                  </a:lnTo>
                  <a:lnTo>
                    <a:pt x="9318" y="2912"/>
                  </a:lnTo>
                  <a:lnTo>
                    <a:pt x="9313" y="2922"/>
                  </a:lnTo>
                  <a:lnTo>
                    <a:pt x="9309" y="2931"/>
                  </a:lnTo>
                  <a:lnTo>
                    <a:pt x="9306" y="2940"/>
                  </a:lnTo>
                  <a:lnTo>
                    <a:pt x="9304" y="2949"/>
                  </a:lnTo>
                  <a:lnTo>
                    <a:pt x="9303" y="2958"/>
                  </a:lnTo>
                  <a:lnTo>
                    <a:pt x="9303" y="2967"/>
                  </a:lnTo>
                  <a:lnTo>
                    <a:pt x="9303" y="2977"/>
                  </a:lnTo>
                  <a:lnTo>
                    <a:pt x="9304" y="2986"/>
                  </a:lnTo>
                  <a:lnTo>
                    <a:pt x="9306" y="2995"/>
                  </a:lnTo>
                  <a:lnTo>
                    <a:pt x="9308" y="3004"/>
                  </a:lnTo>
                  <a:lnTo>
                    <a:pt x="9311" y="3014"/>
                  </a:lnTo>
                  <a:lnTo>
                    <a:pt x="9318" y="3032"/>
                  </a:lnTo>
                  <a:lnTo>
                    <a:pt x="9327" y="3051"/>
                  </a:lnTo>
                  <a:lnTo>
                    <a:pt x="9338" y="3069"/>
                  </a:lnTo>
                  <a:lnTo>
                    <a:pt x="9349" y="3088"/>
                  </a:lnTo>
                  <a:lnTo>
                    <a:pt x="9362" y="3106"/>
                  </a:lnTo>
                  <a:lnTo>
                    <a:pt x="9376" y="3125"/>
                  </a:lnTo>
                  <a:lnTo>
                    <a:pt x="9411" y="3161"/>
                  </a:lnTo>
                  <a:lnTo>
                    <a:pt x="9445" y="3198"/>
                  </a:lnTo>
                  <a:lnTo>
                    <a:pt x="9477" y="3234"/>
                  </a:lnTo>
                  <a:lnTo>
                    <a:pt x="9508" y="3271"/>
                  </a:lnTo>
                  <a:lnTo>
                    <a:pt x="9537" y="3307"/>
                  </a:lnTo>
                  <a:lnTo>
                    <a:pt x="9564" y="3344"/>
                  </a:lnTo>
                  <a:lnTo>
                    <a:pt x="9590" y="3379"/>
                  </a:lnTo>
                  <a:lnTo>
                    <a:pt x="9613" y="3415"/>
                  </a:lnTo>
                  <a:lnTo>
                    <a:pt x="9635" y="3452"/>
                  </a:lnTo>
                  <a:lnTo>
                    <a:pt x="9655" y="3487"/>
                  </a:lnTo>
                  <a:lnTo>
                    <a:pt x="9673" y="3523"/>
                  </a:lnTo>
                  <a:lnTo>
                    <a:pt x="9689" y="3558"/>
                  </a:lnTo>
                  <a:lnTo>
                    <a:pt x="9702" y="3594"/>
                  </a:lnTo>
                  <a:lnTo>
                    <a:pt x="9715" y="3629"/>
                  </a:lnTo>
                  <a:lnTo>
                    <a:pt x="9724" y="3664"/>
                  </a:lnTo>
                  <a:lnTo>
                    <a:pt x="9732" y="3699"/>
                  </a:lnTo>
                  <a:lnTo>
                    <a:pt x="9736" y="3734"/>
                  </a:lnTo>
                  <a:lnTo>
                    <a:pt x="9739" y="3768"/>
                  </a:lnTo>
                  <a:lnTo>
                    <a:pt x="9739" y="3804"/>
                  </a:lnTo>
                  <a:lnTo>
                    <a:pt x="9737" y="3837"/>
                  </a:lnTo>
                  <a:lnTo>
                    <a:pt x="9732" y="3872"/>
                  </a:lnTo>
                  <a:lnTo>
                    <a:pt x="9725" y="3906"/>
                  </a:lnTo>
                  <a:lnTo>
                    <a:pt x="9715" y="3940"/>
                  </a:lnTo>
                  <a:lnTo>
                    <a:pt x="9702" y="3974"/>
                  </a:lnTo>
                  <a:lnTo>
                    <a:pt x="9686" y="4008"/>
                  </a:lnTo>
                  <a:lnTo>
                    <a:pt x="9668" y="4041"/>
                  </a:lnTo>
                  <a:lnTo>
                    <a:pt x="9648" y="4075"/>
                  </a:lnTo>
                  <a:lnTo>
                    <a:pt x="9623" y="4107"/>
                  </a:lnTo>
                  <a:lnTo>
                    <a:pt x="9596" y="4141"/>
                  </a:lnTo>
                  <a:lnTo>
                    <a:pt x="9566" y="4173"/>
                  </a:lnTo>
                  <a:lnTo>
                    <a:pt x="9534" y="4206"/>
                  </a:lnTo>
                  <a:lnTo>
                    <a:pt x="9497" y="4238"/>
                  </a:lnTo>
                  <a:lnTo>
                    <a:pt x="9487" y="4260"/>
                  </a:lnTo>
                  <a:lnTo>
                    <a:pt x="9479" y="4282"/>
                  </a:lnTo>
                  <a:lnTo>
                    <a:pt x="9470" y="4304"/>
                  </a:lnTo>
                  <a:lnTo>
                    <a:pt x="9463" y="4325"/>
                  </a:lnTo>
                  <a:lnTo>
                    <a:pt x="9457" y="4348"/>
                  </a:lnTo>
                  <a:lnTo>
                    <a:pt x="9451" y="4369"/>
                  </a:lnTo>
                  <a:lnTo>
                    <a:pt x="9448" y="4391"/>
                  </a:lnTo>
                  <a:lnTo>
                    <a:pt x="9445" y="4413"/>
                  </a:lnTo>
                  <a:lnTo>
                    <a:pt x="9444" y="4434"/>
                  </a:lnTo>
                  <a:lnTo>
                    <a:pt x="9445" y="4456"/>
                  </a:lnTo>
                  <a:lnTo>
                    <a:pt x="9448" y="4478"/>
                  </a:lnTo>
                  <a:lnTo>
                    <a:pt x="9453" y="4500"/>
                  </a:lnTo>
                  <a:lnTo>
                    <a:pt x="9456" y="4511"/>
                  </a:lnTo>
                  <a:lnTo>
                    <a:pt x="9460" y="4521"/>
                  </a:lnTo>
                  <a:lnTo>
                    <a:pt x="9465" y="4532"/>
                  </a:lnTo>
                  <a:lnTo>
                    <a:pt x="9470" y="4544"/>
                  </a:lnTo>
                  <a:lnTo>
                    <a:pt x="9476" y="4554"/>
                  </a:lnTo>
                  <a:lnTo>
                    <a:pt x="9482" y="4565"/>
                  </a:lnTo>
                  <a:lnTo>
                    <a:pt x="9489" y="4576"/>
                  </a:lnTo>
                  <a:lnTo>
                    <a:pt x="9497" y="4587"/>
                  </a:lnTo>
                  <a:lnTo>
                    <a:pt x="9529" y="4639"/>
                  </a:lnTo>
                  <a:lnTo>
                    <a:pt x="9558" y="4691"/>
                  </a:lnTo>
                  <a:lnTo>
                    <a:pt x="9586" y="4741"/>
                  </a:lnTo>
                  <a:lnTo>
                    <a:pt x="9612" y="4793"/>
                  </a:lnTo>
                  <a:lnTo>
                    <a:pt x="9635" y="4843"/>
                  </a:lnTo>
                  <a:lnTo>
                    <a:pt x="9657" y="4894"/>
                  </a:lnTo>
                  <a:lnTo>
                    <a:pt x="9675" y="4943"/>
                  </a:lnTo>
                  <a:lnTo>
                    <a:pt x="9692" y="4992"/>
                  </a:lnTo>
                  <a:lnTo>
                    <a:pt x="9706" y="5041"/>
                  </a:lnTo>
                  <a:lnTo>
                    <a:pt x="9718" y="5090"/>
                  </a:lnTo>
                  <a:lnTo>
                    <a:pt x="9727" y="5137"/>
                  </a:lnTo>
                  <a:lnTo>
                    <a:pt x="9734" y="5185"/>
                  </a:lnTo>
                  <a:lnTo>
                    <a:pt x="9737" y="5232"/>
                  </a:lnTo>
                  <a:lnTo>
                    <a:pt x="9738" y="5278"/>
                  </a:lnTo>
                  <a:lnTo>
                    <a:pt x="9736" y="5324"/>
                  </a:lnTo>
                  <a:lnTo>
                    <a:pt x="9732" y="5370"/>
                  </a:lnTo>
                  <a:lnTo>
                    <a:pt x="9724" y="5414"/>
                  </a:lnTo>
                  <a:lnTo>
                    <a:pt x="9713" y="5459"/>
                  </a:lnTo>
                  <a:lnTo>
                    <a:pt x="9698" y="5503"/>
                  </a:lnTo>
                  <a:lnTo>
                    <a:pt x="9682" y="5546"/>
                  </a:lnTo>
                  <a:lnTo>
                    <a:pt x="9662" y="5588"/>
                  </a:lnTo>
                  <a:lnTo>
                    <a:pt x="9637" y="5630"/>
                  </a:lnTo>
                  <a:lnTo>
                    <a:pt x="9610" y="5672"/>
                  </a:lnTo>
                  <a:lnTo>
                    <a:pt x="9580" y="5713"/>
                  </a:lnTo>
                  <a:lnTo>
                    <a:pt x="9546" y="5752"/>
                  </a:lnTo>
                  <a:lnTo>
                    <a:pt x="9508" y="5792"/>
                  </a:lnTo>
                  <a:lnTo>
                    <a:pt x="9466" y="5830"/>
                  </a:lnTo>
                  <a:lnTo>
                    <a:pt x="9421" y="5868"/>
                  </a:lnTo>
                  <a:lnTo>
                    <a:pt x="9373" y="5906"/>
                  </a:lnTo>
                  <a:lnTo>
                    <a:pt x="9319" y="5942"/>
                  </a:lnTo>
                  <a:lnTo>
                    <a:pt x="9262" y="5979"/>
                  </a:lnTo>
                  <a:lnTo>
                    <a:pt x="9201" y="6013"/>
                  </a:lnTo>
                  <a:lnTo>
                    <a:pt x="9160" y="6024"/>
                  </a:lnTo>
                  <a:lnTo>
                    <a:pt x="9119" y="6035"/>
                  </a:lnTo>
                  <a:lnTo>
                    <a:pt x="9078" y="6046"/>
                  </a:lnTo>
                  <a:lnTo>
                    <a:pt x="9037" y="6057"/>
                  </a:lnTo>
                  <a:lnTo>
                    <a:pt x="8996" y="6068"/>
                  </a:lnTo>
                  <a:lnTo>
                    <a:pt x="8954" y="6079"/>
                  </a:lnTo>
                  <a:lnTo>
                    <a:pt x="8913" y="6090"/>
                  </a:lnTo>
                  <a:lnTo>
                    <a:pt x="8872" y="6101"/>
                  </a:lnTo>
                  <a:lnTo>
                    <a:pt x="8717" y="6102"/>
                  </a:lnTo>
                  <a:lnTo>
                    <a:pt x="8562" y="6103"/>
                  </a:lnTo>
                  <a:lnTo>
                    <a:pt x="8406" y="6104"/>
                  </a:lnTo>
                  <a:lnTo>
                    <a:pt x="8251" y="6105"/>
                  </a:lnTo>
                  <a:lnTo>
                    <a:pt x="8096" y="6106"/>
                  </a:lnTo>
                  <a:lnTo>
                    <a:pt x="7941" y="6107"/>
                  </a:lnTo>
                  <a:lnTo>
                    <a:pt x="7785" y="6108"/>
                  </a:lnTo>
                  <a:lnTo>
                    <a:pt x="7631" y="6110"/>
                  </a:lnTo>
                  <a:lnTo>
                    <a:pt x="7476" y="6111"/>
                  </a:lnTo>
                  <a:lnTo>
                    <a:pt x="7320" y="6112"/>
                  </a:lnTo>
                  <a:lnTo>
                    <a:pt x="7165" y="6113"/>
                  </a:lnTo>
                  <a:lnTo>
                    <a:pt x="7010" y="6114"/>
                  </a:lnTo>
                  <a:lnTo>
                    <a:pt x="6855" y="6115"/>
                  </a:lnTo>
                  <a:lnTo>
                    <a:pt x="6699" y="6116"/>
                  </a:lnTo>
                  <a:lnTo>
                    <a:pt x="6545" y="6117"/>
                  </a:lnTo>
                  <a:lnTo>
                    <a:pt x="6390" y="6118"/>
                  </a:lnTo>
                  <a:lnTo>
                    <a:pt x="6379" y="6144"/>
                  </a:lnTo>
                  <a:lnTo>
                    <a:pt x="6369" y="6170"/>
                  </a:lnTo>
                  <a:lnTo>
                    <a:pt x="6359" y="6198"/>
                  </a:lnTo>
                  <a:lnTo>
                    <a:pt x="6350" y="6225"/>
                  </a:lnTo>
                  <a:lnTo>
                    <a:pt x="6343" y="6254"/>
                  </a:lnTo>
                  <a:lnTo>
                    <a:pt x="6336" y="6283"/>
                  </a:lnTo>
                  <a:lnTo>
                    <a:pt x="6332" y="6313"/>
                  </a:lnTo>
                  <a:lnTo>
                    <a:pt x="6328" y="6344"/>
                  </a:lnTo>
                  <a:lnTo>
                    <a:pt x="6326" y="6376"/>
                  </a:lnTo>
                  <a:lnTo>
                    <a:pt x="6326" y="6410"/>
                  </a:lnTo>
                  <a:lnTo>
                    <a:pt x="6328" y="6444"/>
                  </a:lnTo>
                  <a:lnTo>
                    <a:pt x="6332" y="6480"/>
                  </a:lnTo>
                  <a:lnTo>
                    <a:pt x="6338" y="6517"/>
                  </a:lnTo>
                  <a:lnTo>
                    <a:pt x="6347" y="6557"/>
                  </a:lnTo>
                  <a:lnTo>
                    <a:pt x="6358" y="6598"/>
                  </a:lnTo>
                  <a:lnTo>
                    <a:pt x="6372" y="6640"/>
                  </a:lnTo>
                  <a:lnTo>
                    <a:pt x="6417" y="6739"/>
                  </a:lnTo>
                  <a:lnTo>
                    <a:pt x="6464" y="6837"/>
                  </a:lnTo>
                  <a:lnTo>
                    <a:pt x="6513" y="6935"/>
                  </a:lnTo>
                  <a:lnTo>
                    <a:pt x="6561" y="7032"/>
                  </a:lnTo>
                  <a:lnTo>
                    <a:pt x="6611" y="7129"/>
                  </a:lnTo>
                  <a:lnTo>
                    <a:pt x="6660" y="7226"/>
                  </a:lnTo>
                  <a:lnTo>
                    <a:pt x="6710" y="7323"/>
                  </a:lnTo>
                  <a:lnTo>
                    <a:pt x="6758" y="7421"/>
                  </a:lnTo>
                  <a:lnTo>
                    <a:pt x="6806" y="7518"/>
                  </a:lnTo>
                  <a:lnTo>
                    <a:pt x="6852" y="7617"/>
                  </a:lnTo>
                  <a:lnTo>
                    <a:pt x="6896" y="7716"/>
                  </a:lnTo>
                  <a:lnTo>
                    <a:pt x="6940" y="7816"/>
                  </a:lnTo>
                  <a:lnTo>
                    <a:pt x="6960" y="7865"/>
                  </a:lnTo>
                  <a:lnTo>
                    <a:pt x="6979" y="7916"/>
                  </a:lnTo>
                  <a:lnTo>
                    <a:pt x="6999" y="7967"/>
                  </a:lnTo>
                  <a:lnTo>
                    <a:pt x="7018" y="8017"/>
                  </a:lnTo>
                  <a:lnTo>
                    <a:pt x="7035" y="8068"/>
                  </a:lnTo>
                  <a:lnTo>
                    <a:pt x="7053" y="8120"/>
                  </a:lnTo>
                  <a:lnTo>
                    <a:pt x="7068" y="8172"/>
                  </a:lnTo>
                  <a:lnTo>
                    <a:pt x="7083" y="8223"/>
                  </a:lnTo>
                  <a:lnTo>
                    <a:pt x="7096" y="8272"/>
                  </a:lnTo>
                  <a:lnTo>
                    <a:pt x="7107" y="8321"/>
                  </a:lnTo>
                  <a:lnTo>
                    <a:pt x="7117" y="8370"/>
                  </a:lnTo>
                  <a:lnTo>
                    <a:pt x="7125" y="8419"/>
                  </a:lnTo>
                  <a:lnTo>
                    <a:pt x="7132" y="8468"/>
                  </a:lnTo>
                  <a:lnTo>
                    <a:pt x="7137" y="8518"/>
                  </a:lnTo>
                  <a:lnTo>
                    <a:pt x="7141" y="8568"/>
                  </a:lnTo>
                  <a:lnTo>
                    <a:pt x="7143" y="8617"/>
                  </a:lnTo>
                  <a:lnTo>
                    <a:pt x="7144" y="8667"/>
                  </a:lnTo>
                  <a:lnTo>
                    <a:pt x="7143" y="8717"/>
                  </a:lnTo>
                  <a:lnTo>
                    <a:pt x="7142" y="8766"/>
                  </a:lnTo>
                  <a:lnTo>
                    <a:pt x="7139" y="8817"/>
                  </a:lnTo>
                  <a:lnTo>
                    <a:pt x="7135" y="8867"/>
                  </a:lnTo>
                  <a:lnTo>
                    <a:pt x="7130" y="8918"/>
                  </a:lnTo>
                  <a:lnTo>
                    <a:pt x="7123" y="8967"/>
                  </a:lnTo>
                  <a:lnTo>
                    <a:pt x="7115" y="9018"/>
                  </a:lnTo>
                  <a:lnTo>
                    <a:pt x="7106" y="9069"/>
                  </a:lnTo>
                  <a:lnTo>
                    <a:pt x="7097" y="9119"/>
                  </a:lnTo>
                  <a:lnTo>
                    <a:pt x="7086" y="9169"/>
                  </a:lnTo>
                  <a:lnTo>
                    <a:pt x="7075" y="9220"/>
                  </a:lnTo>
                  <a:lnTo>
                    <a:pt x="7063" y="9271"/>
                  </a:lnTo>
                  <a:lnTo>
                    <a:pt x="7048" y="9322"/>
                  </a:lnTo>
                  <a:lnTo>
                    <a:pt x="7035" y="9372"/>
                  </a:lnTo>
                  <a:lnTo>
                    <a:pt x="7020" y="9422"/>
                  </a:lnTo>
                  <a:lnTo>
                    <a:pt x="7004" y="9473"/>
                  </a:lnTo>
                  <a:lnTo>
                    <a:pt x="6988" y="9524"/>
                  </a:lnTo>
                  <a:lnTo>
                    <a:pt x="6970" y="9573"/>
                  </a:lnTo>
                  <a:lnTo>
                    <a:pt x="6952" y="9624"/>
                  </a:lnTo>
                  <a:lnTo>
                    <a:pt x="6915" y="9724"/>
                  </a:lnTo>
                  <a:lnTo>
                    <a:pt x="6875" y="9825"/>
                  </a:lnTo>
                  <a:lnTo>
                    <a:pt x="6848" y="9859"/>
                  </a:lnTo>
                  <a:lnTo>
                    <a:pt x="6819" y="9893"/>
                  </a:lnTo>
                  <a:lnTo>
                    <a:pt x="6791" y="9925"/>
                  </a:lnTo>
                  <a:lnTo>
                    <a:pt x="6762" y="9956"/>
                  </a:lnTo>
                  <a:lnTo>
                    <a:pt x="6734" y="9984"/>
                  </a:lnTo>
                  <a:lnTo>
                    <a:pt x="6704" y="10012"/>
                  </a:lnTo>
                  <a:lnTo>
                    <a:pt x="6674" y="10037"/>
                  </a:lnTo>
                  <a:lnTo>
                    <a:pt x="6645" y="10061"/>
                  </a:lnTo>
                  <a:lnTo>
                    <a:pt x="6614" y="10085"/>
                  </a:lnTo>
                  <a:lnTo>
                    <a:pt x="6583" y="10106"/>
                  </a:lnTo>
                  <a:lnTo>
                    <a:pt x="6551" y="10126"/>
                  </a:lnTo>
                  <a:lnTo>
                    <a:pt x="6519" y="10145"/>
                  </a:lnTo>
                  <a:lnTo>
                    <a:pt x="6486" y="10162"/>
                  </a:lnTo>
                  <a:lnTo>
                    <a:pt x="6454" y="10177"/>
                  </a:lnTo>
                  <a:lnTo>
                    <a:pt x="6420" y="10191"/>
                  </a:lnTo>
                  <a:lnTo>
                    <a:pt x="6387" y="10205"/>
                  </a:lnTo>
                  <a:lnTo>
                    <a:pt x="6352" y="10216"/>
                  </a:lnTo>
                  <a:lnTo>
                    <a:pt x="6318" y="10226"/>
                  </a:lnTo>
                  <a:lnTo>
                    <a:pt x="6282" y="10234"/>
                  </a:lnTo>
                  <a:lnTo>
                    <a:pt x="6246" y="10242"/>
                  </a:lnTo>
                  <a:lnTo>
                    <a:pt x="6209" y="10247"/>
                  </a:lnTo>
                  <a:lnTo>
                    <a:pt x="6172" y="10252"/>
                  </a:lnTo>
                  <a:lnTo>
                    <a:pt x="6134" y="10255"/>
                  </a:lnTo>
                  <a:lnTo>
                    <a:pt x="6096" y="10257"/>
                  </a:lnTo>
                  <a:lnTo>
                    <a:pt x="6057" y="10258"/>
                  </a:lnTo>
                  <a:lnTo>
                    <a:pt x="6016" y="10257"/>
                  </a:lnTo>
                  <a:lnTo>
                    <a:pt x="5977" y="10255"/>
                  </a:lnTo>
                  <a:lnTo>
                    <a:pt x="5935" y="10251"/>
                  </a:lnTo>
                  <a:lnTo>
                    <a:pt x="5894" y="10247"/>
                  </a:lnTo>
                  <a:lnTo>
                    <a:pt x="5851" y="10241"/>
                  </a:lnTo>
                  <a:lnTo>
                    <a:pt x="5808" y="10234"/>
                  </a:lnTo>
                  <a:lnTo>
                    <a:pt x="5765" y="10226"/>
                  </a:lnTo>
                  <a:lnTo>
                    <a:pt x="5755" y="10063"/>
                  </a:lnTo>
                  <a:lnTo>
                    <a:pt x="5745" y="9901"/>
                  </a:lnTo>
                  <a:lnTo>
                    <a:pt x="5740" y="9820"/>
                  </a:lnTo>
                  <a:lnTo>
                    <a:pt x="5735" y="9739"/>
                  </a:lnTo>
                  <a:lnTo>
                    <a:pt x="5729" y="9658"/>
                  </a:lnTo>
                  <a:lnTo>
                    <a:pt x="5722" y="9577"/>
                  </a:lnTo>
                  <a:lnTo>
                    <a:pt x="5715" y="9497"/>
                  </a:lnTo>
                  <a:lnTo>
                    <a:pt x="5707" y="9417"/>
                  </a:lnTo>
                  <a:lnTo>
                    <a:pt x="5698" y="9337"/>
                  </a:lnTo>
                  <a:lnTo>
                    <a:pt x="5687" y="9258"/>
                  </a:lnTo>
                  <a:lnTo>
                    <a:pt x="5674" y="9178"/>
                  </a:lnTo>
                  <a:lnTo>
                    <a:pt x="5661" y="9100"/>
                  </a:lnTo>
                  <a:lnTo>
                    <a:pt x="5647" y="9022"/>
                  </a:lnTo>
                  <a:lnTo>
                    <a:pt x="5630" y="8945"/>
                  </a:lnTo>
                  <a:lnTo>
                    <a:pt x="5611" y="8867"/>
                  </a:lnTo>
                  <a:lnTo>
                    <a:pt x="5591" y="8791"/>
                  </a:lnTo>
                  <a:lnTo>
                    <a:pt x="5569" y="8716"/>
                  </a:lnTo>
                  <a:lnTo>
                    <a:pt x="5544" y="8641"/>
                  </a:lnTo>
                  <a:lnTo>
                    <a:pt x="5518" y="8565"/>
                  </a:lnTo>
                  <a:lnTo>
                    <a:pt x="5489" y="8492"/>
                  </a:lnTo>
                  <a:lnTo>
                    <a:pt x="5457" y="8419"/>
                  </a:lnTo>
                  <a:lnTo>
                    <a:pt x="5423" y="8347"/>
                  </a:lnTo>
                  <a:lnTo>
                    <a:pt x="5385" y="8276"/>
                  </a:lnTo>
                  <a:lnTo>
                    <a:pt x="5345" y="8206"/>
                  </a:lnTo>
                  <a:lnTo>
                    <a:pt x="5302" y="8136"/>
                  </a:lnTo>
                  <a:lnTo>
                    <a:pt x="5255" y="8068"/>
                  </a:lnTo>
                  <a:lnTo>
                    <a:pt x="5205" y="8001"/>
                  </a:lnTo>
                  <a:lnTo>
                    <a:pt x="5152" y="7935"/>
                  </a:lnTo>
                  <a:lnTo>
                    <a:pt x="5095" y="7870"/>
                  </a:lnTo>
                  <a:lnTo>
                    <a:pt x="5035" y="7806"/>
                  </a:lnTo>
                  <a:lnTo>
                    <a:pt x="4996" y="7767"/>
                  </a:lnTo>
                  <a:lnTo>
                    <a:pt x="4959" y="7727"/>
                  </a:lnTo>
                  <a:lnTo>
                    <a:pt x="4921" y="7687"/>
                  </a:lnTo>
                  <a:lnTo>
                    <a:pt x="4886" y="7646"/>
                  </a:lnTo>
                  <a:lnTo>
                    <a:pt x="4849" y="7605"/>
                  </a:lnTo>
                  <a:lnTo>
                    <a:pt x="4815" y="7564"/>
                  </a:lnTo>
                  <a:lnTo>
                    <a:pt x="4779" y="7521"/>
                  </a:lnTo>
                  <a:lnTo>
                    <a:pt x="4746" y="7480"/>
                  </a:lnTo>
                  <a:lnTo>
                    <a:pt x="4712" y="7436"/>
                  </a:lnTo>
                  <a:lnTo>
                    <a:pt x="4680" y="7392"/>
                  </a:lnTo>
                  <a:lnTo>
                    <a:pt x="4647" y="7349"/>
                  </a:lnTo>
                  <a:lnTo>
                    <a:pt x="4615" y="7304"/>
                  </a:lnTo>
                  <a:lnTo>
                    <a:pt x="4584" y="7258"/>
                  </a:lnTo>
                  <a:lnTo>
                    <a:pt x="4553" y="7213"/>
                  </a:lnTo>
                  <a:lnTo>
                    <a:pt x="4522" y="7167"/>
                  </a:lnTo>
                  <a:lnTo>
                    <a:pt x="4493" y="7119"/>
                  </a:lnTo>
                  <a:lnTo>
                    <a:pt x="4464" y="7072"/>
                  </a:lnTo>
                  <a:lnTo>
                    <a:pt x="4435" y="7024"/>
                  </a:lnTo>
                  <a:lnTo>
                    <a:pt x="4407" y="6975"/>
                  </a:lnTo>
                  <a:lnTo>
                    <a:pt x="4379" y="6925"/>
                  </a:lnTo>
                  <a:lnTo>
                    <a:pt x="4352" y="6876"/>
                  </a:lnTo>
                  <a:lnTo>
                    <a:pt x="4325" y="6824"/>
                  </a:lnTo>
                  <a:lnTo>
                    <a:pt x="4298" y="6773"/>
                  </a:lnTo>
                  <a:lnTo>
                    <a:pt x="4273" y="6720"/>
                  </a:lnTo>
                  <a:lnTo>
                    <a:pt x="4246" y="6668"/>
                  </a:lnTo>
                  <a:lnTo>
                    <a:pt x="4222" y="6614"/>
                  </a:lnTo>
                  <a:lnTo>
                    <a:pt x="4198" y="6559"/>
                  </a:lnTo>
                  <a:lnTo>
                    <a:pt x="4173" y="6504"/>
                  </a:lnTo>
                  <a:lnTo>
                    <a:pt x="4149" y="6447"/>
                  </a:lnTo>
                  <a:lnTo>
                    <a:pt x="4126" y="6391"/>
                  </a:lnTo>
                  <a:lnTo>
                    <a:pt x="4102" y="6334"/>
                  </a:lnTo>
                  <a:lnTo>
                    <a:pt x="4080" y="6275"/>
                  </a:lnTo>
                  <a:lnTo>
                    <a:pt x="4049" y="6196"/>
                  </a:lnTo>
                  <a:lnTo>
                    <a:pt x="4016" y="6118"/>
                  </a:lnTo>
                  <a:lnTo>
                    <a:pt x="3983" y="6040"/>
                  </a:lnTo>
                  <a:lnTo>
                    <a:pt x="3947" y="5966"/>
                  </a:lnTo>
                  <a:lnTo>
                    <a:pt x="3910" y="5893"/>
                  </a:lnTo>
                  <a:lnTo>
                    <a:pt x="3873" y="5822"/>
                  </a:lnTo>
                  <a:lnTo>
                    <a:pt x="3834" y="5752"/>
                  </a:lnTo>
                  <a:lnTo>
                    <a:pt x="3795" y="5685"/>
                  </a:lnTo>
                  <a:lnTo>
                    <a:pt x="3753" y="5619"/>
                  </a:lnTo>
                  <a:lnTo>
                    <a:pt x="3712" y="5555"/>
                  </a:lnTo>
                  <a:lnTo>
                    <a:pt x="3668" y="5493"/>
                  </a:lnTo>
                  <a:lnTo>
                    <a:pt x="3623" y="5433"/>
                  </a:lnTo>
                  <a:lnTo>
                    <a:pt x="3578" y="5375"/>
                  </a:lnTo>
                  <a:lnTo>
                    <a:pt x="3530" y="5319"/>
                  </a:lnTo>
                  <a:lnTo>
                    <a:pt x="3482" y="5264"/>
                  </a:lnTo>
                  <a:lnTo>
                    <a:pt x="3433" y="5212"/>
                  </a:lnTo>
                  <a:lnTo>
                    <a:pt x="3383" y="5163"/>
                  </a:lnTo>
                  <a:lnTo>
                    <a:pt x="3331" y="5115"/>
                  </a:lnTo>
                  <a:lnTo>
                    <a:pt x="3279" y="5069"/>
                  </a:lnTo>
                  <a:lnTo>
                    <a:pt x="3225" y="5026"/>
                  </a:lnTo>
                  <a:lnTo>
                    <a:pt x="3171" y="4985"/>
                  </a:lnTo>
                  <a:lnTo>
                    <a:pt x="3115" y="4946"/>
                  </a:lnTo>
                  <a:lnTo>
                    <a:pt x="3058" y="4910"/>
                  </a:lnTo>
                  <a:lnTo>
                    <a:pt x="3000" y="4875"/>
                  </a:lnTo>
                  <a:lnTo>
                    <a:pt x="2941" y="4844"/>
                  </a:lnTo>
                  <a:lnTo>
                    <a:pt x="2881" y="4815"/>
                  </a:lnTo>
                  <a:lnTo>
                    <a:pt x="2821" y="4787"/>
                  </a:lnTo>
                  <a:lnTo>
                    <a:pt x="2759" y="4763"/>
                  </a:lnTo>
                  <a:lnTo>
                    <a:pt x="2695" y="4741"/>
                  </a:lnTo>
                  <a:lnTo>
                    <a:pt x="2631" y="4722"/>
                  </a:lnTo>
                  <a:lnTo>
                    <a:pt x="2566" y="4705"/>
                  </a:lnTo>
                  <a:lnTo>
                    <a:pt x="2500" y="46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24" name="Group 14">
            <a:extLst>
              <a:ext uri="{FF2B5EF4-FFF2-40B4-BE49-F238E27FC236}">
                <a16:creationId xmlns:a16="http://schemas.microsoft.com/office/drawing/2014/main" id="{64A24051-A2D4-4A87-8190-45A9BE1AE3BB}"/>
              </a:ext>
            </a:extLst>
          </p:cNvPr>
          <p:cNvGrpSpPr>
            <a:grpSpLocks noChangeAspect="1"/>
          </p:cNvGrpSpPr>
          <p:nvPr/>
        </p:nvGrpSpPr>
        <p:grpSpPr bwMode="auto">
          <a:xfrm>
            <a:off x="525790" y="4362752"/>
            <a:ext cx="560387" cy="560387"/>
            <a:chOff x="343" y="2585"/>
            <a:chExt cx="353" cy="353"/>
          </a:xfrm>
        </p:grpSpPr>
        <p:sp>
          <p:nvSpPr>
            <p:cNvPr id="25" name="AutoShape 13">
              <a:extLst>
                <a:ext uri="{FF2B5EF4-FFF2-40B4-BE49-F238E27FC236}">
                  <a16:creationId xmlns:a16="http://schemas.microsoft.com/office/drawing/2014/main" id="{2607690A-0B71-47A3-94A0-8E6CEE0C0ECC}"/>
                </a:ext>
              </a:extLst>
            </p:cNvPr>
            <p:cNvSpPr>
              <a:spLocks noChangeAspect="1" noChangeArrowheads="1" noTextEdit="1"/>
            </p:cNvSpPr>
            <p:nvPr/>
          </p:nvSpPr>
          <p:spPr bwMode="auto">
            <a:xfrm>
              <a:off x="343" y="2585"/>
              <a:ext cx="353"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15">
              <a:extLst>
                <a:ext uri="{FF2B5EF4-FFF2-40B4-BE49-F238E27FC236}">
                  <a16:creationId xmlns:a16="http://schemas.microsoft.com/office/drawing/2014/main" id="{87177D12-D7F3-4E94-9734-D944DD21AB29}"/>
                </a:ext>
              </a:extLst>
            </p:cNvPr>
            <p:cNvSpPr>
              <a:spLocks/>
            </p:cNvSpPr>
            <p:nvPr/>
          </p:nvSpPr>
          <p:spPr bwMode="auto">
            <a:xfrm>
              <a:off x="343" y="2585"/>
              <a:ext cx="353" cy="353"/>
            </a:xfrm>
            <a:custGeom>
              <a:avLst/>
              <a:gdLst>
                <a:gd name="T0" fmla="*/ 13419 w 16238"/>
                <a:gd name="T1" fmla="*/ 2819 h 16238"/>
                <a:gd name="T2" fmla="*/ 13419 w 16238"/>
                <a:gd name="T3" fmla="*/ 0 h 16238"/>
                <a:gd name="T4" fmla="*/ 0 w 16238"/>
                <a:gd name="T5" fmla="*/ 0 h 16238"/>
                <a:gd name="T6" fmla="*/ 0 w 16238"/>
                <a:gd name="T7" fmla="*/ 16238 h 16238"/>
                <a:gd name="T8" fmla="*/ 16238 w 16238"/>
                <a:gd name="T9" fmla="*/ 16238 h 16238"/>
                <a:gd name="T10" fmla="*/ 16238 w 16238"/>
                <a:gd name="T11" fmla="*/ 2819 h 16238"/>
                <a:gd name="T12" fmla="*/ 13419 w 16238"/>
                <a:gd name="T13" fmla="*/ 2819 h 16238"/>
              </a:gdLst>
              <a:ahLst/>
              <a:cxnLst>
                <a:cxn ang="0">
                  <a:pos x="T0" y="T1"/>
                </a:cxn>
                <a:cxn ang="0">
                  <a:pos x="T2" y="T3"/>
                </a:cxn>
                <a:cxn ang="0">
                  <a:pos x="T4" y="T5"/>
                </a:cxn>
                <a:cxn ang="0">
                  <a:pos x="T6" y="T7"/>
                </a:cxn>
                <a:cxn ang="0">
                  <a:pos x="T8" y="T9"/>
                </a:cxn>
                <a:cxn ang="0">
                  <a:pos x="T10" y="T11"/>
                </a:cxn>
                <a:cxn ang="0">
                  <a:pos x="T12" y="T13"/>
                </a:cxn>
              </a:cxnLst>
              <a:rect l="0" t="0" r="r" b="b"/>
              <a:pathLst>
                <a:path w="16238" h="16238">
                  <a:moveTo>
                    <a:pt x="13419" y="2819"/>
                  </a:moveTo>
                  <a:lnTo>
                    <a:pt x="13419" y="0"/>
                  </a:lnTo>
                  <a:lnTo>
                    <a:pt x="0" y="0"/>
                  </a:lnTo>
                  <a:lnTo>
                    <a:pt x="0" y="16238"/>
                  </a:lnTo>
                  <a:lnTo>
                    <a:pt x="16238" y="16238"/>
                  </a:lnTo>
                  <a:lnTo>
                    <a:pt x="16238" y="2819"/>
                  </a:lnTo>
                  <a:lnTo>
                    <a:pt x="13419" y="2819"/>
                  </a:lnTo>
                  <a:close/>
                </a:path>
              </a:pathLst>
            </a:custGeom>
            <a:solidFill>
              <a:srgbClr val="FAB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7" name="Freeform 16">
              <a:extLst>
                <a:ext uri="{FF2B5EF4-FFF2-40B4-BE49-F238E27FC236}">
                  <a16:creationId xmlns:a16="http://schemas.microsoft.com/office/drawing/2014/main" id="{B74F2909-EEF3-4D9C-A62C-16556B503631}"/>
                </a:ext>
              </a:extLst>
            </p:cNvPr>
            <p:cNvSpPr>
              <a:spLocks noEditPoints="1"/>
            </p:cNvSpPr>
            <p:nvPr/>
          </p:nvSpPr>
          <p:spPr bwMode="auto">
            <a:xfrm>
              <a:off x="414" y="2667"/>
              <a:ext cx="211" cy="223"/>
            </a:xfrm>
            <a:custGeom>
              <a:avLst/>
              <a:gdLst>
                <a:gd name="T0" fmla="*/ 1727 w 9739"/>
                <a:gd name="T1" fmla="*/ 4810 h 10258"/>
                <a:gd name="T2" fmla="*/ 1993 w 9739"/>
                <a:gd name="T3" fmla="*/ 4611 h 10258"/>
                <a:gd name="T4" fmla="*/ 2139 w 9739"/>
                <a:gd name="T5" fmla="*/ 4308 h 10258"/>
                <a:gd name="T6" fmla="*/ 2131 w 9739"/>
                <a:gd name="T7" fmla="*/ 724 h 10258"/>
                <a:gd name="T8" fmla="*/ 1972 w 9739"/>
                <a:gd name="T9" fmla="*/ 429 h 10258"/>
                <a:gd name="T10" fmla="*/ 1696 w 9739"/>
                <a:gd name="T11" fmla="*/ 244 h 10258"/>
                <a:gd name="T12" fmla="*/ 625 w 9739"/>
                <a:gd name="T13" fmla="*/ 205 h 10258"/>
                <a:gd name="T14" fmla="*/ 308 w 9739"/>
                <a:gd name="T15" fmla="*/ 320 h 10258"/>
                <a:gd name="T16" fmla="*/ 84 w 9739"/>
                <a:gd name="T17" fmla="*/ 566 h 10258"/>
                <a:gd name="T18" fmla="*/ 0 w 9739"/>
                <a:gd name="T19" fmla="*/ 897 h 10258"/>
                <a:gd name="T20" fmla="*/ 69 w 9739"/>
                <a:gd name="T21" fmla="*/ 4469 h 10258"/>
                <a:gd name="T22" fmla="*/ 280 w 9739"/>
                <a:gd name="T23" fmla="*/ 4726 h 10258"/>
                <a:gd name="T24" fmla="*/ 590 w 9739"/>
                <a:gd name="T25" fmla="*/ 4857 h 10258"/>
                <a:gd name="T26" fmla="*/ 2863 w 9739"/>
                <a:gd name="T27" fmla="*/ 466 h 10258"/>
                <a:gd name="T28" fmla="*/ 4075 w 9739"/>
                <a:gd name="T29" fmla="*/ 202 h 10258"/>
                <a:gd name="T30" fmla="*/ 4899 w 9739"/>
                <a:gd name="T31" fmla="*/ 68 h 10258"/>
                <a:gd name="T32" fmla="*/ 5972 w 9739"/>
                <a:gd name="T33" fmla="*/ 3 h 10258"/>
                <a:gd name="T34" fmla="*/ 7046 w 9739"/>
                <a:gd name="T35" fmla="*/ 24 h 10258"/>
                <a:gd name="T36" fmla="*/ 8122 w 9739"/>
                <a:gd name="T37" fmla="*/ 132 h 10258"/>
                <a:gd name="T38" fmla="*/ 8622 w 9739"/>
                <a:gd name="T39" fmla="*/ 383 h 10258"/>
                <a:gd name="T40" fmla="*/ 8853 w 9739"/>
                <a:gd name="T41" fmla="*/ 605 h 10258"/>
                <a:gd name="T42" fmla="*/ 8983 w 9739"/>
                <a:gd name="T43" fmla="*/ 920 h 10258"/>
                <a:gd name="T44" fmla="*/ 8981 w 9739"/>
                <a:gd name="T45" fmla="*/ 1283 h 10258"/>
                <a:gd name="T46" fmla="*/ 9084 w 9739"/>
                <a:gd name="T47" fmla="*/ 1497 h 10258"/>
                <a:gd name="T48" fmla="*/ 9405 w 9739"/>
                <a:gd name="T49" fmla="*/ 1926 h 10258"/>
                <a:gd name="T50" fmla="*/ 9553 w 9739"/>
                <a:gd name="T51" fmla="*/ 2356 h 10258"/>
                <a:gd name="T52" fmla="*/ 9440 w 9739"/>
                <a:gd name="T53" fmla="*/ 2786 h 10258"/>
                <a:gd name="T54" fmla="*/ 9318 w 9739"/>
                <a:gd name="T55" fmla="*/ 2912 h 10258"/>
                <a:gd name="T56" fmla="*/ 9308 w 9739"/>
                <a:gd name="T57" fmla="*/ 3004 h 10258"/>
                <a:gd name="T58" fmla="*/ 9477 w 9739"/>
                <a:gd name="T59" fmla="*/ 3234 h 10258"/>
                <a:gd name="T60" fmla="*/ 9702 w 9739"/>
                <a:gd name="T61" fmla="*/ 3594 h 10258"/>
                <a:gd name="T62" fmla="*/ 9715 w 9739"/>
                <a:gd name="T63" fmla="*/ 3940 h 10258"/>
                <a:gd name="T64" fmla="*/ 9487 w 9739"/>
                <a:gd name="T65" fmla="*/ 4260 h 10258"/>
                <a:gd name="T66" fmla="*/ 9448 w 9739"/>
                <a:gd name="T67" fmla="*/ 4478 h 10258"/>
                <a:gd name="T68" fmla="*/ 9529 w 9739"/>
                <a:gd name="T69" fmla="*/ 4639 h 10258"/>
                <a:gd name="T70" fmla="*/ 9727 w 9739"/>
                <a:gd name="T71" fmla="*/ 5137 h 10258"/>
                <a:gd name="T72" fmla="*/ 9662 w 9739"/>
                <a:gd name="T73" fmla="*/ 5588 h 10258"/>
                <a:gd name="T74" fmla="*/ 9262 w 9739"/>
                <a:gd name="T75" fmla="*/ 5979 h 10258"/>
                <a:gd name="T76" fmla="*/ 8717 w 9739"/>
                <a:gd name="T77" fmla="*/ 6102 h 10258"/>
                <a:gd name="T78" fmla="*/ 7165 w 9739"/>
                <a:gd name="T79" fmla="*/ 6113 h 10258"/>
                <a:gd name="T80" fmla="*/ 6343 w 9739"/>
                <a:gd name="T81" fmla="*/ 6254 h 10258"/>
                <a:gd name="T82" fmla="*/ 6358 w 9739"/>
                <a:gd name="T83" fmla="*/ 6598 h 10258"/>
                <a:gd name="T84" fmla="*/ 6806 w 9739"/>
                <a:gd name="T85" fmla="*/ 7518 h 10258"/>
                <a:gd name="T86" fmla="*/ 7068 w 9739"/>
                <a:gd name="T87" fmla="*/ 8172 h 10258"/>
                <a:gd name="T88" fmla="*/ 7144 w 9739"/>
                <a:gd name="T89" fmla="*/ 8667 h 10258"/>
                <a:gd name="T90" fmla="*/ 7086 w 9739"/>
                <a:gd name="T91" fmla="*/ 9169 h 10258"/>
                <a:gd name="T92" fmla="*/ 6915 w 9739"/>
                <a:gd name="T93" fmla="*/ 9724 h 10258"/>
                <a:gd name="T94" fmla="*/ 6614 w 9739"/>
                <a:gd name="T95" fmla="*/ 10085 h 10258"/>
                <a:gd name="T96" fmla="*/ 6282 w 9739"/>
                <a:gd name="T97" fmla="*/ 10234 h 10258"/>
                <a:gd name="T98" fmla="*/ 5894 w 9739"/>
                <a:gd name="T99" fmla="*/ 10247 h 10258"/>
                <a:gd name="T100" fmla="*/ 5715 w 9739"/>
                <a:gd name="T101" fmla="*/ 9497 h 10258"/>
                <a:gd name="T102" fmla="*/ 5569 w 9739"/>
                <a:gd name="T103" fmla="*/ 8716 h 10258"/>
                <a:gd name="T104" fmla="*/ 5205 w 9739"/>
                <a:gd name="T105" fmla="*/ 8001 h 10258"/>
                <a:gd name="T106" fmla="*/ 4779 w 9739"/>
                <a:gd name="T107" fmla="*/ 7521 h 10258"/>
                <a:gd name="T108" fmla="*/ 4464 w 9739"/>
                <a:gd name="T109" fmla="*/ 7072 h 10258"/>
                <a:gd name="T110" fmla="*/ 4198 w 9739"/>
                <a:gd name="T111" fmla="*/ 6559 h 10258"/>
                <a:gd name="T112" fmla="*/ 3910 w 9739"/>
                <a:gd name="T113" fmla="*/ 5893 h 10258"/>
                <a:gd name="T114" fmla="*/ 3482 w 9739"/>
                <a:gd name="T115" fmla="*/ 5264 h 10258"/>
                <a:gd name="T116" fmla="*/ 2941 w 9739"/>
                <a:gd name="T117" fmla="*/ 4844 h 10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739" h="10258">
                  <a:moveTo>
                    <a:pt x="696" y="4865"/>
                  </a:moveTo>
                  <a:lnTo>
                    <a:pt x="1457" y="4865"/>
                  </a:lnTo>
                  <a:lnTo>
                    <a:pt x="1493" y="4864"/>
                  </a:lnTo>
                  <a:lnTo>
                    <a:pt x="1528" y="4861"/>
                  </a:lnTo>
                  <a:lnTo>
                    <a:pt x="1563" y="4857"/>
                  </a:lnTo>
                  <a:lnTo>
                    <a:pt x="1597" y="4851"/>
                  </a:lnTo>
                  <a:lnTo>
                    <a:pt x="1630" y="4843"/>
                  </a:lnTo>
                  <a:lnTo>
                    <a:pt x="1664" y="4834"/>
                  </a:lnTo>
                  <a:lnTo>
                    <a:pt x="1696" y="4823"/>
                  </a:lnTo>
                  <a:lnTo>
                    <a:pt x="1727" y="4810"/>
                  </a:lnTo>
                  <a:lnTo>
                    <a:pt x="1758" y="4796"/>
                  </a:lnTo>
                  <a:lnTo>
                    <a:pt x="1788" y="4781"/>
                  </a:lnTo>
                  <a:lnTo>
                    <a:pt x="1817" y="4764"/>
                  </a:lnTo>
                  <a:lnTo>
                    <a:pt x="1845" y="4746"/>
                  </a:lnTo>
                  <a:lnTo>
                    <a:pt x="1873" y="4726"/>
                  </a:lnTo>
                  <a:lnTo>
                    <a:pt x="1899" y="4705"/>
                  </a:lnTo>
                  <a:lnTo>
                    <a:pt x="1924" y="4684"/>
                  </a:lnTo>
                  <a:lnTo>
                    <a:pt x="1949" y="4660"/>
                  </a:lnTo>
                  <a:lnTo>
                    <a:pt x="1972" y="4636"/>
                  </a:lnTo>
                  <a:lnTo>
                    <a:pt x="1993" y="4611"/>
                  </a:lnTo>
                  <a:lnTo>
                    <a:pt x="2015" y="4584"/>
                  </a:lnTo>
                  <a:lnTo>
                    <a:pt x="2034" y="4557"/>
                  </a:lnTo>
                  <a:lnTo>
                    <a:pt x="2052" y="4529"/>
                  </a:lnTo>
                  <a:lnTo>
                    <a:pt x="2068" y="4500"/>
                  </a:lnTo>
                  <a:lnTo>
                    <a:pt x="2084" y="4469"/>
                  </a:lnTo>
                  <a:lnTo>
                    <a:pt x="2098" y="4439"/>
                  </a:lnTo>
                  <a:lnTo>
                    <a:pt x="2110" y="4408"/>
                  </a:lnTo>
                  <a:lnTo>
                    <a:pt x="2121" y="4375"/>
                  </a:lnTo>
                  <a:lnTo>
                    <a:pt x="2131" y="4342"/>
                  </a:lnTo>
                  <a:lnTo>
                    <a:pt x="2139" y="4308"/>
                  </a:lnTo>
                  <a:lnTo>
                    <a:pt x="2145" y="4275"/>
                  </a:lnTo>
                  <a:lnTo>
                    <a:pt x="2150" y="4240"/>
                  </a:lnTo>
                  <a:lnTo>
                    <a:pt x="2152" y="4205"/>
                  </a:lnTo>
                  <a:lnTo>
                    <a:pt x="2153" y="4169"/>
                  </a:lnTo>
                  <a:lnTo>
                    <a:pt x="2153" y="897"/>
                  </a:lnTo>
                  <a:lnTo>
                    <a:pt x="2152" y="862"/>
                  </a:lnTo>
                  <a:lnTo>
                    <a:pt x="2150" y="826"/>
                  </a:lnTo>
                  <a:lnTo>
                    <a:pt x="2145" y="792"/>
                  </a:lnTo>
                  <a:lnTo>
                    <a:pt x="2139" y="757"/>
                  </a:lnTo>
                  <a:lnTo>
                    <a:pt x="2131" y="724"/>
                  </a:lnTo>
                  <a:lnTo>
                    <a:pt x="2121" y="691"/>
                  </a:lnTo>
                  <a:lnTo>
                    <a:pt x="2110" y="659"/>
                  </a:lnTo>
                  <a:lnTo>
                    <a:pt x="2098" y="627"/>
                  </a:lnTo>
                  <a:lnTo>
                    <a:pt x="2084" y="596"/>
                  </a:lnTo>
                  <a:lnTo>
                    <a:pt x="2068" y="566"/>
                  </a:lnTo>
                  <a:lnTo>
                    <a:pt x="2052" y="537"/>
                  </a:lnTo>
                  <a:lnTo>
                    <a:pt x="2034" y="508"/>
                  </a:lnTo>
                  <a:lnTo>
                    <a:pt x="2015" y="481"/>
                  </a:lnTo>
                  <a:lnTo>
                    <a:pt x="1993" y="455"/>
                  </a:lnTo>
                  <a:lnTo>
                    <a:pt x="1972" y="429"/>
                  </a:lnTo>
                  <a:lnTo>
                    <a:pt x="1949" y="405"/>
                  </a:lnTo>
                  <a:lnTo>
                    <a:pt x="1924" y="383"/>
                  </a:lnTo>
                  <a:lnTo>
                    <a:pt x="1899" y="360"/>
                  </a:lnTo>
                  <a:lnTo>
                    <a:pt x="1873" y="340"/>
                  </a:lnTo>
                  <a:lnTo>
                    <a:pt x="1845" y="320"/>
                  </a:lnTo>
                  <a:lnTo>
                    <a:pt x="1817" y="302"/>
                  </a:lnTo>
                  <a:lnTo>
                    <a:pt x="1788" y="285"/>
                  </a:lnTo>
                  <a:lnTo>
                    <a:pt x="1758" y="270"/>
                  </a:lnTo>
                  <a:lnTo>
                    <a:pt x="1727" y="256"/>
                  </a:lnTo>
                  <a:lnTo>
                    <a:pt x="1696" y="244"/>
                  </a:lnTo>
                  <a:lnTo>
                    <a:pt x="1664" y="232"/>
                  </a:lnTo>
                  <a:lnTo>
                    <a:pt x="1630" y="223"/>
                  </a:lnTo>
                  <a:lnTo>
                    <a:pt x="1597" y="215"/>
                  </a:lnTo>
                  <a:lnTo>
                    <a:pt x="1563" y="209"/>
                  </a:lnTo>
                  <a:lnTo>
                    <a:pt x="1528" y="205"/>
                  </a:lnTo>
                  <a:lnTo>
                    <a:pt x="1493" y="202"/>
                  </a:lnTo>
                  <a:lnTo>
                    <a:pt x="1457" y="201"/>
                  </a:lnTo>
                  <a:lnTo>
                    <a:pt x="696" y="201"/>
                  </a:lnTo>
                  <a:lnTo>
                    <a:pt x="660" y="202"/>
                  </a:lnTo>
                  <a:lnTo>
                    <a:pt x="625" y="205"/>
                  </a:lnTo>
                  <a:lnTo>
                    <a:pt x="590" y="209"/>
                  </a:lnTo>
                  <a:lnTo>
                    <a:pt x="556" y="215"/>
                  </a:lnTo>
                  <a:lnTo>
                    <a:pt x="523" y="223"/>
                  </a:lnTo>
                  <a:lnTo>
                    <a:pt x="489" y="232"/>
                  </a:lnTo>
                  <a:lnTo>
                    <a:pt x="457" y="244"/>
                  </a:lnTo>
                  <a:lnTo>
                    <a:pt x="425" y="256"/>
                  </a:lnTo>
                  <a:lnTo>
                    <a:pt x="395" y="270"/>
                  </a:lnTo>
                  <a:lnTo>
                    <a:pt x="365" y="285"/>
                  </a:lnTo>
                  <a:lnTo>
                    <a:pt x="336" y="302"/>
                  </a:lnTo>
                  <a:lnTo>
                    <a:pt x="308" y="320"/>
                  </a:lnTo>
                  <a:lnTo>
                    <a:pt x="280" y="340"/>
                  </a:lnTo>
                  <a:lnTo>
                    <a:pt x="254" y="360"/>
                  </a:lnTo>
                  <a:lnTo>
                    <a:pt x="229" y="383"/>
                  </a:lnTo>
                  <a:lnTo>
                    <a:pt x="204" y="405"/>
                  </a:lnTo>
                  <a:lnTo>
                    <a:pt x="182" y="429"/>
                  </a:lnTo>
                  <a:lnTo>
                    <a:pt x="160" y="455"/>
                  </a:lnTo>
                  <a:lnTo>
                    <a:pt x="138" y="481"/>
                  </a:lnTo>
                  <a:lnTo>
                    <a:pt x="119" y="508"/>
                  </a:lnTo>
                  <a:lnTo>
                    <a:pt x="101" y="537"/>
                  </a:lnTo>
                  <a:lnTo>
                    <a:pt x="84" y="566"/>
                  </a:lnTo>
                  <a:lnTo>
                    <a:pt x="69" y="596"/>
                  </a:lnTo>
                  <a:lnTo>
                    <a:pt x="55" y="627"/>
                  </a:lnTo>
                  <a:lnTo>
                    <a:pt x="42" y="659"/>
                  </a:lnTo>
                  <a:lnTo>
                    <a:pt x="32" y="691"/>
                  </a:lnTo>
                  <a:lnTo>
                    <a:pt x="21" y="724"/>
                  </a:lnTo>
                  <a:lnTo>
                    <a:pt x="14" y="757"/>
                  </a:lnTo>
                  <a:lnTo>
                    <a:pt x="8" y="792"/>
                  </a:lnTo>
                  <a:lnTo>
                    <a:pt x="3" y="826"/>
                  </a:lnTo>
                  <a:lnTo>
                    <a:pt x="0" y="862"/>
                  </a:lnTo>
                  <a:lnTo>
                    <a:pt x="0" y="897"/>
                  </a:lnTo>
                  <a:lnTo>
                    <a:pt x="0" y="4169"/>
                  </a:lnTo>
                  <a:lnTo>
                    <a:pt x="0" y="4205"/>
                  </a:lnTo>
                  <a:lnTo>
                    <a:pt x="3" y="4240"/>
                  </a:lnTo>
                  <a:lnTo>
                    <a:pt x="8" y="4275"/>
                  </a:lnTo>
                  <a:lnTo>
                    <a:pt x="14" y="4308"/>
                  </a:lnTo>
                  <a:lnTo>
                    <a:pt x="21" y="4342"/>
                  </a:lnTo>
                  <a:lnTo>
                    <a:pt x="32" y="4375"/>
                  </a:lnTo>
                  <a:lnTo>
                    <a:pt x="42" y="4408"/>
                  </a:lnTo>
                  <a:lnTo>
                    <a:pt x="55" y="4439"/>
                  </a:lnTo>
                  <a:lnTo>
                    <a:pt x="69" y="4469"/>
                  </a:lnTo>
                  <a:lnTo>
                    <a:pt x="84" y="4500"/>
                  </a:lnTo>
                  <a:lnTo>
                    <a:pt x="101" y="4529"/>
                  </a:lnTo>
                  <a:lnTo>
                    <a:pt x="119" y="4557"/>
                  </a:lnTo>
                  <a:lnTo>
                    <a:pt x="138" y="4584"/>
                  </a:lnTo>
                  <a:lnTo>
                    <a:pt x="160" y="4611"/>
                  </a:lnTo>
                  <a:lnTo>
                    <a:pt x="182" y="4636"/>
                  </a:lnTo>
                  <a:lnTo>
                    <a:pt x="204" y="4660"/>
                  </a:lnTo>
                  <a:lnTo>
                    <a:pt x="229" y="4684"/>
                  </a:lnTo>
                  <a:lnTo>
                    <a:pt x="254" y="4705"/>
                  </a:lnTo>
                  <a:lnTo>
                    <a:pt x="280" y="4726"/>
                  </a:lnTo>
                  <a:lnTo>
                    <a:pt x="308" y="4746"/>
                  </a:lnTo>
                  <a:lnTo>
                    <a:pt x="336" y="4764"/>
                  </a:lnTo>
                  <a:lnTo>
                    <a:pt x="365" y="4781"/>
                  </a:lnTo>
                  <a:lnTo>
                    <a:pt x="395" y="4796"/>
                  </a:lnTo>
                  <a:lnTo>
                    <a:pt x="425" y="4810"/>
                  </a:lnTo>
                  <a:lnTo>
                    <a:pt x="457" y="4823"/>
                  </a:lnTo>
                  <a:lnTo>
                    <a:pt x="489" y="4834"/>
                  </a:lnTo>
                  <a:lnTo>
                    <a:pt x="523" y="4843"/>
                  </a:lnTo>
                  <a:lnTo>
                    <a:pt x="556" y="4851"/>
                  </a:lnTo>
                  <a:lnTo>
                    <a:pt x="590" y="4857"/>
                  </a:lnTo>
                  <a:lnTo>
                    <a:pt x="625" y="4861"/>
                  </a:lnTo>
                  <a:lnTo>
                    <a:pt x="660" y="4864"/>
                  </a:lnTo>
                  <a:lnTo>
                    <a:pt x="696" y="4865"/>
                  </a:lnTo>
                  <a:close/>
                  <a:moveTo>
                    <a:pt x="2500" y="4691"/>
                  </a:moveTo>
                  <a:lnTo>
                    <a:pt x="2500" y="514"/>
                  </a:lnTo>
                  <a:lnTo>
                    <a:pt x="2573" y="506"/>
                  </a:lnTo>
                  <a:lnTo>
                    <a:pt x="2646" y="498"/>
                  </a:lnTo>
                  <a:lnTo>
                    <a:pt x="2719" y="488"/>
                  </a:lnTo>
                  <a:lnTo>
                    <a:pt x="2791" y="477"/>
                  </a:lnTo>
                  <a:lnTo>
                    <a:pt x="2863" y="466"/>
                  </a:lnTo>
                  <a:lnTo>
                    <a:pt x="2935" y="453"/>
                  </a:lnTo>
                  <a:lnTo>
                    <a:pt x="3007" y="439"/>
                  </a:lnTo>
                  <a:lnTo>
                    <a:pt x="3079" y="426"/>
                  </a:lnTo>
                  <a:lnTo>
                    <a:pt x="3222" y="397"/>
                  </a:lnTo>
                  <a:lnTo>
                    <a:pt x="3364" y="365"/>
                  </a:lnTo>
                  <a:lnTo>
                    <a:pt x="3507" y="333"/>
                  </a:lnTo>
                  <a:lnTo>
                    <a:pt x="3650" y="299"/>
                  </a:lnTo>
                  <a:lnTo>
                    <a:pt x="3791" y="266"/>
                  </a:lnTo>
                  <a:lnTo>
                    <a:pt x="3933" y="233"/>
                  </a:lnTo>
                  <a:lnTo>
                    <a:pt x="4075" y="202"/>
                  </a:lnTo>
                  <a:lnTo>
                    <a:pt x="4218" y="171"/>
                  </a:lnTo>
                  <a:lnTo>
                    <a:pt x="4289" y="157"/>
                  </a:lnTo>
                  <a:lnTo>
                    <a:pt x="4360" y="143"/>
                  </a:lnTo>
                  <a:lnTo>
                    <a:pt x="4432" y="130"/>
                  </a:lnTo>
                  <a:lnTo>
                    <a:pt x="4503" y="119"/>
                  </a:lnTo>
                  <a:lnTo>
                    <a:pt x="4575" y="107"/>
                  </a:lnTo>
                  <a:lnTo>
                    <a:pt x="4647" y="96"/>
                  </a:lnTo>
                  <a:lnTo>
                    <a:pt x="4719" y="87"/>
                  </a:lnTo>
                  <a:lnTo>
                    <a:pt x="4792" y="79"/>
                  </a:lnTo>
                  <a:lnTo>
                    <a:pt x="4899" y="68"/>
                  </a:lnTo>
                  <a:lnTo>
                    <a:pt x="5006" y="58"/>
                  </a:lnTo>
                  <a:lnTo>
                    <a:pt x="5113" y="48"/>
                  </a:lnTo>
                  <a:lnTo>
                    <a:pt x="5220" y="40"/>
                  </a:lnTo>
                  <a:lnTo>
                    <a:pt x="5327" y="31"/>
                  </a:lnTo>
                  <a:lnTo>
                    <a:pt x="5435" y="24"/>
                  </a:lnTo>
                  <a:lnTo>
                    <a:pt x="5541" y="18"/>
                  </a:lnTo>
                  <a:lnTo>
                    <a:pt x="5649" y="13"/>
                  </a:lnTo>
                  <a:lnTo>
                    <a:pt x="5757" y="9"/>
                  </a:lnTo>
                  <a:lnTo>
                    <a:pt x="5864" y="6"/>
                  </a:lnTo>
                  <a:lnTo>
                    <a:pt x="5972" y="3"/>
                  </a:lnTo>
                  <a:lnTo>
                    <a:pt x="6078" y="1"/>
                  </a:lnTo>
                  <a:lnTo>
                    <a:pt x="6186" y="0"/>
                  </a:lnTo>
                  <a:lnTo>
                    <a:pt x="6293" y="0"/>
                  </a:lnTo>
                  <a:lnTo>
                    <a:pt x="6401" y="1"/>
                  </a:lnTo>
                  <a:lnTo>
                    <a:pt x="6509" y="3"/>
                  </a:lnTo>
                  <a:lnTo>
                    <a:pt x="6616" y="5"/>
                  </a:lnTo>
                  <a:lnTo>
                    <a:pt x="6724" y="9"/>
                  </a:lnTo>
                  <a:lnTo>
                    <a:pt x="6831" y="13"/>
                  </a:lnTo>
                  <a:lnTo>
                    <a:pt x="6939" y="18"/>
                  </a:lnTo>
                  <a:lnTo>
                    <a:pt x="7046" y="24"/>
                  </a:lnTo>
                  <a:lnTo>
                    <a:pt x="7154" y="31"/>
                  </a:lnTo>
                  <a:lnTo>
                    <a:pt x="7262" y="39"/>
                  </a:lnTo>
                  <a:lnTo>
                    <a:pt x="7369" y="48"/>
                  </a:lnTo>
                  <a:lnTo>
                    <a:pt x="7477" y="57"/>
                  </a:lnTo>
                  <a:lnTo>
                    <a:pt x="7584" y="67"/>
                  </a:lnTo>
                  <a:lnTo>
                    <a:pt x="7692" y="78"/>
                  </a:lnTo>
                  <a:lnTo>
                    <a:pt x="7799" y="90"/>
                  </a:lnTo>
                  <a:lnTo>
                    <a:pt x="7907" y="103"/>
                  </a:lnTo>
                  <a:lnTo>
                    <a:pt x="8015" y="118"/>
                  </a:lnTo>
                  <a:lnTo>
                    <a:pt x="8122" y="132"/>
                  </a:lnTo>
                  <a:lnTo>
                    <a:pt x="8229" y="148"/>
                  </a:lnTo>
                  <a:lnTo>
                    <a:pt x="8295" y="181"/>
                  </a:lnTo>
                  <a:lnTo>
                    <a:pt x="8359" y="215"/>
                  </a:lnTo>
                  <a:lnTo>
                    <a:pt x="8422" y="250"/>
                  </a:lnTo>
                  <a:lnTo>
                    <a:pt x="8481" y="286"/>
                  </a:lnTo>
                  <a:lnTo>
                    <a:pt x="8511" y="304"/>
                  </a:lnTo>
                  <a:lnTo>
                    <a:pt x="8539" y="323"/>
                  </a:lnTo>
                  <a:lnTo>
                    <a:pt x="8568" y="343"/>
                  </a:lnTo>
                  <a:lnTo>
                    <a:pt x="8595" y="362"/>
                  </a:lnTo>
                  <a:lnTo>
                    <a:pt x="8622" y="383"/>
                  </a:lnTo>
                  <a:lnTo>
                    <a:pt x="8648" y="403"/>
                  </a:lnTo>
                  <a:lnTo>
                    <a:pt x="8673" y="423"/>
                  </a:lnTo>
                  <a:lnTo>
                    <a:pt x="8699" y="444"/>
                  </a:lnTo>
                  <a:lnTo>
                    <a:pt x="8722" y="466"/>
                  </a:lnTo>
                  <a:lnTo>
                    <a:pt x="8746" y="488"/>
                  </a:lnTo>
                  <a:lnTo>
                    <a:pt x="8769" y="510"/>
                  </a:lnTo>
                  <a:lnTo>
                    <a:pt x="8791" y="533"/>
                  </a:lnTo>
                  <a:lnTo>
                    <a:pt x="8812" y="556"/>
                  </a:lnTo>
                  <a:lnTo>
                    <a:pt x="8833" y="580"/>
                  </a:lnTo>
                  <a:lnTo>
                    <a:pt x="8853" y="605"/>
                  </a:lnTo>
                  <a:lnTo>
                    <a:pt x="8871" y="629"/>
                  </a:lnTo>
                  <a:lnTo>
                    <a:pt x="8889" y="655"/>
                  </a:lnTo>
                  <a:lnTo>
                    <a:pt x="8907" y="680"/>
                  </a:lnTo>
                  <a:lnTo>
                    <a:pt x="8924" y="706"/>
                  </a:lnTo>
                  <a:lnTo>
                    <a:pt x="8939" y="733"/>
                  </a:lnTo>
                  <a:lnTo>
                    <a:pt x="8954" y="760"/>
                  </a:lnTo>
                  <a:lnTo>
                    <a:pt x="8969" y="787"/>
                  </a:lnTo>
                  <a:lnTo>
                    <a:pt x="8981" y="816"/>
                  </a:lnTo>
                  <a:lnTo>
                    <a:pt x="8993" y="844"/>
                  </a:lnTo>
                  <a:lnTo>
                    <a:pt x="8983" y="920"/>
                  </a:lnTo>
                  <a:lnTo>
                    <a:pt x="8974" y="997"/>
                  </a:lnTo>
                  <a:lnTo>
                    <a:pt x="8971" y="1035"/>
                  </a:lnTo>
                  <a:lnTo>
                    <a:pt x="8968" y="1073"/>
                  </a:lnTo>
                  <a:lnTo>
                    <a:pt x="8967" y="1111"/>
                  </a:lnTo>
                  <a:lnTo>
                    <a:pt x="8967" y="1149"/>
                  </a:lnTo>
                  <a:lnTo>
                    <a:pt x="8969" y="1187"/>
                  </a:lnTo>
                  <a:lnTo>
                    <a:pt x="8972" y="1225"/>
                  </a:lnTo>
                  <a:lnTo>
                    <a:pt x="8975" y="1244"/>
                  </a:lnTo>
                  <a:lnTo>
                    <a:pt x="8978" y="1263"/>
                  </a:lnTo>
                  <a:lnTo>
                    <a:pt x="8981" y="1283"/>
                  </a:lnTo>
                  <a:lnTo>
                    <a:pt x="8986" y="1301"/>
                  </a:lnTo>
                  <a:lnTo>
                    <a:pt x="8991" y="1320"/>
                  </a:lnTo>
                  <a:lnTo>
                    <a:pt x="8996" y="1340"/>
                  </a:lnTo>
                  <a:lnTo>
                    <a:pt x="9002" y="1359"/>
                  </a:lnTo>
                  <a:lnTo>
                    <a:pt x="9009" y="1377"/>
                  </a:lnTo>
                  <a:lnTo>
                    <a:pt x="9017" y="1396"/>
                  </a:lnTo>
                  <a:lnTo>
                    <a:pt x="9026" y="1416"/>
                  </a:lnTo>
                  <a:lnTo>
                    <a:pt x="9036" y="1435"/>
                  </a:lnTo>
                  <a:lnTo>
                    <a:pt x="9046" y="1453"/>
                  </a:lnTo>
                  <a:lnTo>
                    <a:pt x="9084" y="1497"/>
                  </a:lnTo>
                  <a:lnTo>
                    <a:pt x="9122" y="1540"/>
                  </a:lnTo>
                  <a:lnTo>
                    <a:pt x="9157" y="1582"/>
                  </a:lnTo>
                  <a:lnTo>
                    <a:pt x="9193" y="1626"/>
                  </a:lnTo>
                  <a:lnTo>
                    <a:pt x="9227" y="1668"/>
                  </a:lnTo>
                  <a:lnTo>
                    <a:pt x="9261" y="1711"/>
                  </a:lnTo>
                  <a:lnTo>
                    <a:pt x="9292" y="1755"/>
                  </a:lnTo>
                  <a:lnTo>
                    <a:pt x="9323" y="1797"/>
                  </a:lnTo>
                  <a:lnTo>
                    <a:pt x="9352" y="1841"/>
                  </a:lnTo>
                  <a:lnTo>
                    <a:pt x="9380" y="1884"/>
                  </a:lnTo>
                  <a:lnTo>
                    <a:pt x="9405" y="1926"/>
                  </a:lnTo>
                  <a:lnTo>
                    <a:pt x="9429" y="1969"/>
                  </a:lnTo>
                  <a:lnTo>
                    <a:pt x="9452" y="2012"/>
                  </a:lnTo>
                  <a:lnTo>
                    <a:pt x="9472" y="2055"/>
                  </a:lnTo>
                  <a:lnTo>
                    <a:pt x="9490" y="2099"/>
                  </a:lnTo>
                  <a:lnTo>
                    <a:pt x="9507" y="2141"/>
                  </a:lnTo>
                  <a:lnTo>
                    <a:pt x="9521" y="2184"/>
                  </a:lnTo>
                  <a:lnTo>
                    <a:pt x="9532" y="2228"/>
                  </a:lnTo>
                  <a:lnTo>
                    <a:pt x="9542" y="2270"/>
                  </a:lnTo>
                  <a:lnTo>
                    <a:pt x="9549" y="2314"/>
                  </a:lnTo>
                  <a:lnTo>
                    <a:pt x="9553" y="2356"/>
                  </a:lnTo>
                  <a:lnTo>
                    <a:pt x="9555" y="2399"/>
                  </a:lnTo>
                  <a:lnTo>
                    <a:pt x="9554" y="2442"/>
                  </a:lnTo>
                  <a:lnTo>
                    <a:pt x="9551" y="2485"/>
                  </a:lnTo>
                  <a:lnTo>
                    <a:pt x="9544" y="2528"/>
                  </a:lnTo>
                  <a:lnTo>
                    <a:pt x="9535" y="2572"/>
                  </a:lnTo>
                  <a:lnTo>
                    <a:pt x="9523" y="2614"/>
                  </a:lnTo>
                  <a:lnTo>
                    <a:pt x="9507" y="2657"/>
                  </a:lnTo>
                  <a:lnTo>
                    <a:pt x="9487" y="2701"/>
                  </a:lnTo>
                  <a:lnTo>
                    <a:pt x="9465" y="2743"/>
                  </a:lnTo>
                  <a:lnTo>
                    <a:pt x="9440" y="2786"/>
                  </a:lnTo>
                  <a:lnTo>
                    <a:pt x="9410" y="2829"/>
                  </a:lnTo>
                  <a:lnTo>
                    <a:pt x="9395" y="2839"/>
                  </a:lnTo>
                  <a:lnTo>
                    <a:pt x="9382" y="2848"/>
                  </a:lnTo>
                  <a:lnTo>
                    <a:pt x="9368" y="2857"/>
                  </a:lnTo>
                  <a:lnTo>
                    <a:pt x="9357" y="2866"/>
                  </a:lnTo>
                  <a:lnTo>
                    <a:pt x="9347" y="2875"/>
                  </a:lnTo>
                  <a:lnTo>
                    <a:pt x="9338" y="2884"/>
                  </a:lnTo>
                  <a:lnTo>
                    <a:pt x="9330" y="2893"/>
                  </a:lnTo>
                  <a:lnTo>
                    <a:pt x="9324" y="2902"/>
                  </a:lnTo>
                  <a:lnTo>
                    <a:pt x="9318" y="2912"/>
                  </a:lnTo>
                  <a:lnTo>
                    <a:pt x="9313" y="2922"/>
                  </a:lnTo>
                  <a:lnTo>
                    <a:pt x="9309" y="2931"/>
                  </a:lnTo>
                  <a:lnTo>
                    <a:pt x="9306" y="2940"/>
                  </a:lnTo>
                  <a:lnTo>
                    <a:pt x="9304" y="2949"/>
                  </a:lnTo>
                  <a:lnTo>
                    <a:pt x="9303" y="2958"/>
                  </a:lnTo>
                  <a:lnTo>
                    <a:pt x="9303" y="2967"/>
                  </a:lnTo>
                  <a:lnTo>
                    <a:pt x="9303" y="2977"/>
                  </a:lnTo>
                  <a:lnTo>
                    <a:pt x="9304" y="2986"/>
                  </a:lnTo>
                  <a:lnTo>
                    <a:pt x="9306" y="2995"/>
                  </a:lnTo>
                  <a:lnTo>
                    <a:pt x="9308" y="3004"/>
                  </a:lnTo>
                  <a:lnTo>
                    <a:pt x="9311" y="3014"/>
                  </a:lnTo>
                  <a:lnTo>
                    <a:pt x="9318" y="3032"/>
                  </a:lnTo>
                  <a:lnTo>
                    <a:pt x="9327" y="3051"/>
                  </a:lnTo>
                  <a:lnTo>
                    <a:pt x="9338" y="3069"/>
                  </a:lnTo>
                  <a:lnTo>
                    <a:pt x="9349" y="3088"/>
                  </a:lnTo>
                  <a:lnTo>
                    <a:pt x="9362" y="3106"/>
                  </a:lnTo>
                  <a:lnTo>
                    <a:pt x="9376" y="3125"/>
                  </a:lnTo>
                  <a:lnTo>
                    <a:pt x="9411" y="3161"/>
                  </a:lnTo>
                  <a:lnTo>
                    <a:pt x="9445" y="3198"/>
                  </a:lnTo>
                  <a:lnTo>
                    <a:pt x="9477" y="3234"/>
                  </a:lnTo>
                  <a:lnTo>
                    <a:pt x="9508" y="3271"/>
                  </a:lnTo>
                  <a:lnTo>
                    <a:pt x="9537" y="3307"/>
                  </a:lnTo>
                  <a:lnTo>
                    <a:pt x="9564" y="3344"/>
                  </a:lnTo>
                  <a:lnTo>
                    <a:pt x="9590" y="3379"/>
                  </a:lnTo>
                  <a:lnTo>
                    <a:pt x="9613" y="3415"/>
                  </a:lnTo>
                  <a:lnTo>
                    <a:pt x="9635" y="3452"/>
                  </a:lnTo>
                  <a:lnTo>
                    <a:pt x="9655" y="3487"/>
                  </a:lnTo>
                  <a:lnTo>
                    <a:pt x="9673" y="3523"/>
                  </a:lnTo>
                  <a:lnTo>
                    <a:pt x="9689" y="3558"/>
                  </a:lnTo>
                  <a:lnTo>
                    <a:pt x="9702" y="3594"/>
                  </a:lnTo>
                  <a:lnTo>
                    <a:pt x="9715" y="3629"/>
                  </a:lnTo>
                  <a:lnTo>
                    <a:pt x="9724" y="3664"/>
                  </a:lnTo>
                  <a:lnTo>
                    <a:pt x="9732" y="3699"/>
                  </a:lnTo>
                  <a:lnTo>
                    <a:pt x="9736" y="3734"/>
                  </a:lnTo>
                  <a:lnTo>
                    <a:pt x="9739" y="3768"/>
                  </a:lnTo>
                  <a:lnTo>
                    <a:pt x="9739" y="3804"/>
                  </a:lnTo>
                  <a:lnTo>
                    <a:pt x="9737" y="3837"/>
                  </a:lnTo>
                  <a:lnTo>
                    <a:pt x="9732" y="3872"/>
                  </a:lnTo>
                  <a:lnTo>
                    <a:pt x="9725" y="3906"/>
                  </a:lnTo>
                  <a:lnTo>
                    <a:pt x="9715" y="3940"/>
                  </a:lnTo>
                  <a:lnTo>
                    <a:pt x="9702" y="3974"/>
                  </a:lnTo>
                  <a:lnTo>
                    <a:pt x="9686" y="4008"/>
                  </a:lnTo>
                  <a:lnTo>
                    <a:pt x="9668" y="4041"/>
                  </a:lnTo>
                  <a:lnTo>
                    <a:pt x="9648" y="4075"/>
                  </a:lnTo>
                  <a:lnTo>
                    <a:pt x="9623" y="4107"/>
                  </a:lnTo>
                  <a:lnTo>
                    <a:pt x="9596" y="4141"/>
                  </a:lnTo>
                  <a:lnTo>
                    <a:pt x="9566" y="4173"/>
                  </a:lnTo>
                  <a:lnTo>
                    <a:pt x="9534" y="4206"/>
                  </a:lnTo>
                  <a:lnTo>
                    <a:pt x="9497" y="4238"/>
                  </a:lnTo>
                  <a:lnTo>
                    <a:pt x="9487" y="4260"/>
                  </a:lnTo>
                  <a:lnTo>
                    <a:pt x="9479" y="4282"/>
                  </a:lnTo>
                  <a:lnTo>
                    <a:pt x="9470" y="4304"/>
                  </a:lnTo>
                  <a:lnTo>
                    <a:pt x="9463" y="4325"/>
                  </a:lnTo>
                  <a:lnTo>
                    <a:pt x="9457" y="4348"/>
                  </a:lnTo>
                  <a:lnTo>
                    <a:pt x="9451" y="4369"/>
                  </a:lnTo>
                  <a:lnTo>
                    <a:pt x="9448" y="4391"/>
                  </a:lnTo>
                  <a:lnTo>
                    <a:pt x="9445" y="4413"/>
                  </a:lnTo>
                  <a:lnTo>
                    <a:pt x="9444" y="4434"/>
                  </a:lnTo>
                  <a:lnTo>
                    <a:pt x="9445" y="4456"/>
                  </a:lnTo>
                  <a:lnTo>
                    <a:pt x="9448" y="4478"/>
                  </a:lnTo>
                  <a:lnTo>
                    <a:pt x="9453" y="4500"/>
                  </a:lnTo>
                  <a:lnTo>
                    <a:pt x="9456" y="4511"/>
                  </a:lnTo>
                  <a:lnTo>
                    <a:pt x="9460" y="4521"/>
                  </a:lnTo>
                  <a:lnTo>
                    <a:pt x="9465" y="4532"/>
                  </a:lnTo>
                  <a:lnTo>
                    <a:pt x="9470" y="4544"/>
                  </a:lnTo>
                  <a:lnTo>
                    <a:pt x="9476" y="4554"/>
                  </a:lnTo>
                  <a:lnTo>
                    <a:pt x="9482" y="4565"/>
                  </a:lnTo>
                  <a:lnTo>
                    <a:pt x="9489" y="4576"/>
                  </a:lnTo>
                  <a:lnTo>
                    <a:pt x="9497" y="4587"/>
                  </a:lnTo>
                  <a:lnTo>
                    <a:pt x="9529" y="4639"/>
                  </a:lnTo>
                  <a:lnTo>
                    <a:pt x="9558" y="4691"/>
                  </a:lnTo>
                  <a:lnTo>
                    <a:pt x="9586" y="4741"/>
                  </a:lnTo>
                  <a:lnTo>
                    <a:pt x="9612" y="4793"/>
                  </a:lnTo>
                  <a:lnTo>
                    <a:pt x="9635" y="4843"/>
                  </a:lnTo>
                  <a:lnTo>
                    <a:pt x="9657" y="4894"/>
                  </a:lnTo>
                  <a:lnTo>
                    <a:pt x="9675" y="4943"/>
                  </a:lnTo>
                  <a:lnTo>
                    <a:pt x="9692" y="4992"/>
                  </a:lnTo>
                  <a:lnTo>
                    <a:pt x="9706" y="5041"/>
                  </a:lnTo>
                  <a:lnTo>
                    <a:pt x="9718" y="5090"/>
                  </a:lnTo>
                  <a:lnTo>
                    <a:pt x="9727" y="5137"/>
                  </a:lnTo>
                  <a:lnTo>
                    <a:pt x="9734" y="5185"/>
                  </a:lnTo>
                  <a:lnTo>
                    <a:pt x="9737" y="5232"/>
                  </a:lnTo>
                  <a:lnTo>
                    <a:pt x="9738" y="5278"/>
                  </a:lnTo>
                  <a:lnTo>
                    <a:pt x="9736" y="5324"/>
                  </a:lnTo>
                  <a:lnTo>
                    <a:pt x="9732" y="5370"/>
                  </a:lnTo>
                  <a:lnTo>
                    <a:pt x="9724" y="5414"/>
                  </a:lnTo>
                  <a:lnTo>
                    <a:pt x="9713" y="5459"/>
                  </a:lnTo>
                  <a:lnTo>
                    <a:pt x="9698" y="5503"/>
                  </a:lnTo>
                  <a:lnTo>
                    <a:pt x="9682" y="5546"/>
                  </a:lnTo>
                  <a:lnTo>
                    <a:pt x="9662" y="5588"/>
                  </a:lnTo>
                  <a:lnTo>
                    <a:pt x="9637" y="5630"/>
                  </a:lnTo>
                  <a:lnTo>
                    <a:pt x="9610" y="5672"/>
                  </a:lnTo>
                  <a:lnTo>
                    <a:pt x="9580" y="5713"/>
                  </a:lnTo>
                  <a:lnTo>
                    <a:pt x="9546" y="5752"/>
                  </a:lnTo>
                  <a:lnTo>
                    <a:pt x="9508" y="5792"/>
                  </a:lnTo>
                  <a:lnTo>
                    <a:pt x="9466" y="5830"/>
                  </a:lnTo>
                  <a:lnTo>
                    <a:pt x="9421" y="5868"/>
                  </a:lnTo>
                  <a:lnTo>
                    <a:pt x="9373" y="5906"/>
                  </a:lnTo>
                  <a:lnTo>
                    <a:pt x="9319" y="5942"/>
                  </a:lnTo>
                  <a:lnTo>
                    <a:pt x="9262" y="5979"/>
                  </a:lnTo>
                  <a:lnTo>
                    <a:pt x="9201" y="6013"/>
                  </a:lnTo>
                  <a:lnTo>
                    <a:pt x="9160" y="6024"/>
                  </a:lnTo>
                  <a:lnTo>
                    <a:pt x="9119" y="6035"/>
                  </a:lnTo>
                  <a:lnTo>
                    <a:pt x="9078" y="6046"/>
                  </a:lnTo>
                  <a:lnTo>
                    <a:pt x="9037" y="6057"/>
                  </a:lnTo>
                  <a:lnTo>
                    <a:pt x="8996" y="6068"/>
                  </a:lnTo>
                  <a:lnTo>
                    <a:pt x="8954" y="6079"/>
                  </a:lnTo>
                  <a:lnTo>
                    <a:pt x="8913" y="6090"/>
                  </a:lnTo>
                  <a:lnTo>
                    <a:pt x="8872" y="6101"/>
                  </a:lnTo>
                  <a:lnTo>
                    <a:pt x="8717" y="6102"/>
                  </a:lnTo>
                  <a:lnTo>
                    <a:pt x="8562" y="6103"/>
                  </a:lnTo>
                  <a:lnTo>
                    <a:pt x="8406" y="6104"/>
                  </a:lnTo>
                  <a:lnTo>
                    <a:pt x="8251" y="6105"/>
                  </a:lnTo>
                  <a:lnTo>
                    <a:pt x="8096" y="6106"/>
                  </a:lnTo>
                  <a:lnTo>
                    <a:pt x="7941" y="6107"/>
                  </a:lnTo>
                  <a:lnTo>
                    <a:pt x="7785" y="6108"/>
                  </a:lnTo>
                  <a:lnTo>
                    <a:pt x="7631" y="6110"/>
                  </a:lnTo>
                  <a:lnTo>
                    <a:pt x="7476" y="6111"/>
                  </a:lnTo>
                  <a:lnTo>
                    <a:pt x="7320" y="6112"/>
                  </a:lnTo>
                  <a:lnTo>
                    <a:pt x="7165" y="6113"/>
                  </a:lnTo>
                  <a:lnTo>
                    <a:pt x="7010" y="6114"/>
                  </a:lnTo>
                  <a:lnTo>
                    <a:pt x="6855" y="6115"/>
                  </a:lnTo>
                  <a:lnTo>
                    <a:pt x="6699" y="6116"/>
                  </a:lnTo>
                  <a:lnTo>
                    <a:pt x="6545" y="6117"/>
                  </a:lnTo>
                  <a:lnTo>
                    <a:pt x="6390" y="6118"/>
                  </a:lnTo>
                  <a:lnTo>
                    <a:pt x="6379" y="6144"/>
                  </a:lnTo>
                  <a:lnTo>
                    <a:pt x="6369" y="6170"/>
                  </a:lnTo>
                  <a:lnTo>
                    <a:pt x="6359" y="6198"/>
                  </a:lnTo>
                  <a:lnTo>
                    <a:pt x="6350" y="6225"/>
                  </a:lnTo>
                  <a:lnTo>
                    <a:pt x="6343" y="6254"/>
                  </a:lnTo>
                  <a:lnTo>
                    <a:pt x="6336" y="6283"/>
                  </a:lnTo>
                  <a:lnTo>
                    <a:pt x="6332" y="6313"/>
                  </a:lnTo>
                  <a:lnTo>
                    <a:pt x="6328" y="6344"/>
                  </a:lnTo>
                  <a:lnTo>
                    <a:pt x="6326" y="6376"/>
                  </a:lnTo>
                  <a:lnTo>
                    <a:pt x="6326" y="6410"/>
                  </a:lnTo>
                  <a:lnTo>
                    <a:pt x="6328" y="6444"/>
                  </a:lnTo>
                  <a:lnTo>
                    <a:pt x="6332" y="6480"/>
                  </a:lnTo>
                  <a:lnTo>
                    <a:pt x="6338" y="6517"/>
                  </a:lnTo>
                  <a:lnTo>
                    <a:pt x="6347" y="6557"/>
                  </a:lnTo>
                  <a:lnTo>
                    <a:pt x="6358" y="6598"/>
                  </a:lnTo>
                  <a:lnTo>
                    <a:pt x="6372" y="6640"/>
                  </a:lnTo>
                  <a:lnTo>
                    <a:pt x="6417" y="6739"/>
                  </a:lnTo>
                  <a:lnTo>
                    <a:pt x="6464" y="6837"/>
                  </a:lnTo>
                  <a:lnTo>
                    <a:pt x="6513" y="6935"/>
                  </a:lnTo>
                  <a:lnTo>
                    <a:pt x="6561" y="7032"/>
                  </a:lnTo>
                  <a:lnTo>
                    <a:pt x="6611" y="7129"/>
                  </a:lnTo>
                  <a:lnTo>
                    <a:pt x="6660" y="7226"/>
                  </a:lnTo>
                  <a:lnTo>
                    <a:pt x="6710" y="7323"/>
                  </a:lnTo>
                  <a:lnTo>
                    <a:pt x="6758" y="7421"/>
                  </a:lnTo>
                  <a:lnTo>
                    <a:pt x="6806" y="7518"/>
                  </a:lnTo>
                  <a:lnTo>
                    <a:pt x="6852" y="7617"/>
                  </a:lnTo>
                  <a:lnTo>
                    <a:pt x="6896" y="7716"/>
                  </a:lnTo>
                  <a:lnTo>
                    <a:pt x="6940" y="7816"/>
                  </a:lnTo>
                  <a:lnTo>
                    <a:pt x="6960" y="7865"/>
                  </a:lnTo>
                  <a:lnTo>
                    <a:pt x="6979" y="7916"/>
                  </a:lnTo>
                  <a:lnTo>
                    <a:pt x="6999" y="7967"/>
                  </a:lnTo>
                  <a:lnTo>
                    <a:pt x="7018" y="8017"/>
                  </a:lnTo>
                  <a:lnTo>
                    <a:pt x="7035" y="8068"/>
                  </a:lnTo>
                  <a:lnTo>
                    <a:pt x="7053" y="8120"/>
                  </a:lnTo>
                  <a:lnTo>
                    <a:pt x="7068" y="8172"/>
                  </a:lnTo>
                  <a:lnTo>
                    <a:pt x="7083" y="8223"/>
                  </a:lnTo>
                  <a:lnTo>
                    <a:pt x="7096" y="8272"/>
                  </a:lnTo>
                  <a:lnTo>
                    <a:pt x="7107" y="8321"/>
                  </a:lnTo>
                  <a:lnTo>
                    <a:pt x="7117" y="8370"/>
                  </a:lnTo>
                  <a:lnTo>
                    <a:pt x="7125" y="8419"/>
                  </a:lnTo>
                  <a:lnTo>
                    <a:pt x="7132" y="8468"/>
                  </a:lnTo>
                  <a:lnTo>
                    <a:pt x="7137" y="8518"/>
                  </a:lnTo>
                  <a:lnTo>
                    <a:pt x="7141" y="8568"/>
                  </a:lnTo>
                  <a:lnTo>
                    <a:pt x="7143" y="8617"/>
                  </a:lnTo>
                  <a:lnTo>
                    <a:pt x="7144" y="8667"/>
                  </a:lnTo>
                  <a:lnTo>
                    <a:pt x="7143" y="8717"/>
                  </a:lnTo>
                  <a:lnTo>
                    <a:pt x="7142" y="8766"/>
                  </a:lnTo>
                  <a:lnTo>
                    <a:pt x="7139" y="8817"/>
                  </a:lnTo>
                  <a:lnTo>
                    <a:pt x="7135" y="8867"/>
                  </a:lnTo>
                  <a:lnTo>
                    <a:pt x="7130" y="8918"/>
                  </a:lnTo>
                  <a:lnTo>
                    <a:pt x="7123" y="8967"/>
                  </a:lnTo>
                  <a:lnTo>
                    <a:pt x="7115" y="9018"/>
                  </a:lnTo>
                  <a:lnTo>
                    <a:pt x="7106" y="9069"/>
                  </a:lnTo>
                  <a:lnTo>
                    <a:pt x="7097" y="9119"/>
                  </a:lnTo>
                  <a:lnTo>
                    <a:pt x="7086" y="9169"/>
                  </a:lnTo>
                  <a:lnTo>
                    <a:pt x="7075" y="9220"/>
                  </a:lnTo>
                  <a:lnTo>
                    <a:pt x="7063" y="9271"/>
                  </a:lnTo>
                  <a:lnTo>
                    <a:pt x="7048" y="9322"/>
                  </a:lnTo>
                  <a:lnTo>
                    <a:pt x="7035" y="9372"/>
                  </a:lnTo>
                  <a:lnTo>
                    <a:pt x="7020" y="9422"/>
                  </a:lnTo>
                  <a:lnTo>
                    <a:pt x="7004" y="9473"/>
                  </a:lnTo>
                  <a:lnTo>
                    <a:pt x="6988" y="9524"/>
                  </a:lnTo>
                  <a:lnTo>
                    <a:pt x="6970" y="9573"/>
                  </a:lnTo>
                  <a:lnTo>
                    <a:pt x="6952" y="9624"/>
                  </a:lnTo>
                  <a:lnTo>
                    <a:pt x="6915" y="9724"/>
                  </a:lnTo>
                  <a:lnTo>
                    <a:pt x="6875" y="9825"/>
                  </a:lnTo>
                  <a:lnTo>
                    <a:pt x="6848" y="9859"/>
                  </a:lnTo>
                  <a:lnTo>
                    <a:pt x="6819" y="9893"/>
                  </a:lnTo>
                  <a:lnTo>
                    <a:pt x="6791" y="9925"/>
                  </a:lnTo>
                  <a:lnTo>
                    <a:pt x="6762" y="9956"/>
                  </a:lnTo>
                  <a:lnTo>
                    <a:pt x="6734" y="9984"/>
                  </a:lnTo>
                  <a:lnTo>
                    <a:pt x="6704" y="10012"/>
                  </a:lnTo>
                  <a:lnTo>
                    <a:pt x="6674" y="10037"/>
                  </a:lnTo>
                  <a:lnTo>
                    <a:pt x="6645" y="10061"/>
                  </a:lnTo>
                  <a:lnTo>
                    <a:pt x="6614" y="10085"/>
                  </a:lnTo>
                  <a:lnTo>
                    <a:pt x="6583" y="10106"/>
                  </a:lnTo>
                  <a:lnTo>
                    <a:pt x="6551" y="10126"/>
                  </a:lnTo>
                  <a:lnTo>
                    <a:pt x="6519" y="10145"/>
                  </a:lnTo>
                  <a:lnTo>
                    <a:pt x="6486" y="10162"/>
                  </a:lnTo>
                  <a:lnTo>
                    <a:pt x="6454" y="10177"/>
                  </a:lnTo>
                  <a:lnTo>
                    <a:pt x="6420" y="10191"/>
                  </a:lnTo>
                  <a:lnTo>
                    <a:pt x="6387" y="10205"/>
                  </a:lnTo>
                  <a:lnTo>
                    <a:pt x="6352" y="10216"/>
                  </a:lnTo>
                  <a:lnTo>
                    <a:pt x="6318" y="10226"/>
                  </a:lnTo>
                  <a:lnTo>
                    <a:pt x="6282" y="10234"/>
                  </a:lnTo>
                  <a:lnTo>
                    <a:pt x="6246" y="10242"/>
                  </a:lnTo>
                  <a:lnTo>
                    <a:pt x="6209" y="10247"/>
                  </a:lnTo>
                  <a:lnTo>
                    <a:pt x="6172" y="10252"/>
                  </a:lnTo>
                  <a:lnTo>
                    <a:pt x="6134" y="10255"/>
                  </a:lnTo>
                  <a:lnTo>
                    <a:pt x="6096" y="10257"/>
                  </a:lnTo>
                  <a:lnTo>
                    <a:pt x="6057" y="10258"/>
                  </a:lnTo>
                  <a:lnTo>
                    <a:pt x="6016" y="10257"/>
                  </a:lnTo>
                  <a:lnTo>
                    <a:pt x="5977" y="10255"/>
                  </a:lnTo>
                  <a:lnTo>
                    <a:pt x="5935" y="10251"/>
                  </a:lnTo>
                  <a:lnTo>
                    <a:pt x="5894" y="10247"/>
                  </a:lnTo>
                  <a:lnTo>
                    <a:pt x="5851" y="10241"/>
                  </a:lnTo>
                  <a:lnTo>
                    <a:pt x="5808" y="10234"/>
                  </a:lnTo>
                  <a:lnTo>
                    <a:pt x="5765" y="10226"/>
                  </a:lnTo>
                  <a:lnTo>
                    <a:pt x="5755" y="10063"/>
                  </a:lnTo>
                  <a:lnTo>
                    <a:pt x="5745" y="9901"/>
                  </a:lnTo>
                  <a:lnTo>
                    <a:pt x="5740" y="9820"/>
                  </a:lnTo>
                  <a:lnTo>
                    <a:pt x="5735" y="9739"/>
                  </a:lnTo>
                  <a:lnTo>
                    <a:pt x="5729" y="9658"/>
                  </a:lnTo>
                  <a:lnTo>
                    <a:pt x="5722" y="9577"/>
                  </a:lnTo>
                  <a:lnTo>
                    <a:pt x="5715" y="9497"/>
                  </a:lnTo>
                  <a:lnTo>
                    <a:pt x="5707" y="9417"/>
                  </a:lnTo>
                  <a:lnTo>
                    <a:pt x="5698" y="9337"/>
                  </a:lnTo>
                  <a:lnTo>
                    <a:pt x="5687" y="9258"/>
                  </a:lnTo>
                  <a:lnTo>
                    <a:pt x="5674" y="9178"/>
                  </a:lnTo>
                  <a:lnTo>
                    <a:pt x="5661" y="9100"/>
                  </a:lnTo>
                  <a:lnTo>
                    <a:pt x="5647" y="9022"/>
                  </a:lnTo>
                  <a:lnTo>
                    <a:pt x="5630" y="8945"/>
                  </a:lnTo>
                  <a:lnTo>
                    <a:pt x="5611" y="8867"/>
                  </a:lnTo>
                  <a:lnTo>
                    <a:pt x="5591" y="8791"/>
                  </a:lnTo>
                  <a:lnTo>
                    <a:pt x="5569" y="8716"/>
                  </a:lnTo>
                  <a:lnTo>
                    <a:pt x="5544" y="8641"/>
                  </a:lnTo>
                  <a:lnTo>
                    <a:pt x="5518" y="8565"/>
                  </a:lnTo>
                  <a:lnTo>
                    <a:pt x="5489" y="8492"/>
                  </a:lnTo>
                  <a:lnTo>
                    <a:pt x="5457" y="8419"/>
                  </a:lnTo>
                  <a:lnTo>
                    <a:pt x="5423" y="8347"/>
                  </a:lnTo>
                  <a:lnTo>
                    <a:pt x="5385" y="8276"/>
                  </a:lnTo>
                  <a:lnTo>
                    <a:pt x="5345" y="8206"/>
                  </a:lnTo>
                  <a:lnTo>
                    <a:pt x="5302" y="8136"/>
                  </a:lnTo>
                  <a:lnTo>
                    <a:pt x="5255" y="8068"/>
                  </a:lnTo>
                  <a:lnTo>
                    <a:pt x="5205" y="8001"/>
                  </a:lnTo>
                  <a:lnTo>
                    <a:pt x="5152" y="7935"/>
                  </a:lnTo>
                  <a:lnTo>
                    <a:pt x="5095" y="7870"/>
                  </a:lnTo>
                  <a:lnTo>
                    <a:pt x="5035" y="7806"/>
                  </a:lnTo>
                  <a:lnTo>
                    <a:pt x="4996" y="7767"/>
                  </a:lnTo>
                  <a:lnTo>
                    <a:pt x="4959" y="7727"/>
                  </a:lnTo>
                  <a:lnTo>
                    <a:pt x="4921" y="7687"/>
                  </a:lnTo>
                  <a:lnTo>
                    <a:pt x="4886" y="7646"/>
                  </a:lnTo>
                  <a:lnTo>
                    <a:pt x="4849" y="7605"/>
                  </a:lnTo>
                  <a:lnTo>
                    <a:pt x="4815" y="7564"/>
                  </a:lnTo>
                  <a:lnTo>
                    <a:pt x="4779" y="7521"/>
                  </a:lnTo>
                  <a:lnTo>
                    <a:pt x="4746" y="7480"/>
                  </a:lnTo>
                  <a:lnTo>
                    <a:pt x="4712" y="7436"/>
                  </a:lnTo>
                  <a:lnTo>
                    <a:pt x="4680" y="7392"/>
                  </a:lnTo>
                  <a:lnTo>
                    <a:pt x="4647" y="7349"/>
                  </a:lnTo>
                  <a:lnTo>
                    <a:pt x="4615" y="7304"/>
                  </a:lnTo>
                  <a:lnTo>
                    <a:pt x="4584" y="7258"/>
                  </a:lnTo>
                  <a:lnTo>
                    <a:pt x="4553" y="7213"/>
                  </a:lnTo>
                  <a:lnTo>
                    <a:pt x="4522" y="7167"/>
                  </a:lnTo>
                  <a:lnTo>
                    <a:pt x="4493" y="7119"/>
                  </a:lnTo>
                  <a:lnTo>
                    <a:pt x="4464" y="7072"/>
                  </a:lnTo>
                  <a:lnTo>
                    <a:pt x="4435" y="7024"/>
                  </a:lnTo>
                  <a:lnTo>
                    <a:pt x="4407" y="6975"/>
                  </a:lnTo>
                  <a:lnTo>
                    <a:pt x="4379" y="6925"/>
                  </a:lnTo>
                  <a:lnTo>
                    <a:pt x="4352" y="6876"/>
                  </a:lnTo>
                  <a:lnTo>
                    <a:pt x="4325" y="6824"/>
                  </a:lnTo>
                  <a:lnTo>
                    <a:pt x="4298" y="6773"/>
                  </a:lnTo>
                  <a:lnTo>
                    <a:pt x="4273" y="6720"/>
                  </a:lnTo>
                  <a:lnTo>
                    <a:pt x="4246" y="6668"/>
                  </a:lnTo>
                  <a:lnTo>
                    <a:pt x="4222" y="6614"/>
                  </a:lnTo>
                  <a:lnTo>
                    <a:pt x="4198" y="6559"/>
                  </a:lnTo>
                  <a:lnTo>
                    <a:pt x="4173" y="6504"/>
                  </a:lnTo>
                  <a:lnTo>
                    <a:pt x="4149" y="6447"/>
                  </a:lnTo>
                  <a:lnTo>
                    <a:pt x="4126" y="6391"/>
                  </a:lnTo>
                  <a:lnTo>
                    <a:pt x="4102" y="6334"/>
                  </a:lnTo>
                  <a:lnTo>
                    <a:pt x="4080" y="6275"/>
                  </a:lnTo>
                  <a:lnTo>
                    <a:pt x="4049" y="6196"/>
                  </a:lnTo>
                  <a:lnTo>
                    <a:pt x="4016" y="6118"/>
                  </a:lnTo>
                  <a:lnTo>
                    <a:pt x="3983" y="6040"/>
                  </a:lnTo>
                  <a:lnTo>
                    <a:pt x="3947" y="5966"/>
                  </a:lnTo>
                  <a:lnTo>
                    <a:pt x="3910" y="5893"/>
                  </a:lnTo>
                  <a:lnTo>
                    <a:pt x="3873" y="5822"/>
                  </a:lnTo>
                  <a:lnTo>
                    <a:pt x="3834" y="5752"/>
                  </a:lnTo>
                  <a:lnTo>
                    <a:pt x="3795" y="5685"/>
                  </a:lnTo>
                  <a:lnTo>
                    <a:pt x="3753" y="5619"/>
                  </a:lnTo>
                  <a:lnTo>
                    <a:pt x="3712" y="5555"/>
                  </a:lnTo>
                  <a:lnTo>
                    <a:pt x="3668" y="5493"/>
                  </a:lnTo>
                  <a:lnTo>
                    <a:pt x="3623" y="5433"/>
                  </a:lnTo>
                  <a:lnTo>
                    <a:pt x="3578" y="5375"/>
                  </a:lnTo>
                  <a:lnTo>
                    <a:pt x="3530" y="5319"/>
                  </a:lnTo>
                  <a:lnTo>
                    <a:pt x="3482" y="5264"/>
                  </a:lnTo>
                  <a:lnTo>
                    <a:pt x="3433" y="5212"/>
                  </a:lnTo>
                  <a:lnTo>
                    <a:pt x="3383" y="5163"/>
                  </a:lnTo>
                  <a:lnTo>
                    <a:pt x="3331" y="5115"/>
                  </a:lnTo>
                  <a:lnTo>
                    <a:pt x="3279" y="5069"/>
                  </a:lnTo>
                  <a:lnTo>
                    <a:pt x="3225" y="5026"/>
                  </a:lnTo>
                  <a:lnTo>
                    <a:pt x="3171" y="4985"/>
                  </a:lnTo>
                  <a:lnTo>
                    <a:pt x="3115" y="4946"/>
                  </a:lnTo>
                  <a:lnTo>
                    <a:pt x="3058" y="4910"/>
                  </a:lnTo>
                  <a:lnTo>
                    <a:pt x="3000" y="4875"/>
                  </a:lnTo>
                  <a:lnTo>
                    <a:pt x="2941" y="4844"/>
                  </a:lnTo>
                  <a:lnTo>
                    <a:pt x="2881" y="4815"/>
                  </a:lnTo>
                  <a:lnTo>
                    <a:pt x="2821" y="4787"/>
                  </a:lnTo>
                  <a:lnTo>
                    <a:pt x="2759" y="4763"/>
                  </a:lnTo>
                  <a:lnTo>
                    <a:pt x="2695" y="4741"/>
                  </a:lnTo>
                  <a:lnTo>
                    <a:pt x="2631" y="4722"/>
                  </a:lnTo>
                  <a:lnTo>
                    <a:pt x="2566" y="4705"/>
                  </a:lnTo>
                  <a:lnTo>
                    <a:pt x="2500" y="46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33" name="TextBox 32">
            <a:extLst>
              <a:ext uri="{FF2B5EF4-FFF2-40B4-BE49-F238E27FC236}">
                <a16:creationId xmlns:a16="http://schemas.microsoft.com/office/drawing/2014/main" id="{63F9036C-6AC0-4EA6-B4DA-EFA6F3160FB7}"/>
              </a:ext>
            </a:extLst>
          </p:cNvPr>
          <p:cNvSpPr txBox="1"/>
          <p:nvPr/>
        </p:nvSpPr>
        <p:spPr>
          <a:xfrm>
            <a:off x="1130440" y="2304042"/>
            <a:ext cx="4681056" cy="2435731"/>
          </a:xfrm>
          <a:prstGeom prst="rect">
            <a:avLst/>
          </a:prstGeom>
          <a:noFill/>
        </p:spPr>
        <p:txBody>
          <a:bodyPr wrap="square">
            <a:spAutoFit/>
          </a:bodyPr>
          <a:lstStyle/>
          <a:p>
            <a:r>
              <a:rPr lang="en-GB" b="1" baseline="30000" dirty="0">
                <a:latin typeface="Tahoma" panose="020B0604030504040204" pitchFamily="34" charset="0"/>
                <a:ea typeface="Tahoma" panose="020B0604030504040204" pitchFamily="34" charset="0"/>
                <a:cs typeface="Tahoma" panose="020B0604030504040204" pitchFamily="34" charset="0"/>
              </a:rPr>
              <a:t>Cheap to build</a:t>
            </a:r>
          </a:p>
          <a:p>
            <a:pPr>
              <a:lnSpc>
                <a:spcPct val="200000"/>
              </a:lnSpc>
            </a:pPr>
            <a:endParaRPr lang="en-GB" b="1" baseline="30000" dirty="0">
              <a:latin typeface="Tahoma" panose="020B0604030504040204" pitchFamily="34" charset="0"/>
              <a:ea typeface="Tahoma" panose="020B0604030504040204" pitchFamily="34" charset="0"/>
              <a:cs typeface="Tahoma" panose="020B0604030504040204" pitchFamily="34" charset="0"/>
            </a:endParaRPr>
          </a:p>
          <a:p>
            <a:pPr>
              <a:lnSpc>
                <a:spcPct val="200000"/>
              </a:lnSpc>
            </a:pPr>
            <a:r>
              <a:rPr lang="en-GB" b="1" baseline="30000" dirty="0">
                <a:latin typeface="Tahoma" panose="020B0604030504040204" pitchFamily="34" charset="0"/>
                <a:ea typeface="Tahoma" panose="020B0604030504040204" pitchFamily="34" charset="0"/>
                <a:cs typeface="Tahoma" panose="020B0604030504040204" pitchFamily="34" charset="0"/>
              </a:rPr>
              <a:t>Easy to manufacture</a:t>
            </a:r>
          </a:p>
          <a:p>
            <a:pPr>
              <a:lnSpc>
                <a:spcPct val="200000"/>
              </a:lnSpc>
            </a:pPr>
            <a:endParaRPr lang="en-GB" b="1" baseline="30000" dirty="0">
              <a:latin typeface="Tahoma" panose="020B0604030504040204" pitchFamily="34" charset="0"/>
              <a:ea typeface="Tahoma" panose="020B0604030504040204" pitchFamily="34" charset="0"/>
              <a:cs typeface="Tahoma" panose="020B0604030504040204" pitchFamily="34" charset="0"/>
            </a:endParaRPr>
          </a:p>
          <a:p>
            <a:pPr>
              <a:lnSpc>
                <a:spcPct val="200000"/>
              </a:lnSpc>
            </a:pPr>
            <a:r>
              <a:rPr lang="en-GB" b="1" baseline="30000" dirty="0">
                <a:latin typeface="Tahoma" panose="020B0604030504040204" pitchFamily="34" charset="0"/>
                <a:ea typeface="Tahoma" panose="020B0604030504040204" pitchFamily="34" charset="0"/>
                <a:cs typeface="Tahoma" panose="020B0604030504040204" pitchFamily="34" charset="0"/>
              </a:rPr>
              <a:t>Not very beautiful</a:t>
            </a:r>
            <a:endParaRPr lang="en-ZA" b="1" baseline="30000" dirty="0">
              <a:latin typeface="Tahoma" panose="020B0604030504040204" pitchFamily="34" charset="0"/>
              <a:ea typeface="Tahoma" panose="020B0604030504040204" pitchFamily="34" charset="0"/>
              <a:cs typeface="Tahoma" panose="020B0604030504040204" pitchFamily="34" charset="0"/>
            </a:endParaRPr>
          </a:p>
          <a:p>
            <a:pPr>
              <a:lnSpc>
                <a:spcPct val="200000"/>
              </a:lnSpc>
            </a:pPr>
            <a:endParaRPr lang="en-ZA" b="1" baseline="30000" dirty="0">
              <a:latin typeface="Tahoma" panose="020B0604030504040204" pitchFamily="34" charset="0"/>
              <a:ea typeface="Tahoma" panose="020B0604030504040204" pitchFamily="34" charset="0"/>
              <a:cs typeface="Tahoma" panose="020B0604030504040204" pitchFamily="34" charset="0"/>
            </a:endParaRPr>
          </a:p>
          <a:p>
            <a:pPr>
              <a:lnSpc>
                <a:spcPct val="200000"/>
              </a:lnSpc>
            </a:pPr>
            <a:r>
              <a:rPr lang="en-ZA" b="1" baseline="30000" dirty="0">
                <a:latin typeface="Tahoma" panose="020B0604030504040204" pitchFamily="34" charset="0"/>
                <a:ea typeface="Tahoma" panose="020B0604030504040204" pitchFamily="34" charset="0"/>
                <a:cs typeface="Tahoma" panose="020B0604030504040204" pitchFamily="34" charset="0"/>
              </a:rPr>
              <a:t>The girder needs careful design</a:t>
            </a:r>
          </a:p>
        </p:txBody>
      </p:sp>
      <p:sp>
        <p:nvSpPr>
          <p:cNvPr id="28" name="Rectangle 27">
            <a:extLst>
              <a:ext uri="{FF2B5EF4-FFF2-40B4-BE49-F238E27FC236}">
                <a16:creationId xmlns:a16="http://schemas.microsoft.com/office/drawing/2014/main" id="{0D61AC21-6C24-41D2-B2D1-DB113CFFBEF5}"/>
              </a:ext>
            </a:extLst>
          </p:cNvPr>
          <p:cNvSpPr/>
          <p:nvPr/>
        </p:nvSpPr>
        <p:spPr>
          <a:xfrm>
            <a:off x="7456509" y="4740259"/>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29" name="Picture 2">
            <a:extLst>
              <a:ext uri="{FF2B5EF4-FFF2-40B4-BE49-F238E27FC236}">
                <a16:creationId xmlns:a16="http://schemas.microsoft.com/office/drawing/2014/main" id="{0A82DC1E-0432-4C01-A843-EE6A874E65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6509" y="4641490"/>
            <a:ext cx="1669774" cy="28164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BA843328-49AE-4D9B-A58A-3A1FC2AB6892}"/>
              </a:ext>
            </a:extLst>
          </p:cNvPr>
          <p:cNvPicPr>
            <a:picLocks noChangeAspect="1"/>
          </p:cNvPicPr>
          <p:nvPr/>
        </p:nvPicPr>
        <p:blipFill>
          <a:blip r:embed="rId5"/>
          <a:stretch>
            <a:fillRect/>
          </a:stretch>
        </p:blipFill>
        <p:spPr>
          <a:xfrm>
            <a:off x="5410441" y="2098124"/>
            <a:ext cx="400050" cy="304800"/>
          </a:xfrm>
          <a:prstGeom prst="rect">
            <a:avLst/>
          </a:prstGeom>
        </p:spPr>
      </p:pic>
      <p:pic>
        <p:nvPicPr>
          <p:cNvPr id="34" name="Picture 33">
            <a:extLst>
              <a:ext uri="{FF2B5EF4-FFF2-40B4-BE49-F238E27FC236}">
                <a16:creationId xmlns:a16="http://schemas.microsoft.com/office/drawing/2014/main" id="{AE5AAFEE-BADC-4373-BC51-5CEA1B4C7DE1}"/>
              </a:ext>
            </a:extLst>
          </p:cNvPr>
          <p:cNvPicPr>
            <a:picLocks noChangeAspect="1"/>
          </p:cNvPicPr>
          <p:nvPr/>
        </p:nvPicPr>
        <p:blipFill>
          <a:blip r:embed="rId6"/>
          <a:stretch>
            <a:fillRect/>
          </a:stretch>
        </p:blipFill>
        <p:spPr>
          <a:xfrm>
            <a:off x="5143521" y="4085362"/>
            <a:ext cx="514350" cy="504825"/>
          </a:xfrm>
          <a:prstGeom prst="rect">
            <a:avLst/>
          </a:prstGeom>
        </p:spPr>
      </p:pic>
      <p:pic>
        <p:nvPicPr>
          <p:cNvPr id="35" name="Picture 34">
            <a:extLst>
              <a:ext uri="{FF2B5EF4-FFF2-40B4-BE49-F238E27FC236}">
                <a16:creationId xmlns:a16="http://schemas.microsoft.com/office/drawing/2014/main" id="{0AA09FA0-0A71-48F4-B4DE-5434BD6C2D80}"/>
              </a:ext>
            </a:extLst>
          </p:cNvPr>
          <p:cNvPicPr>
            <a:picLocks noChangeAspect="1"/>
          </p:cNvPicPr>
          <p:nvPr/>
        </p:nvPicPr>
        <p:blipFill>
          <a:blip r:embed="rId5"/>
          <a:stretch>
            <a:fillRect/>
          </a:stretch>
        </p:blipFill>
        <p:spPr>
          <a:xfrm>
            <a:off x="5400696" y="4603772"/>
            <a:ext cx="400050" cy="304800"/>
          </a:xfrm>
          <a:prstGeom prst="rect">
            <a:avLst/>
          </a:prstGeom>
        </p:spPr>
      </p:pic>
      <p:pic>
        <p:nvPicPr>
          <p:cNvPr id="36" name="Picture 35" descr="A picture containing qr code&#10;&#10;Description automatically generated">
            <a:extLst>
              <a:ext uri="{FF2B5EF4-FFF2-40B4-BE49-F238E27FC236}">
                <a16:creationId xmlns:a16="http://schemas.microsoft.com/office/drawing/2014/main" id="{E1F34D8B-F7EC-4AF2-966E-AC49AF7E695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rot="5400000">
            <a:off x="6309902" y="-624549"/>
            <a:ext cx="2403592" cy="3635111"/>
          </a:xfrm>
          <a:prstGeom prst="rect">
            <a:avLst/>
          </a:prstGeom>
        </p:spPr>
      </p:pic>
    </p:spTree>
    <p:extLst>
      <p:ext uri="{BB962C8B-B14F-4D97-AF65-F5344CB8AC3E}">
        <p14:creationId xmlns:p14="http://schemas.microsoft.com/office/powerpoint/2010/main" val="595925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5052" y="1542352"/>
            <a:ext cx="4055021" cy="1579920"/>
          </a:xfrm>
          <a:prstGeom prst="rect">
            <a:avLst/>
          </a:prstGeom>
          <a:noFill/>
        </p:spPr>
        <p:txBody>
          <a:bodyPr wrap="square" rtlCol="0">
            <a:spAutoFit/>
          </a:bodyPr>
          <a:lstStyle/>
          <a:p>
            <a:pPr marL="285750" indent="-285750">
              <a:buClr>
                <a:srgbClr val="FAB000"/>
              </a:buClr>
              <a:buFont typeface="Arial" pitchFamily="34" charset="0"/>
              <a:buChar char="•"/>
            </a:pPr>
            <a:r>
              <a:rPr lang="en-ZA" sz="2000" baseline="30000" dirty="0"/>
              <a:t>To improve the </a:t>
            </a:r>
            <a:r>
              <a:rPr lang="en-ZA" sz="2000" baseline="30000" dirty="0">
                <a:latin typeface="Tahoma" panose="020B0604030504040204" pitchFamily="34" charset="0"/>
                <a:ea typeface="Tahoma" panose="020B0604030504040204" pitchFamily="34" charset="0"/>
                <a:cs typeface="Tahoma" panose="020B0604030504040204" pitchFamily="34" charset="0"/>
              </a:rPr>
              <a:t>performance</a:t>
            </a:r>
            <a:r>
              <a:rPr lang="en-ZA" sz="2000" baseline="30000" dirty="0"/>
              <a:t> of a simple beam or box girder bridge, the roadway has to be supported</a:t>
            </a:r>
          </a:p>
          <a:p>
            <a:pPr marL="285750" indent="-285750">
              <a:buClr>
                <a:srgbClr val="FAB000"/>
              </a:buClr>
              <a:buFont typeface="Arial" pitchFamily="34" charset="0"/>
              <a:buChar char="•"/>
            </a:pPr>
            <a:endParaRPr lang="en-ZA" sz="2000" baseline="30000" dirty="0"/>
          </a:p>
          <a:p>
            <a:pPr marL="285750" indent="-285750">
              <a:buClr>
                <a:srgbClr val="FAB000"/>
              </a:buClr>
              <a:buFont typeface="Arial" pitchFamily="34" charset="0"/>
              <a:buChar char="•"/>
            </a:pPr>
            <a:r>
              <a:rPr lang="en-ZA" sz="2000" baseline="30000" dirty="0"/>
              <a:t>There are three basic ways to do this:</a:t>
            </a:r>
          </a:p>
          <a:p>
            <a:r>
              <a:rPr lang="en-GB" baseline="30000" dirty="0"/>
              <a:t>		</a:t>
            </a:r>
          </a:p>
          <a:p>
            <a:r>
              <a:rPr lang="en-GB" baseline="30000" dirty="0"/>
              <a:t>		</a:t>
            </a:r>
            <a:endParaRPr lang="en-ZA" dirty="0"/>
          </a:p>
        </p:txBody>
      </p:sp>
      <p:sp>
        <p:nvSpPr>
          <p:cNvPr id="11" name="Title 2"/>
          <p:cNvSpPr txBox="1">
            <a:spLocks/>
          </p:cNvSpPr>
          <p:nvPr/>
        </p:nvSpPr>
        <p:spPr>
          <a:xfrm>
            <a:off x="271164" y="-98669"/>
            <a:ext cx="5121821" cy="1913905"/>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3000" b="1" kern="1200">
                <a:solidFill>
                  <a:srgbClr val="000000"/>
                </a:solidFill>
                <a:latin typeface="+mj-lt"/>
                <a:ea typeface="+mj-ea"/>
                <a:cs typeface="+mj-cs"/>
              </a:defRPr>
            </a:lvl1pPr>
          </a:lstStyle>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SUPPORTING BEAM &amp; </a:t>
            </a:r>
          </a:p>
          <a:p>
            <a:r>
              <a:rPr lang="en-GB" sz="3300" baseline="30000" dirty="0">
                <a:solidFill>
                  <a:srgbClr val="1F1F1F"/>
                </a:solidFill>
                <a:latin typeface="Tahoma" panose="020B0604030504040204" pitchFamily="34" charset="0"/>
                <a:ea typeface="Tahoma" panose="020B0604030504040204" pitchFamily="34" charset="0"/>
                <a:cs typeface="Tahoma" panose="020B0604030504040204" pitchFamily="34" charset="0"/>
              </a:rPr>
              <a:t>BOX GIRDER</a:t>
            </a:r>
            <a:r>
              <a:rPr lang="en-GB" sz="3300" dirty="0">
                <a:solidFill>
                  <a:srgbClr val="1F1F1F"/>
                </a:solidFill>
                <a:latin typeface="Tahoma" panose="020B0604030504040204" pitchFamily="34" charset="0"/>
                <a:ea typeface="Tahoma" panose="020B0604030504040204" pitchFamily="34" charset="0"/>
                <a:cs typeface="Tahoma" panose="020B0604030504040204" pitchFamily="34" charset="0"/>
              </a:rPr>
              <a:t> </a:t>
            </a:r>
          </a:p>
        </p:txBody>
      </p:sp>
      <p:sp>
        <p:nvSpPr>
          <p:cNvPr id="12" name="TextBox 11"/>
          <p:cNvSpPr txBox="1"/>
          <p:nvPr/>
        </p:nvSpPr>
        <p:spPr>
          <a:xfrm>
            <a:off x="271164" y="2717297"/>
            <a:ext cx="4055021" cy="1668405"/>
          </a:xfrm>
          <a:prstGeom prst="rect">
            <a:avLst/>
          </a:prstGeom>
          <a:noFill/>
        </p:spPr>
        <p:txBody>
          <a:bodyPr wrap="square" rtlCol="0">
            <a:spAutoFit/>
          </a:bodyPr>
          <a:lstStyle/>
          <a:p>
            <a:pPr marL="742950" lvl="1" indent="-285750">
              <a:lnSpc>
                <a:spcPct val="200000"/>
              </a:lnSpc>
              <a:buClr>
                <a:srgbClr val="FAB000"/>
              </a:buClr>
              <a:buFont typeface="Wingdings" panose="05000000000000000000" pitchFamily="2" charset="2"/>
              <a:buChar char="q"/>
            </a:pPr>
            <a:r>
              <a:rPr lang="en-GB" dirty="0"/>
              <a:t>Arches</a:t>
            </a:r>
          </a:p>
          <a:p>
            <a:pPr marL="742950" lvl="1" indent="-285750">
              <a:lnSpc>
                <a:spcPct val="200000"/>
              </a:lnSpc>
              <a:buClr>
                <a:srgbClr val="FAB000"/>
              </a:buClr>
              <a:buFont typeface="Wingdings" panose="05000000000000000000" pitchFamily="2" charset="2"/>
              <a:buChar char="q"/>
            </a:pPr>
            <a:r>
              <a:rPr lang="en-GB" dirty="0">
                <a:latin typeface="Tahoma" panose="020B0604030504040204" pitchFamily="34" charset="0"/>
                <a:ea typeface="Tahoma" panose="020B0604030504040204" pitchFamily="34" charset="0"/>
                <a:cs typeface="Tahoma" panose="020B0604030504040204" pitchFamily="34" charset="0"/>
              </a:rPr>
              <a:t>Trusses</a:t>
            </a:r>
          </a:p>
          <a:p>
            <a:pPr marL="742950" lvl="1" indent="-285750">
              <a:lnSpc>
                <a:spcPct val="200000"/>
              </a:lnSpc>
              <a:buClr>
                <a:srgbClr val="FAB000"/>
              </a:buClr>
              <a:buFont typeface="Wingdings" panose="05000000000000000000" pitchFamily="2" charset="2"/>
              <a:buChar char="q"/>
            </a:pPr>
            <a:r>
              <a:rPr lang="en-GB" dirty="0"/>
              <a:t>Cables</a:t>
            </a:r>
            <a:endParaRPr lang="en-ZA" dirty="0"/>
          </a:p>
        </p:txBody>
      </p:sp>
      <p:sp>
        <p:nvSpPr>
          <p:cNvPr id="8" name="Rectangle 7">
            <a:extLst>
              <a:ext uri="{FF2B5EF4-FFF2-40B4-BE49-F238E27FC236}">
                <a16:creationId xmlns:a16="http://schemas.microsoft.com/office/drawing/2014/main" id="{21A0A97D-84F8-4712-8095-84070E760AF7}"/>
              </a:ext>
            </a:extLst>
          </p:cNvPr>
          <p:cNvSpPr/>
          <p:nvPr/>
        </p:nvSpPr>
        <p:spPr>
          <a:xfrm>
            <a:off x="7331103" y="4744629"/>
            <a:ext cx="1669774" cy="365760"/>
          </a:xfrm>
          <a:prstGeom prst="rect">
            <a:avLst/>
          </a:prstGeom>
          <a:solidFill>
            <a:schemeClr val="bg1"/>
          </a:solidFill>
          <a:ln>
            <a:noFill/>
          </a:ln>
          <a:effectLst/>
        </p:spPr>
        <p:style>
          <a:lnRef idx="1">
            <a:schemeClr val="accent1"/>
          </a:lnRef>
          <a:fillRef idx="1001">
            <a:schemeClr val="lt1"/>
          </a:fillRef>
          <a:effectRef idx="2">
            <a:schemeClr val="accent1"/>
          </a:effectRef>
          <a:fontRef idx="minor">
            <a:schemeClr val="lt1"/>
          </a:fontRef>
        </p:style>
        <p:txBody>
          <a:bodyPr rtlCol="0" anchor="ctr"/>
          <a:lstStyle/>
          <a:p>
            <a:pPr algn="ctr"/>
            <a:endParaRPr lang="en-GB" dirty="0"/>
          </a:p>
        </p:txBody>
      </p:sp>
      <p:pic>
        <p:nvPicPr>
          <p:cNvPr id="9" name="Picture 2">
            <a:extLst>
              <a:ext uri="{FF2B5EF4-FFF2-40B4-BE49-F238E27FC236}">
                <a16:creationId xmlns:a16="http://schemas.microsoft.com/office/drawing/2014/main" id="{B7118AD6-30AF-40AD-B875-4F5932EE2B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1103" y="4645860"/>
            <a:ext cx="1669774" cy="281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15558"/>
      </p:ext>
    </p:extLst>
  </p:cSld>
  <p:clrMapOvr>
    <a:masterClrMapping/>
  </p:clrMapOvr>
</p:sld>
</file>

<file path=ppt/theme/theme1.xml><?xml version="1.0" encoding="utf-8"?>
<a:theme xmlns:a="http://schemas.openxmlformats.org/drawingml/2006/main" name="Go Construct PPT Template">
  <a:themeElements>
    <a:clrScheme name="Custom 1">
      <a:dk1>
        <a:srgbClr val="1F1F1F"/>
      </a:dk1>
      <a:lt1>
        <a:srgbClr val="FFFFFF"/>
      </a:lt1>
      <a:dk2>
        <a:srgbClr val="1F1F1F"/>
      </a:dk2>
      <a:lt2>
        <a:srgbClr val="FFFFFF"/>
      </a:lt2>
      <a:accent1>
        <a:srgbClr val="FF6E0D"/>
      </a:accent1>
      <a:accent2>
        <a:srgbClr val="FAB000"/>
      </a:accent2>
      <a:accent3>
        <a:srgbClr val="409EFF"/>
      </a:accent3>
      <a:accent4>
        <a:srgbClr val="409EFF"/>
      </a:accent4>
      <a:accent5>
        <a:srgbClr val="33D10F"/>
      </a:accent5>
      <a:accent6>
        <a:srgbClr val="409EFF"/>
      </a:accent6>
      <a:hlink>
        <a:srgbClr val="FF6E0D"/>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EBAC2274BA7094F936BCB0BB318F40D" ma:contentTypeVersion="12" ma:contentTypeDescription="Create a new document." ma:contentTypeScope="" ma:versionID="d8f64855aa12f28132c26184f10f3fc2">
  <xsd:schema xmlns:xsd="http://www.w3.org/2001/XMLSchema" xmlns:xs="http://www.w3.org/2001/XMLSchema" xmlns:p="http://schemas.microsoft.com/office/2006/metadata/properties" xmlns:ns2="0ef5ffe6-6a21-4a60-8d6a-020b66937a0c" xmlns:ns3="bc9c0332-b9ec-40bc-a0ad-33781663e623" targetNamespace="http://schemas.microsoft.com/office/2006/metadata/properties" ma:root="true" ma:fieldsID="da1f43b2b4190248b773ac52507580e1" ns2:_="" ns3:_="">
    <xsd:import namespace="0ef5ffe6-6a21-4a60-8d6a-020b66937a0c"/>
    <xsd:import namespace="bc9c0332-b9ec-40bc-a0ad-33781663e62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f5ffe6-6a21-4a60-8d6a-020b66937a0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c9c0332-b9ec-40bc-a0ad-33781663e623"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55825C-0E0D-4609-8B6B-CAEADEFA9E37}">
  <ds:schemaRefs>
    <ds:schemaRef ds:uri="http://schemas.microsoft.com/office/infopath/2007/PartnerControls"/>
    <ds:schemaRef ds:uri="http://purl.org/dc/terms/"/>
    <ds:schemaRef ds:uri="http://schemas.microsoft.com/office/2006/metadata/properties"/>
    <ds:schemaRef ds:uri="f58163a5-d6b3-40b8-ab16-8c9ea87ed669"/>
    <ds:schemaRef ds:uri="http://purl.org/dc/elements/1.1/"/>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2.xml><?xml version="1.0" encoding="utf-8"?>
<ds:datastoreItem xmlns:ds="http://schemas.openxmlformats.org/officeDocument/2006/customXml" ds:itemID="{F68320F6-A223-401F-9AC1-0C9EEBCE9798}">
  <ds:schemaRefs>
    <ds:schemaRef ds:uri="http://schemas.microsoft.com/sharepoint/v3/contenttype/forms"/>
  </ds:schemaRefs>
</ds:datastoreItem>
</file>

<file path=customXml/itemProps3.xml><?xml version="1.0" encoding="utf-8"?>
<ds:datastoreItem xmlns:ds="http://schemas.openxmlformats.org/officeDocument/2006/customXml" ds:itemID="{2C51A34E-7636-4E19-B10A-1881E2FC6E2F}"/>
</file>

<file path=docProps/app.xml><?xml version="1.0" encoding="utf-8"?>
<Properties xmlns="http://schemas.openxmlformats.org/officeDocument/2006/extended-properties" xmlns:vt="http://schemas.openxmlformats.org/officeDocument/2006/docPropsVTypes">
  <Template>Retrospect</Template>
  <TotalTime>1713</TotalTime>
  <Words>1461</Words>
  <Application>Microsoft Office PowerPoint</Application>
  <PresentationFormat>On-screen Show (16:9)</PresentationFormat>
  <Paragraphs>320</Paragraphs>
  <Slides>26</Slides>
  <Notes>24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Tahoma</vt:lpstr>
      <vt:lpstr>Wingdings</vt:lpstr>
      <vt:lpstr>Go Construct PPT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CITB-ConstructionSkills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Careers in the Construction Industry</dc:title>
  <dc:creator>Liza Smith</dc:creator>
  <cp:lastModifiedBy>RobertJ Smith</cp:lastModifiedBy>
  <cp:revision>160</cp:revision>
  <dcterms:created xsi:type="dcterms:W3CDTF">2015-07-23T18:29:54Z</dcterms:created>
  <dcterms:modified xsi:type="dcterms:W3CDTF">2021-09-09T10:36:00Z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0x0101001EBAC2274BA7094F936BCB0BB318F40D</vt:lpwstr>
  </property>
</Properties>
</file>